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37.xml" ContentType="application/vnd.openxmlformats-officedocument.presentationml.slide+xml"/>
  <Override PartName="/ppt/slides/slide36.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33.xml" ContentType="application/vnd.openxmlformats-officedocument.presentationml.slide+xml"/>
  <Override PartName="/ppt/slides/slide8.xml" ContentType="application/vnd.openxmlformats-officedocument.presentationml.slide+xml"/>
  <Override PartName="/ppt/slides/slide35.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s/slide26.xml" ContentType="application/vnd.openxmlformats-officedocument.presentationml.slide+xml"/>
  <Override PartName="/ppt/slideLayouts/slideLayout8.xml" ContentType="application/vnd.openxmlformats-officedocument.presentationml.slideLayout+xml"/>
  <Override PartName="/ppt/slides/slide27.xml" ContentType="application/vnd.openxmlformats-officedocument.presentationml.slide+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docProps/custom.xml" ContentType="application/vnd.openxmlformats-officedocument.custom-properties+xml"/>
  <Override PartName="/ppt/slides/slide6.xml" ContentType="application/vnd.openxmlformats-officedocument.presentationml.slide+xml"/>
  <Override PartName="/ppt/slides/slide24.xml" ContentType="application/vnd.openxmlformats-officedocument.presentationml.slide+xml"/>
  <Override PartName="/ppt/slideLayouts/slideLayout11.xml" ContentType="application/vnd.openxmlformats-officedocument.presentationml.slideLayout+xml"/>
  <Override PartName="/ppt/tableStyles.xml" ContentType="application/vnd.openxmlformats-officedocument.presentationml.tableStyles+xml"/>
  <Override PartName="/ppt/slides/slide28.xml" ContentType="application/vnd.openxmlformats-officedocument.presentationml.slide+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slides/slide39.xml" ContentType="application/vnd.openxmlformats-officedocument.presentationml.slide+xml"/>
  <Override PartName="/ppt/viewProps.xml" ContentType="application/vnd.openxmlformats-officedocument.presentationml.viewProps+xml"/>
  <Override PartName="/ppt/slides/slide38.xml" ContentType="application/vnd.openxmlformats-officedocument.presentationml.slide+xml"/>
  <Override PartName="/ppt/slideLayouts/slideLayout6.xml" ContentType="application/vnd.openxmlformats-officedocument.presentationml.slideLayout+xml"/>
  <Override PartName="/ppt/presProps.xml" ContentType="application/vnd.openxmlformats-officedocument.presentationml.presProps+xml"/>
  <Override PartName="/ppt/slides/slide34.xml" ContentType="application/vnd.openxmlformats-officedocument.presentationml.slide+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Lst>
  <p:sldSz cx="12188825" cy="6858000"/>
  <p:notesSz cx="12188825" cy="6858000"/>
  <p:defaultTextStyle>
    <a:defPPr>
      <a:defRPr lang="en-US"/>
    </a:defPPr>
    <a:lvl1pPr marL="0" algn="l" defTabSz="1218987">
      <a:defRPr sz="2400">
        <a:solidFill>
          <a:schemeClr val="tx1"/>
        </a:solidFill>
        <a:latin typeface="+mn-lt"/>
        <a:ea typeface="+mn-ea"/>
        <a:cs typeface="+mn-cs"/>
      </a:defRPr>
    </a:lvl1pPr>
    <a:lvl2pPr marL="609493" algn="l" defTabSz="1218987">
      <a:defRPr sz="2400">
        <a:solidFill>
          <a:schemeClr val="tx1"/>
        </a:solidFill>
        <a:latin typeface="+mn-lt"/>
        <a:ea typeface="+mn-ea"/>
        <a:cs typeface="+mn-cs"/>
      </a:defRPr>
    </a:lvl2pPr>
    <a:lvl3pPr marL="1218987" algn="l" defTabSz="1218987">
      <a:defRPr sz="2400">
        <a:solidFill>
          <a:schemeClr val="tx1"/>
        </a:solidFill>
        <a:latin typeface="+mn-lt"/>
        <a:ea typeface="+mn-ea"/>
        <a:cs typeface="+mn-cs"/>
      </a:defRPr>
    </a:lvl3pPr>
    <a:lvl4pPr marL="1828480" algn="l" defTabSz="1218987">
      <a:defRPr sz="2400">
        <a:solidFill>
          <a:schemeClr val="tx1"/>
        </a:solidFill>
        <a:latin typeface="+mn-lt"/>
        <a:ea typeface="+mn-ea"/>
        <a:cs typeface="+mn-cs"/>
      </a:defRPr>
    </a:lvl4pPr>
    <a:lvl5pPr marL="2437973" algn="l" defTabSz="1218987">
      <a:defRPr sz="2400">
        <a:solidFill>
          <a:schemeClr val="tx1"/>
        </a:solidFill>
        <a:latin typeface="+mn-lt"/>
        <a:ea typeface="+mn-ea"/>
        <a:cs typeface="+mn-cs"/>
      </a:defRPr>
    </a:lvl5pPr>
    <a:lvl6pPr marL="3047467" algn="l" defTabSz="1218987">
      <a:defRPr sz="2400">
        <a:solidFill>
          <a:schemeClr val="tx1"/>
        </a:solidFill>
        <a:latin typeface="+mn-lt"/>
        <a:ea typeface="+mn-ea"/>
        <a:cs typeface="+mn-cs"/>
      </a:defRPr>
    </a:lvl6pPr>
    <a:lvl7pPr marL="3656960" algn="l" defTabSz="1218987">
      <a:defRPr sz="2400">
        <a:solidFill>
          <a:schemeClr val="tx1"/>
        </a:solidFill>
        <a:latin typeface="+mn-lt"/>
        <a:ea typeface="+mn-ea"/>
        <a:cs typeface="+mn-cs"/>
      </a:defRPr>
    </a:lvl7pPr>
    <a:lvl8pPr marL="4266453" algn="l" defTabSz="1218987">
      <a:defRPr sz="2400">
        <a:solidFill>
          <a:schemeClr val="tx1"/>
        </a:solidFill>
        <a:latin typeface="+mn-lt"/>
        <a:ea typeface="+mn-ea"/>
        <a:cs typeface="+mn-cs"/>
      </a:defRPr>
    </a:lvl8pPr>
    <a:lvl9pPr marL="4875947" algn="l" defTabSz="1218987">
      <a:defRPr sz="24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fill>
          <a:solidFill>
            <a:schemeClr val="accent4">
              <a:tint val="40000"/>
            </a:schemeClr>
          </a:solidFill>
        </a:fill>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a:solidFill>
                <a:schemeClr val="lt1"/>
              </a:solidFill>
            </a:ln>
          </a:top>
        </a:tcBdr>
        <a:fill>
          <a:solidFill>
            <a:schemeClr val="accent4"/>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4"/>
          </a:solidFill>
        </a:fill>
      </a:tcStyle>
    </a:firstRow>
    <a:neCell>
      <a:tcStyle>
        <a:tcBdr/>
      </a:tcStyle>
    </a:neCell>
    <a:nwCell>
      <a:tcStyle>
        <a:tcBdr/>
      </a:tcStyle>
    </a:nwCell>
  </a:tblStyle>
  <a:tblStyle styleId="{5C22544A-7EE6-4342-B048-85BDC9FD1C3A}" styleName="Medium Style 2 - Accent 1">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 styleId="{EB9631B5-78F2-41C9-869B-9F39066F8104}" styleName="Medium Style 3 - Accent 4">
    <a:wholeTbl>
      <a:tcTxStyle>
        <a:fontRef idx="minor">
          <a:prstClr val="black"/>
        </a:fontRef>
        <a:schemeClr val="dk1"/>
      </a:tcTxStyle>
      <a:tcStyle>
        <a:tcBdr>
          <a:left>
            <a:ln w="12700">
              <a:noFill/>
              <a:round/>
            </a:ln>
          </a:left>
          <a:right>
            <a:ln w="12700">
              <a:noFill/>
            </a:ln>
          </a:right>
          <a:top>
            <a:ln w="38100">
              <a:solidFill>
                <a:schemeClr val="dk1"/>
              </a:solidFill>
            </a:ln>
          </a:top>
          <a:bottom>
            <a:ln w="38100">
              <a:solidFill>
                <a:schemeClr val="dk1"/>
              </a:solidFill>
            </a:ln>
          </a:bottom>
          <a:insideH>
            <a:ln w="12700">
              <a:noFill/>
            </a:ln>
          </a:insideH>
          <a:insideV>
            <a:ln w="12700">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fill>
          <a:solidFill>
            <a:schemeClr val="accent3">
              <a:tint val="20000"/>
            </a:schemeClr>
          </a:solidFill>
        </a:fill>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dk1"/>
      </a:tcTxStyle>
      <a:tcStyle>
        <a:tcBdr>
          <a:top>
            <a:ln w="38100">
              <a:solidFill>
                <a:schemeClr val="dk1"/>
              </a:solidFill>
            </a:ln>
          </a:top>
        </a:tcBdr>
        <a:fill>
          <a:solidFill>
            <a:schemeClr val="lt1"/>
          </a:solidFill>
        </a:fill>
      </a:tcStyle>
    </a:lastRow>
    <a:seCell>
      <a:tcStyle>
        <a:tcBdr/>
      </a:tcStyle>
    </a:seCell>
    <a:swCell>
      <a:tcStyle>
        <a:tcBdr/>
      </a:tcStyle>
    </a:swCell>
    <a:firstRow>
      <a:tcTxStyle b="on">
        <a:fontRef idx="minor">
          <a:prstClr val="black"/>
        </a:fontRef>
        <a:schemeClr val="lt1"/>
      </a:tcTxStyle>
      <a:tcStyle>
        <a:tcBdr>
          <a:bottom>
            <a:ln w="38100">
              <a:solidFill>
                <a:schemeClr val="dk1"/>
              </a:solidFill>
            </a:ln>
          </a:bottom>
        </a:tcBdr>
        <a:fill>
          <a:solidFill>
            <a:schemeClr val="accent4"/>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75" d="100"/>
          <a:sy n="75" d="100"/>
        </p:scale>
        <p:origin x="540" y="-210"/>
      </p:cViewPr>
      <p:guideLst>
        <p:guide pos="2160" orient="horz"/>
        <p:guide pos="3839"/>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presProps" Target="presProps.xml" /><Relationship Id="rId43" Type="http://schemas.openxmlformats.org/officeDocument/2006/relationships/tableStyles" Target="tableStyles.xml" /><Relationship Id="rId44"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Title Slide">
    <p:bg>
      <p:bgPr shadeToTitle="0">
        <a:blipFill>
          <a:blip r:embed="rId2">
            <a:lum/>
          </a:blip>
          <a:stretch/>
        </a:blipFill>
      </p:bgPr>
    </p:bg>
    <p:spTree>
      <p:nvGrpSpPr>
        <p:cNvPr id="1" name=""/>
        <p:cNvGrpSpPr/>
        <p:nvPr/>
      </p:nvGrpSpPr>
      <p:grpSpPr bwMode="auto">
        <a:xfrm>
          <a:off x="0" y="0"/>
          <a:ext cx="0" cy="0"/>
          <a:chOff x="0" y="0"/>
          <a:chExt cx="0" cy="0"/>
        </a:xfrm>
      </p:grpSpPr>
      <p:grpSp>
        <p:nvGrpSpPr>
          <p:cNvPr id="7" name="squares"/>
          <p:cNvGrpSpPr/>
          <p:nvPr/>
        </p:nvGrpSpPr>
        <p:grpSpPr bwMode="auto">
          <a:xfrm>
            <a:off x="0" y="1135743"/>
            <a:ext cx="1622332" cy="799981"/>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sp>
        <p:nvSpPr>
          <p:cNvPr id="2" name="Title 1"/>
          <p:cNvSpPr>
            <a:spLocks noGrp="1"/>
          </p:cNvSpPr>
          <p:nvPr>
            <p:ph type="ctrTitle"/>
          </p:nvPr>
        </p:nvSpPr>
        <p:spPr bwMode="auto">
          <a:xfrm>
            <a:off x="1828324" y="362396"/>
            <a:ext cx="9141619" cy="1676400"/>
          </a:xfrm>
        </p:spPr>
        <p:txBody>
          <a:bodyPr>
            <a:noAutofit/>
          </a:bodyPr>
          <a:lstStyle>
            <a:lvl1pPr>
              <a:lnSpc>
                <a:spcPct val="80000"/>
              </a:lnSpc>
              <a:defRPr sz="6000"/>
            </a:lvl1pPr>
          </a:lstStyle>
          <a:p>
            <a:pPr>
              <a:defRPr/>
            </a:pPr>
            <a:r>
              <a:rPr lang="en-US"/>
              <a:t>Click to edit Master title style</a:t>
            </a:r>
            <a:endParaRPr/>
          </a:p>
        </p:txBody>
      </p:sp>
      <p:sp>
        <p:nvSpPr>
          <p:cNvPr id="3" name="Subtitle 2"/>
          <p:cNvSpPr>
            <a:spLocks noGrp="1"/>
          </p:cNvSpPr>
          <p:nvPr>
            <p:ph type="subTitle" idx="1"/>
          </p:nvPr>
        </p:nvSpPr>
        <p:spPr bwMode="auto">
          <a:xfrm>
            <a:off x="1828324" y="2089595"/>
            <a:ext cx="9141619" cy="886343"/>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pPr>
              <a:defRPr/>
            </a:pPr>
            <a:r>
              <a:rPr lang="en-US"/>
              <a:t>Click to edit Master subtitle style</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A7209051-6E81-43E8-9099-FF6A0C3DCFE8}"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Vertical Text Placeholder 2"/>
          <p:cNvSpPr>
            <a:spLocks noGrp="1"/>
          </p:cNvSpPr>
          <p:nvPr>
            <p:ph type="body" orient="vert" idx="1"/>
          </p:nvPr>
        </p:nvSpPr>
        <p:spPr bwMode="auto"/>
        <p:txBody>
          <a:bodyPr vert="eaVert"/>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EDCEAB04-7709-4C1E-A61A-74684A0170FC}"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vertTitleAndTx" userDrawn="1">
  <p:cSld name="Vertical Title and Text">
    <p:spTree>
      <p:nvGrpSpPr>
        <p:cNvPr id="1" name=""/>
        <p:cNvGrpSpPr/>
        <p:nvPr/>
      </p:nvGrpSpPr>
      <p:grpSpPr bwMode="auto">
        <a:xfrm>
          <a:off x="0" y="0"/>
          <a:ext cx="0" cy="0"/>
          <a:chOff x="0" y="0"/>
          <a:chExt cx="0" cy="0"/>
        </a:xfrm>
      </p:grpSpPr>
      <p:grpSp>
        <p:nvGrpSpPr>
          <p:cNvPr id="7" name="squares"/>
          <p:cNvGrpSpPr/>
          <p:nvPr/>
        </p:nvGrpSpPr>
        <p:grpSpPr bwMode="auto">
          <a:xfrm rot="5400000">
            <a:off x="9583007" y="233864"/>
            <a:ext cx="1063300" cy="524046"/>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grpSp>
        <p:nvGrpSpPr>
          <p:cNvPr id="15" name="bottom graphic"/>
          <p:cNvGrpSpPr/>
          <p:nvPr/>
        </p:nvGrpSpPr>
        <p:grpSpPr bwMode="auto">
          <a:xfrm>
            <a:off x="0" y="5395517"/>
            <a:ext cx="12188825" cy="1462483"/>
            <a:chOff x="0" y="4046637"/>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7" name="Rectangle 72"/>
            <p:cNvSpPr/>
            <p:nvPr/>
          </p:nvSpPr>
          <p:spPr bwMode="ltGray">
            <a:xfrm rot="5400000">
              <a:off x="4023569" y="23069"/>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2" name="Vertical Title 1"/>
          <p:cNvSpPr>
            <a:spLocks noGrp="1"/>
          </p:cNvSpPr>
          <p:nvPr>
            <p:ph type="title" orient="vert"/>
          </p:nvPr>
        </p:nvSpPr>
        <p:spPr bwMode="auto">
          <a:xfrm>
            <a:off x="9751059" y="1150514"/>
            <a:ext cx="1828324" cy="5021685"/>
          </a:xfrm>
        </p:spPr>
        <p:txBody>
          <a:bodyPr vert="eaVert"/>
          <a:lstStyle/>
          <a:p>
            <a:pPr>
              <a:defRPr/>
            </a:pPr>
            <a:r>
              <a:rPr lang="en-US"/>
              <a:t>Click to edit Master title style</a:t>
            </a:r>
            <a:endParaRPr/>
          </a:p>
        </p:txBody>
      </p:sp>
      <p:sp>
        <p:nvSpPr>
          <p:cNvPr id="3" name="Vertical Text Placeholder 2"/>
          <p:cNvSpPr>
            <a:spLocks noGrp="1"/>
          </p:cNvSpPr>
          <p:nvPr>
            <p:ph type="body" orient="vert" idx="1"/>
          </p:nvPr>
        </p:nvSpPr>
        <p:spPr bwMode="auto">
          <a:xfrm>
            <a:off x="1218882" y="1150514"/>
            <a:ext cx="8227457" cy="5021685"/>
          </a:xfrm>
        </p:spPr>
        <p:txBody>
          <a:bodyPr vert="eaVert"/>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0C79BD0D-E0B1-4CED-AC65-708AC79EB9CD}"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idx="1"/>
          </p:nvPr>
        </p:nvSpPr>
        <p:spPr bwMode="auto"/>
        <p:txBody>
          <a:bodyPr/>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0CC3EA6D-DF0B-4D4B-B359-5F1D1D0E30A4}"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secHead" userDrawn="1">
  <p:cSld name="Section Header">
    <p:spTree>
      <p:nvGrpSpPr>
        <p:cNvPr id="1" name=""/>
        <p:cNvGrpSpPr/>
        <p:nvPr/>
      </p:nvGrpSpPr>
      <p:grpSpPr bwMode="auto">
        <a:xfrm>
          <a:off x="0" y="0"/>
          <a:ext cx="0" cy="0"/>
          <a:chOff x="0" y="0"/>
          <a:chExt cx="0" cy="0"/>
        </a:xfrm>
      </p:grpSpPr>
      <p:grpSp>
        <p:nvGrpSpPr>
          <p:cNvPr id="7" name="squares"/>
          <p:cNvGrpSpPr/>
          <p:nvPr/>
        </p:nvGrpSpPr>
        <p:grpSpPr bwMode="auto">
          <a:xfrm>
            <a:off x="0" y="3124415"/>
            <a:ext cx="1622332" cy="805061"/>
            <a:chOff x="0" y="2343311"/>
            <a:chExt cx="1217066" cy="603796"/>
          </a:xfrm>
        </p:grpSpPr>
        <p:sp>
          <p:nvSpPr>
            <p:cNvPr id="8" name="Rounded Rectangle 7"/>
            <p:cNvSpPr/>
            <p:nvPr/>
          </p:nvSpPr>
          <p:spPr bwMode="auto">
            <a:xfrm>
              <a:off x="787514" y="2347123"/>
              <a:ext cx="429552" cy="599983"/>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86370" y="2347123"/>
              <a:ext cx="429552" cy="599983"/>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grpSp>
        <p:nvGrpSpPr>
          <p:cNvPr id="19" name="bottom graphic"/>
          <p:cNvGrpSpPr/>
          <p:nvPr/>
        </p:nvGrpSpPr>
        <p:grpSpPr bwMode="auto">
          <a:xfrm>
            <a:off x="0" y="5409216"/>
            <a:ext cx="12188825" cy="1462483"/>
            <a:chOff x="0" y="4056911"/>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21"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2" name="Title 1"/>
          <p:cNvSpPr>
            <a:spLocks noGrp="1"/>
          </p:cNvSpPr>
          <p:nvPr>
            <p:ph type="title"/>
          </p:nvPr>
        </p:nvSpPr>
        <p:spPr bwMode="auto">
          <a:xfrm>
            <a:off x="1828324" y="1932518"/>
            <a:ext cx="9141619" cy="2105367"/>
          </a:xfrm>
        </p:spPr>
        <p:txBody>
          <a:bodyPr anchor="b">
            <a:normAutofit/>
          </a:bodyPr>
          <a:lstStyle>
            <a:lvl1pPr algn="l">
              <a:defRPr sz="6000" b="0" cap="none"/>
            </a:lvl1pPr>
          </a:lstStyle>
          <a:p>
            <a:pPr>
              <a:defRPr/>
            </a:pPr>
            <a:r>
              <a:rPr lang="en-US"/>
              <a:t>Click to edit Master title style</a:t>
            </a:r>
            <a:endParaRPr/>
          </a:p>
        </p:txBody>
      </p:sp>
      <p:sp>
        <p:nvSpPr>
          <p:cNvPr id="3" name="Text Placeholder 2"/>
          <p:cNvSpPr>
            <a:spLocks noGrp="1"/>
          </p:cNvSpPr>
          <p:nvPr>
            <p:ph type="body" idx="1"/>
          </p:nvPr>
        </p:nvSpPr>
        <p:spPr bwMode="auto">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defRPr/>
            </a:pPr>
            <a:r>
              <a:rPr lang="en-US"/>
              <a:t>Edit Master text styles</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977EDB99-15BC-4479-BAC5-1E502E66917A}"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41412" y="152400"/>
            <a:ext cx="9751059" cy="1295400"/>
          </a:xfrm>
        </p:spPr>
        <p:txBody>
          <a:bodyPr/>
          <a:lstStyle/>
          <a:p>
            <a:pPr>
              <a:defRPr/>
            </a:pPr>
            <a:r>
              <a:rPr lang="en-US"/>
              <a:t>Click to edit Master title style</a:t>
            </a:r>
            <a:endParaRPr/>
          </a:p>
        </p:txBody>
      </p:sp>
      <p:sp>
        <p:nvSpPr>
          <p:cNvPr id="3" name="Content Placeholder 2"/>
          <p:cNvSpPr>
            <a:spLocks noGrp="1"/>
          </p:cNvSpPr>
          <p:nvPr>
            <p:ph sz="half" idx="1"/>
          </p:nvPr>
        </p:nvSpPr>
        <p:spPr bwMode="auto">
          <a:xfrm>
            <a:off x="1141412" y="1600200"/>
            <a:ext cx="4875529"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p:cNvSpPr>
            <a:spLocks noGrp="1"/>
          </p:cNvSpPr>
          <p:nvPr>
            <p:ph sz="half" idx="2"/>
          </p:nvPr>
        </p:nvSpPr>
        <p:spPr bwMode="auto">
          <a:xfrm>
            <a:off x="6094412" y="1600200"/>
            <a:ext cx="4875529"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4067C2A3-CD19-48AB-9F64-ECCF75182EDD}"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41412" y="152400"/>
            <a:ext cx="9751059" cy="1295400"/>
          </a:xfrm>
        </p:spPr>
        <p:txBody>
          <a:bodyPr/>
          <a:lstStyle>
            <a:lvl1pPr>
              <a:defRPr/>
            </a:lvl1pPr>
          </a:lstStyle>
          <a:p>
            <a:pPr>
              <a:defRPr/>
            </a:pPr>
            <a:r>
              <a:rPr lang="en-US"/>
              <a:t>Click to edit Master title style</a:t>
            </a:r>
            <a:endParaRPr/>
          </a:p>
        </p:txBody>
      </p:sp>
      <p:sp>
        <p:nvSpPr>
          <p:cNvPr id="3" name="Text Placeholder 2"/>
          <p:cNvSpPr>
            <a:spLocks noGrp="1"/>
          </p:cNvSpPr>
          <p:nvPr>
            <p:ph type="body" idx="1"/>
          </p:nvPr>
        </p:nvSpPr>
        <p:spPr bwMode="auto">
          <a:xfrm>
            <a:off x="1141412" y="1524000"/>
            <a:ext cx="4875529"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defRPr/>
            </a:pPr>
            <a:r>
              <a:rPr lang="en-US"/>
              <a:t>Edit Master text styles</a:t>
            </a:r>
            <a:endParaRPr/>
          </a:p>
        </p:txBody>
      </p:sp>
      <p:sp>
        <p:nvSpPr>
          <p:cNvPr id="4" name="Content Placeholder 3"/>
          <p:cNvSpPr>
            <a:spLocks noGrp="1"/>
          </p:cNvSpPr>
          <p:nvPr>
            <p:ph sz="half" idx="2"/>
          </p:nvPr>
        </p:nvSpPr>
        <p:spPr bwMode="auto">
          <a:xfrm>
            <a:off x="1141412" y="2413000"/>
            <a:ext cx="4875529"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p:cNvSpPr>
            <a:spLocks noGrp="1"/>
          </p:cNvSpPr>
          <p:nvPr>
            <p:ph type="body" sz="quarter" idx="3"/>
          </p:nvPr>
        </p:nvSpPr>
        <p:spPr bwMode="auto">
          <a:xfrm>
            <a:off x="6094412" y="1524000"/>
            <a:ext cx="4875529"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defRPr/>
            </a:pPr>
            <a:r>
              <a:rPr lang="en-US"/>
              <a:t>Edit Master text styles</a:t>
            </a:r>
            <a:endParaRPr/>
          </a:p>
        </p:txBody>
      </p:sp>
      <p:sp>
        <p:nvSpPr>
          <p:cNvPr id="6" name="Content Placeholder 5"/>
          <p:cNvSpPr>
            <a:spLocks noGrp="1"/>
          </p:cNvSpPr>
          <p:nvPr>
            <p:ph sz="quarter" idx="4"/>
          </p:nvPr>
        </p:nvSpPr>
        <p:spPr bwMode="auto">
          <a:xfrm>
            <a:off x="6094412" y="2413000"/>
            <a:ext cx="4875529"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8" name="Footer Placeholder 7"/>
          <p:cNvSpPr>
            <a:spLocks noGrp="1"/>
          </p:cNvSpPr>
          <p:nvPr>
            <p:ph type="ftr" sz="quarter" idx="11"/>
          </p:nvPr>
        </p:nvSpPr>
        <p:spPr bwMode="auto"/>
        <p:txBody>
          <a:bodyPr/>
          <a:lstStyle/>
          <a:p>
            <a:pPr>
              <a:defRPr/>
            </a:pPr>
            <a:r>
              <a:rPr lang="en-US"/>
              <a:t>Add a footer</a:t>
            </a:r>
            <a:endParaRPr/>
          </a:p>
        </p:txBody>
      </p:sp>
      <p:sp>
        <p:nvSpPr>
          <p:cNvPr id="7" name="Date Placeholder 6"/>
          <p:cNvSpPr>
            <a:spLocks noGrp="1"/>
          </p:cNvSpPr>
          <p:nvPr>
            <p:ph type="dt" sz="half" idx="10"/>
          </p:nvPr>
        </p:nvSpPr>
        <p:spPr bwMode="auto"/>
        <p:txBody>
          <a:bodyPr/>
          <a:lstStyle/>
          <a:p>
            <a:pPr>
              <a:defRPr/>
            </a:pPr>
            <a:fld id="{0363E8C1-7C87-4705-AB97-8CD17D208E3F}" type="datetime1">
              <a:rPr lang="en-US"/>
              <a:t/>
            </a:fld>
            <a:endParaRPr/>
          </a:p>
        </p:txBody>
      </p:sp>
      <p:sp>
        <p:nvSpPr>
          <p:cNvPr id="9" name="Slide Number Placeholder 8"/>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4" name="Footer Placeholder 3"/>
          <p:cNvSpPr>
            <a:spLocks noGrp="1"/>
          </p:cNvSpPr>
          <p:nvPr>
            <p:ph type="ftr" sz="quarter" idx="11"/>
          </p:nvPr>
        </p:nvSpPr>
        <p:spPr bwMode="auto"/>
        <p:txBody>
          <a:bodyPr/>
          <a:lstStyle/>
          <a:p>
            <a:pPr>
              <a:defRPr/>
            </a:pPr>
            <a:r>
              <a:rPr lang="en-US"/>
              <a:t>Add a footer</a:t>
            </a:r>
            <a:endParaRPr/>
          </a:p>
        </p:txBody>
      </p:sp>
      <p:sp>
        <p:nvSpPr>
          <p:cNvPr id="3" name="Date Placeholder 2"/>
          <p:cNvSpPr>
            <a:spLocks noGrp="1"/>
          </p:cNvSpPr>
          <p:nvPr>
            <p:ph type="dt" sz="half" idx="10"/>
          </p:nvPr>
        </p:nvSpPr>
        <p:spPr bwMode="auto"/>
        <p:txBody>
          <a:bodyPr/>
          <a:lstStyle/>
          <a:p>
            <a:pPr>
              <a:defRPr/>
            </a:pPr>
            <a:fld id="{E20C624E-DF92-4841-B9B9-DD11AA239B85}" type="datetime1">
              <a:rPr lang="en-US"/>
              <a:t/>
            </a:fld>
            <a:endParaRPr/>
          </a:p>
        </p:txBody>
      </p:sp>
      <p:sp>
        <p:nvSpPr>
          <p:cNvPr id="5" name="Slide Number Placeholder 4"/>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blank" userDrawn="1">
  <p:cSld name="Blank">
    <p:spTree>
      <p:nvGrpSpPr>
        <p:cNvPr id="1" name=""/>
        <p:cNvGrpSpPr/>
        <p:nvPr/>
      </p:nvGrpSpPr>
      <p:grpSpPr bwMode="auto">
        <a:xfrm>
          <a:off x="0" y="0"/>
          <a:ext cx="0" cy="0"/>
          <a:chOff x="0" y="0"/>
          <a:chExt cx="0" cy="0"/>
        </a:xfrm>
      </p:grpSpPr>
      <p:grpSp>
        <p:nvGrpSpPr>
          <p:cNvPr id="8" name="bottom graphic"/>
          <p:cNvGrpSpPr/>
          <p:nvPr/>
        </p:nvGrpSpPr>
        <p:grpSpPr bwMode="auto">
          <a:xfrm>
            <a:off x="0" y="5409216"/>
            <a:ext cx="12188825" cy="1462483"/>
            <a:chOff x="0" y="4056911"/>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3" name="Footer Placeholder 2"/>
          <p:cNvSpPr>
            <a:spLocks noGrp="1"/>
          </p:cNvSpPr>
          <p:nvPr>
            <p:ph type="ftr" sz="quarter" idx="11"/>
          </p:nvPr>
        </p:nvSpPr>
        <p:spPr bwMode="auto"/>
        <p:txBody>
          <a:bodyPr/>
          <a:lstStyle/>
          <a:p>
            <a:pPr>
              <a:defRPr/>
            </a:pPr>
            <a:r>
              <a:rPr lang="en-US"/>
              <a:t>Add a footer</a:t>
            </a:r>
            <a:endParaRPr/>
          </a:p>
        </p:txBody>
      </p:sp>
      <p:sp>
        <p:nvSpPr>
          <p:cNvPr id="2" name="Date Placeholder 1"/>
          <p:cNvSpPr>
            <a:spLocks noGrp="1"/>
          </p:cNvSpPr>
          <p:nvPr>
            <p:ph type="dt" sz="half" idx="10"/>
          </p:nvPr>
        </p:nvSpPr>
        <p:spPr bwMode="auto"/>
        <p:txBody>
          <a:bodyPr/>
          <a:lstStyle/>
          <a:p>
            <a:pPr>
              <a:defRPr/>
            </a:pPr>
            <a:fld id="{FBDA3AE1-4360-4D5B-BDBC-656B872DD533}" type="datetime1">
              <a:rPr lang="en-US"/>
              <a:t/>
            </a:fld>
            <a:endParaRPr/>
          </a:p>
        </p:txBody>
      </p:sp>
      <p:sp>
        <p:nvSpPr>
          <p:cNvPr id="4" name="Slide Number Placeholder 3"/>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chor="b">
            <a:normAutofit/>
          </a:bodyPr>
          <a:lstStyle>
            <a:lvl1pPr algn="l">
              <a:defRPr sz="3600" b="0"/>
            </a:lvl1pPr>
          </a:lstStyle>
          <a:p>
            <a:pPr>
              <a:defRPr/>
            </a:pPr>
            <a:r>
              <a:rPr lang="en-US"/>
              <a:t>Click to edit Master title style</a:t>
            </a:r>
            <a:endParaRPr/>
          </a:p>
        </p:txBody>
      </p:sp>
      <p:sp>
        <p:nvSpPr>
          <p:cNvPr id="3" name="Content Placeholder 2"/>
          <p:cNvSpPr>
            <a:spLocks noGrp="1"/>
          </p:cNvSpPr>
          <p:nvPr>
            <p:ph idx="1"/>
          </p:nvPr>
        </p:nvSpPr>
        <p:spPr bwMode="auto">
          <a:xfrm>
            <a:off x="4875529"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p:cNvSpPr>
            <a:spLocks noGrp="1"/>
          </p:cNvSpPr>
          <p:nvPr>
            <p:ph type="body" sz="half" idx="2"/>
          </p:nvPr>
        </p:nvSpPr>
        <p:spPr bwMode="auto">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defRPr/>
            </a:pPr>
            <a:r>
              <a:rPr lang="en-US"/>
              <a:t>Edit Master text styles</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20990708-46A4-4851-883E-8DFB8939107E}"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chor="b">
            <a:normAutofit/>
          </a:bodyPr>
          <a:lstStyle>
            <a:lvl1pPr algn="l">
              <a:defRPr sz="3600" b="0"/>
            </a:lvl1pPr>
          </a:lstStyle>
          <a:p>
            <a:pPr>
              <a:defRPr/>
            </a:pPr>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pPr>
              <a:defRPr/>
            </a:pPr>
            <a:r>
              <a:rPr lang="en-US"/>
              <a:t>Click icon to add picture</a:t>
            </a:r>
            <a:endParaRPr/>
          </a:p>
        </p:txBody>
      </p:sp>
      <p:sp>
        <p:nvSpPr>
          <p:cNvPr id="4" name="Text Placeholder 3"/>
          <p:cNvSpPr>
            <a:spLocks noGrp="1"/>
          </p:cNvSpPr>
          <p:nvPr>
            <p:ph type="body" sz="half" idx="2"/>
          </p:nvPr>
        </p:nvSpPr>
        <p:spPr bwMode="auto">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defRPr/>
            </a:pPr>
            <a:r>
              <a:rPr lang="en-US"/>
              <a:t>Edit Master text styles</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AE88EFFC-86AE-4294-A319-CAFC2651994B}"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grpSp>
        <p:nvGrpSpPr>
          <p:cNvPr id="11" name="bottom graphic"/>
          <p:cNvGrpSpPr/>
          <p:nvPr/>
        </p:nvGrpSpPr>
        <p:grpSpPr bwMode="auto">
          <a:xfrm>
            <a:off x="0" y="5409216"/>
            <a:ext cx="12188825" cy="1462483"/>
            <a:chOff x="0" y="4056911"/>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8"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grpSp>
        <p:nvGrpSpPr>
          <p:cNvPr id="7" name="squares"/>
          <p:cNvGrpSpPr/>
          <p:nvPr/>
        </p:nvGrpSpPr>
        <p:grpSpPr bwMode="auto">
          <a:xfrm>
            <a:off x="1" y="800551"/>
            <a:ext cx="1063023" cy="524183"/>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sp>
        <p:nvSpPr>
          <p:cNvPr id="2" name="Title Placeholder 1"/>
          <p:cNvSpPr>
            <a:spLocks noGrp="1"/>
          </p:cNvSpPr>
          <p:nvPr>
            <p:ph type="title"/>
          </p:nvPr>
        </p:nvSpPr>
        <p:spPr bwMode="auto">
          <a:xfrm>
            <a:off x="1218883" y="152400"/>
            <a:ext cx="9751059" cy="1295400"/>
          </a:xfrm>
          <a:prstGeom prst="rect">
            <a:avLst/>
          </a:prstGeom>
        </p:spPr>
        <p:txBody>
          <a:bodyPr vert="horz" lIns="121898" tIns="60949" rIns="121898" bIns="60949" rtlCol="0" anchor="b">
            <a:normAutofit/>
          </a:bodyPr>
          <a:lstStyle/>
          <a:p>
            <a:pPr>
              <a:defRPr/>
            </a:pPr>
            <a:r>
              <a:rPr lang="en-US"/>
              <a:t>Click to edit Master title style</a:t>
            </a:r>
            <a:endParaRPr/>
          </a:p>
        </p:txBody>
      </p:sp>
      <p:sp>
        <p:nvSpPr>
          <p:cNvPr id="3" name="Text Placeholder 2"/>
          <p:cNvSpPr>
            <a:spLocks noGrp="1"/>
          </p:cNvSpPr>
          <p:nvPr>
            <p:ph type="body" idx="1"/>
          </p:nvPr>
        </p:nvSpPr>
        <p:spPr bwMode="auto">
          <a:xfrm>
            <a:off x="1218883" y="1600200"/>
            <a:ext cx="9751059" cy="4572000"/>
          </a:xfrm>
          <a:prstGeom prst="rect">
            <a:avLst/>
          </a:prstGeom>
        </p:spPr>
        <p:txBody>
          <a:bodyPr vert="horz" lIns="121898" tIns="60949" rIns="121898" bIns="60949" rtlCol="0">
            <a:normAutofit/>
          </a:body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3"/>
          </p:nvPr>
        </p:nvSpPr>
        <p:spPr bwMode="auto">
          <a:xfrm>
            <a:off x="1218883" y="6448425"/>
            <a:ext cx="8288401" cy="180976"/>
          </a:xfrm>
          <a:prstGeom prst="rect">
            <a:avLst/>
          </a:prstGeom>
        </p:spPr>
        <p:txBody>
          <a:bodyPr vert="horz" lIns="121898" tIns="60949" rIns="121898" bIns="60949" rtlCol="0" anchor="ctr"/>
          <a:lstStyle>
            <a:lvl1pPr algn="l">
              <a:defRPr sz="1200">
                <a:solidFill>
                  <a:schemeClr val="tx1"/>
                </a:solidFill>
              </a:defRPr>
            </a:lvl1pPr>
          </a:lstStyle>
          <a:p>
            <a:pPr>
              <a:defRPr/>
            </a:pPr>
            <a:r>
              <a:rPr lang="en-US"/>
              <a:t>Add a footer</a:t>
            </a:r>
            <a:endParaRPr/>
          </a:p>
        </p:txBody>
      </p:sp>
      <p:sp>
        <p:nvSpPr>
          <p:cNvPr id="4" name="Date Placeholder 3"/>
          <p:cNvSpPr>
            <a:spLocks noGrp="1"/>
          </p:cNvSpPr>
          <p:nvPr>
            <p:ph type="dt" sz="half" idx="2"/>
          </p:nvPr>
        </p:nvSpPr>
        <p:spPr bwMode="auto">
          <a:xfrm>
            <a:off x="9547913" y="6448425"/>
            <a:ext cx="1422030" cy="180976"/>
          </a:xfrm>
          <a:prstGeom prst="rect">
            <a:avLst/>
          </a:prstGeom>
        </p:spPr>
        <p:txBody>
          <a:bodyPr vert="horz" lIns="121898" tIns="60949" rIns="121898" bIns="60949" rtlCol="0" anchor="ctr"/>
          <a:lstStyle>
            <a:lvl1pPr algn="r">
              <a:defRPr sz="1200">
                <a:solidFill>
                  <a:schemeClr val="tx1"/>
                </a:solidFill>
              </a:defRPr>
            </a:lvl1pPr>
          </a:lstStyle>
          <a:p>
            <a:pPr>
              <a:defRPr/>
            </a:pPr>
            <a:fld id="{D29E8617-6EA8-4B97-A5E8-E18E98765EE2}" type="datetime1">
              <a:rPr lang="en-US"/>
              <a:t/>
            </a:fld>
            <a:endParaRPr/>
          </a:p>
        </p:txBody>
      </p:sp>
      <p:sp>
        <p:nvSpPr>
          <p:cNvPr id="6" name="Slide Number Placeholder 5"/>
          <p:cNvSpPr>
            <a:spLocks noGrp="1"/>
          </p:cNvSpPr>
          <p:nvPr>
            <p:ph type="sldNum" sz="quarter" idx="4"/>
          </p:nvPr>
        </p:nvSpPr>
        <p:spPr bwMode="auto">
          <a:xfrm>
            <a:off x="11071516" y="6448425"/>
            <a:ext cx="812588" cy="180976"/>
          </a:xfrm>
          <a:prstGeom prst="rect">
            <a:avLst/>
          </a:prstGeom>
        </p:spPr>
        <p:txBody>
          <a:bodyPr vert="horz" lIns="121898" tIns="60949" rIns="121898" bIns="60949" rtlCol="0" anchor="ctr"/>
          <a:lstStyle>
            <a:lvl1pPr algn="r">
              <a:defRPr sz="1200">
                <a:solidFill>
                  <a:schemeClr val="tx1"/>
                </a:solidFill>
              </a:defRPr>
            </a:lvl1pPr>
          </a:lstStyle>
          <a:p>
            <a:pPr>
              <a:defRPr/>
            </a:pPr>
            <a:fld id="{34C99D79-8A4B-4031-B1E0-AF26F8EDF2BC}" type="slidenum">
              <a:rPr/>
              <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1218987">
        <a:spcBef>
          <a:spcPts val="0"/>
        </a:spcBef>
        <a:buNone/>
        <a:defRPr sz="3600">
          <a:solidFill>
            <a:schemeClr val="tx1"/>
          </a:solidFill>
          <a:latin typeface="+mj-lt"/>
          <a:ea typeface="+mj-ea"/>
          <a:cs typeface="+mj-cs"/>
        </a:defRPr>
      </a:lvl1pPr>
    </p:titleStyle>
    <p:bodyStyle>
      <a:lvl1pPr marL="304747" indent="-304747" algn="l" defTabSz="1218987">
        <a:lnSpc>
          <a:spcPct val="90000"/>
        </a:lnSpc>
        <a:spcBef>
          <a:spcPts val="1800"/>
        </a:spcBef>
        <a:buClr>
          <a:schemeClr val="accent1">
            <a:lumMod val="75000"/>
          </a:schemeClr>
        </a:buClr>
        <a:buFont typeface="Arial"/>
        <a:buChar char="•"/>
        <a:defRPr sz="2800">
          <a:solidFill>
            <a:schemeClr val="tx1"/>
          </a:solidFill>
          <a:latin typeface="+mn-lt"/>
          <a:ea typeface="+mn-ea"/>
          <a:cs typeface="+mn-cs"/>
        </a:defRPr>
      </a:lvl1pPr>
      <a:lvl2pPr marL="755772" indent="-304747" algn="l" defTabSz="1218987">
        <a:lnSpc>
          <a:spcPct val="90000"/>
        </a:lnSpc>
        <a:spcBef>
          <a:spcPts val="1200"/>
        </a:spcBef>
        <a:buClr>
          <a:schemeClr val="accent1">
            <a:lumMod val="75000"/>
          </a:schemeClr>
        </a:buClr>
        <a:buFont typeface="Arial"/>
        <a:buChar char="–"/>
        <a:defRPr sz="2400">
          <a:solidFill>
            <a:schemeClr val="tx1"/>
          </a:solidFill>
          <a:latin typeface="+mn-lt"/>
          <a:ea typeface="+mn-ea"/>
          <a:cs typeface="+mn-cs"/>
        </a:defRPr>
      </a:lvl2pPr>
      <a:lvl3pPr marL="1206797"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3pPr>
      <a:lvl4pPr marL="1657822"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4pPr>
      <a:lvl5pPr marL="2108847"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5pPr>
      <a:lvl6pPr marL="2559872"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6pPr>
      <a:lvl7pPr marL="3010897"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7pPr>
      <a:lvl8pPr marL="3461922"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8pPr>
      <a:lvl9pPr marL="3912947"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9pPr>
    </p:bodyStyle>
    <p:otherStyle>
      <a:defPPr>
        <a:defRPr/>
      </a:defPPr>
      <a:lvl1pPr marL="0" algn="l" defTabSz="1218987">
        <a:defRPr sz="2400">
          <a:solidFill>
            <a:schemeClr val="tx1"/>
          </a:solidFill>
          <a:latin typeface="+mn-lt"/>
          <a:ea typeface="+mn-ea"/>
          <a:cs typeface="+mn-cs"/>
        </a:defRPr>
      </a:lvl1pPr>
      <a:lvl2pPr marL="609493" algn="l" defTabSz="1218987">
        <a:defRPr sz="2400">
          <a:solidFill>
            <a:schemeClr val="tx1"/>
          </a:solidFill>
          <a:latin typeface="+mn-lt"/>
          <a:ea typeface="+mn-ea"/>
          <a:cs typeface="+mn-cs"/>
        </a:defRPr>
      </a:lvl2pPr>
      <a:lvl3pPr marL="1218987" algn="l" defTabSz="1218987">
        <a:defRPr sz="2400">
          <a:solidFill>
            <a:schemeClr val="tx1"/>
          </a:solidFill>
          <a:latin typeface="+mn-lt"/>
          <a:ea typeface="+mn-ea"/>
          <a:cs typeface="+mn-cs"/>
        </a:defRPr>
      </a:lvl3pPr>
      <a:lvl4pPr marL="1828480" algn="l" defTabSz="1218987">
        <a:defRPr sz="2400">
          <a:solidFill>
            <a:schemeClr val="tx1"/>
          </a:solidFill>
          <a:latin typeface="+mn-lt"/>
          <a:ea typeface="+mn-ea"/>
          <a:cs typeface="+mn-cs"/>
        </a:defRPr>
      </a:lvl4pPr>
      <a:lvl5pPr marL="2437973" algn="l" defTabSz="1218987">
        <a:defRPr sz="2400">
          <a:solidFill>
            <a:schemeClr val="tx1"/>
          </a:solidFill>
          <a:latin typeface="+mn-lt"/>
          <a:ea typeface="+mn-ea"/>
          <a:cs typeface="+mn-cs"/>
        </a:defRPr>
      </a:lvl5pPr>
      <a:lvl6pPr marL="3047467" algn="l" defTabSz="1218987">
        <a:defRPr sz="2400">
          <a:solidFill>
            <a:schemeClr val="tx1"/>
          </a:solidFill>
          <a:latin typeface="+mn-lt"/>
          <a:ea typeface="+mn-ea"/>
          <a:cs typeface="+mn-cs"/>
        </a:defRPr>
      </a:lvl6pPr>
      <a:lvl7pPr marL="3656960" algn="l" defTabSz="1218987">
        <a:defRPr sz="2400">
          <a:solidFill>
            <a:schemeClr val="tx1"/>
          </a:solidFill>
          <a:latin typeface="+mn-lt"/>
          <a:ea typeface="+mn-ea"/>
          <a:cs typeface="+mn-cs"/>
        </a:defRPr>
      </a:lvl7pPr>
      <a:lvl8pPr marL="4266453" algn="l" defTabSz="1218987">
        <a:defRPr sz="2400">
          <a:solidFill>
            <a:schemeClr val="tx1"/>
          </a:solidFill>
          <a:latin typeface="+mn-lt"/>
          <a:ea typeface="+mn-ea"/>
          <a:cs typeface="+mn-cs"/>
        </a:defRPr>
      </a:lvl8pPr>
      <a:lvl9pPr marL="4875947" algn="l" defTabSz="1218987">
        <a:defRPr sz="24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ome/anirudha/ProgrammingLanguages/Java/Java_Programming/PDF_Note/1995_Java_whitepaper.pdf" TargetMode="Externa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hyperlink" Target="/home/anirudha/ProgrammingLanguages/Java/Java_Programming/PDF_Note/JVM_JDK_JRE.pdf" TargetMode="Externa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jdk.java.net/java-se-ri/17" TargetMode="Externa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jp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eclipse.org/downloads/packages/" TargetMode="External"/><Relationship Id="rId3" Type="http://schemas.openxmlformats.org/officeDocument/2006/relationships/hyperlink" Target="https://www.eclipse.org/downloads/packages/release/2022-12/r/eclipse-ide-enterprise-java-and-web-developers" TargetMode="Externa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bg2">
                <a:tint val="90000"/>
                <a:satMod val="92000"/>
                <a:lumMod val="120000"/>
              </a:schemeClr>
            </a:gs>
            <a:gs pos="100000">
              <a:schemeClr val="bg2">
                <a:shade val="98000"/>
                <a:satMod val="120000"/>
                <a:lumMod val="98000"/>
              </a:schemeClr>
            </a:gs>
          </a:gsLst>
          <a:path path="circle"/>
        </a:gradFill>
      </p:bgPr>
    </p:bg>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0135" y="152400"/>
            <a:ext cx="5561488" cy="856804"/>
          </a:xfrm>
        </p:spPr>
        <p:txBody>
          <a:bodyPr/>
          <a:lstStyle/>
          <a:p>
            <a:pPr>
              <a:defRPr/>
            </a:pPr>
            <a:r>
              <a:rPr lang="en-IN" b="1"/>
              <a:t>JAVA</a:t>
            </a:r>
            <a:endParaRPr/>
          </a:p>
        </p:txBody>
      </p:sp>
      <p:graphicFrame>
        <p:nvGraphicFramePr>
          <p:cNvPr id="4" name="Table 3"/>
          <p:cNvGraphicFramePr>
            <a:graphicFrameLocks xmlns:a="http://schemas.openxmlformats.org/drawingml/2006/main" noGrp="1"/>
          </p:cNvGraphicFramePr>
          <p:nvPr/>
        </p:nvGraphicFramePr>
        <p:xfrm>
          <a:off x="397295" y="1796098"/>
          <a:ext cx="11041039" cy="4840085"/>
        </p:xfrm>
        <a:graphic>
          <a:graphicData uri="http://schemas.openxmlformats.org/drawingml/2006/table">
            <a:tbl>
              <a:tblPr firstRow="1" firstCol="0" lastRow="0" lastCol="0" bandRow="1" bandCol="0">
                <a:tableStyleId>{EB9631B5-78F2-41C9-869B-9F39066F8104}</a:tableStyleId>
              </a:tblPr>
              <a:tblGrid>
                <a:gridCol w="5520519"/>
                <a:gridCol w="5520519"/>
              </a:tblGrid>
              <a:tr h="385948">
                <a:tc gridSpan="2">
                  <a:txBody>
                    <a:bodyPr/>
                    <a:p>
                      <a:pPr algn="ctr">
                        <a:defRPr/>
                      </a:pPr>
                      <a:r>
                        <a:rPr lang="en-US" sz="2400">
                          <a:solidFill>
                            <a:schemeClr val="tx1"/>
                          </a:solidFill>
                          <a:latin typeface="Verdana"/>
                          <a:ea typeface="Verdana"/>
                        </a:rPr>
                        <a:t>Java </a:t>
                      </a:r>
                      <a:r>
                        <a:rPr lang="en-US" sz="2400" b="1" i="0" u="none" strike="noStrike" cap="none" spc="0">
                          <a:solidFill>
                            <a:schemeClr val="tx1"/>
                          </a:solidFill>
                          <a:latin typeface="Verdana"/>
                          <a:cs typeface="Verdana"/>
                        </a:rPr>
                        <a:t>Introduction</a:t>
                      </a:r>
                      <a:endParaRPr/>
                    </a:p>
                  </a:txBody>
                  <a:tcPr anchor="ctr"/>
                </a:tc>
                <a:tc hMerge="1">
                  <a:txBody>
                    <a:bodyPr/>
                    <a:p>
                      <a:endParaRPr/>
                    </a:p>
                  </a:txBody>
                </a:tc>
              </a:tr>
              <a:tr h="462148">
                <a:tc>
                  <a:txBody>
                    <a:bodyPr/>
                    <a:p>
                      <a:pPr marL="285750" marR="0" indent="-285750" algn="l" defTabSz="914400">
                        <a:lnSpc>
                          <a:spcPct val="100000"/>
                        </a:lnSpc>
                        <a:spcBef>
                          <a:spcPts val="0"/>
                        </a:spcBef>
                        <a:spcAft>
                          <a:spcPts val="0"/>
                        </a:spcAft>
                        <a:buClrTx/>
                        <a:buSzTx/>
                        <a:buFont typeface="Wingdings"/>
                        <a:buChar char="Ø"/>
                        <a:defRPr/>
                      </a:pPr>
                      <a:r>
                        <a:rPr lang="en-US" sz="2400">
                          <a:solidFill>
                            <a:schemeClr val="dk1"/>
                          </a:solidFill>
                          <a:latin typeface="+mn-lt"/>
                          <a:ea typeface="+mn-ea"/>
                          <a:cs typeface="+mn-cs"/>
                        </a:rPr>
                        <a:t>What are Computer Programming Languages</a:t>
                      </a:r>
                      <a:endParaRPr/>
                    </a:p>
                  </a:txBody>
                  <a:tcPr anchor="ctr"/>
                </a:tc>
                <a:tc>
                  <a:txBody>
                    <a:bodyPr/>
                    <a:p>
                      <a:pPr marL="285750" marR="0" indent="-285750" algn="l" defTabSz="914400">
                        <a:lnSpc>
                          <a:spcPct val="100000"/>
                        </a:lnSpc>
                        <a:spcBef>
                          <a:spcPts val="0"/>
                        </a:spcBef>
                        <a:spcAft>
                          <a:spcPts val="0"/>
                        </a:spcAft>
                        <a:buClrTx/>
                        <a:buSzTx/>
                        <a:buFont typeface="Wingdings"/>
                        <a:buChar char="Ø"/>
                        <a:defRPr/>
                      </a:pPr>
                      <a:r>
                        <a:rPr lang="en-US" sz="2400">
                          <a:solidFill>
                            <a:schemeClr val="dk1"/>
                          </a:solidFill>
                          <a:latin typeface="+mn-lt"/>
                          <a:ea typeface="+mn-ea"/>
                          <a:cs typeface="+mn-cs"/>
                        </a:rPr>
                        <a:t>History of Computer Programming Languages</a:t>
                      </a:r>
                      <a:endParaRPr/>
                    </a:p>
                  </a:txBody>
                  <a:tcPr anchor="ctr"/>
                </a:tc>
              </a:tr>
              <a:tr h="462148">
                <a:tc>
                  <a:txBody>
                    <a:bodyPr/>
                    <a:p>
                      <a:pPr marL="285750" marR="0" lvl="0" indent="-285750" algn="l" defTabSz="914400">
                        <a:lnSpc>
                          <a:spcPct val="100000"/>
                        </a:lnSpc>
                        <a:spcBef>
                          <a:spcPts val="0"/>
                        </a:spcBef>
                        <a:spcAft>
                          <a:spcPts val="0"/>
                        </a:spcAft>
                        <a:buClrTx/>
                        <a:buSzTx/>
                        <a:buFont typeface="Wingdings"/>
                        <a:buChar char="Ø"/>
                        <a:defRPr/>
                      </a:pPr>
                      <a:r>
                        <a:rPr lang="en-US" sz="2400">
                          <a:solidFill>
                            <a:schemeClr val="dk1"/>
                          </a:solidFill>
                          <a:latin typeface="+mn-lt"/>
                          <a:ea typeface="+mn-ea"/>
                          <a:cs typeface="+mn-cs"/>
                        </a:rPr>
                        <a:t>Scope of Java  </a:t>
                      </a:r>
                      <a:endParaRPr/>
                    </a:p>
                  </a:txBody>
                  <a:tcPr anchor="ctr"/>
                </a:tc>
                <a:tc>
                  <a:txBody>
                    <a:bodyPr/>
                    <a:p>
                      <a:pPr marL="285750" marR="0" indent="-285750" algn="l" defTabSz="914400">
                        <a:lnSpc>
                          <a:spcPct val="100000"/>
                        </a:lnSpc>
                        <a:spcBef>
                          <a:spcPts val="0"/>
                        </a:spcBef>
                        <a:spcAft>
                          <a:spcPts val="0"/>
                        </a:spcAft>
                        <a:buClrTx/>
                        <a:buSzTx/>
                        <a:buFont typeface="Wingdings"/>
                        <a:buChar char="Ø"/>
                        <a:defRPr/>
                      </a:pPr>
                      <a:r>
                        <a:rPr lang="en-US" sz="2400">
                          <a:solidFill>
                            <a:schemeClr val="dk1"/>
                          </a:solidFill>
                          <a:latin typeface="+mn-lt"/>
                          <a:ea typeface="+mn-ea"/>
                          <a:cs typeface="+mn-cs"/>
                        </a:rPr>
                        <a:t>Why do people use Java</a:t>
                      </a:r>
                      <a:endParaRPr lang="en-IN" sz="2400">
                        <a:solidFill>
                          <a:schemeClr val="dk1"/>
                        </a:solidFill>
                        <a:latin typeface="+mn-lt"/>
                        <a:ea typeface="+mn-ea"/>
                        <a:cs typeface="+mn-cs"/>
                      </a:endParaRPr>
                    </a:p>
                  </a:txBody>
                  <a:tcPr anchor="ctr"/>
                </a:tc>
              </a:tr>
              <a:tr h="831866">
                <a:tc>
                  <a:txBody>
                    <a:bodyPr/>
                    <a:p>
                      <a:pPr marL="349965" indent="-349965">
                        <a:buFont typeface="Wingdings"/>
                        <a:buChar char="Ø"/>
                        <a:defRPr/>
                      </a:pPr>
                      <a:r>
                        <a:rPr lang="en-US" sz="2400" b="0" i="0" u="none" strike="noStrike" cap="none" spc="0">
                          <a:solidFill>
                            <a:schemeClr val="dk1"/>
                          </a:solidFill>
                          <a:latin typeface="Constantia"/>
                          <a:ea typeface="Arial"/>
                          <a:cs typeface="Constantia"/>
                        </a:rPr>
                        <a:t>History of Java &amp; Versions</a:t>
                      </a:r>
                      <a:endParaRPr lang="en-US" sz="2400" b="0" i="0" u="none" strike="noStrike" cap="none" spc="0">
                        <a:solidFill>
                          <a:schemeClr val="dk1"/>
                        </a:solidFill>
                        <a:latin typeface="Constantia"/>
                        <a:cs typeface="Constantia"/>
                      </a:endParaRPr>
                    </a:p>
                  </a:txBody>
                  <a:tcPr anchor="ctr"/>
                </a:tc>
                <a:tc>
                  <a:txBody>
                    <a:bodyPr/>
                    <a:p>
                      <a:pPr marL="285750" marR="0" lvl="0" indent="-285750" algn="l" defTabSz="914400">
                        <a:lnSpc>
                          <a:spcPct val="100000"/>
                        </a:lnSpc>
                        <a:spcBef>
                          <a:spcPts val="0"/>
                        </a:spcBef>
                        <a:spcAft>
                          <a:spcPts val="0"/>
                        </a:spcAft>
                        <a:buClrTx/>
                        <a:buSzTx/>
                        <a:buFont typeface="Wingdings"/>
                        <a:buChar char="Ø"/>
                        <a:defRPr/>
                      </a:pPr>
                      <a:r>
                        <a:rPr lang="en-US" sz="2400" b="0" i="0" u="none" strike="noStrike" cap="none" spc="0">
                          <a:solidFill>
                            <a:schemeClr val="dk1"/>
                          </a:solidFill>
                          <a:latin typeface="+mn-lt"/>
                          <a:ea typeface="+mn-ea"/>
                          <a:cs typeface="+mn-cs"/>
                        </a:rPr>
                        <a:t>Java Features</a:t>
                      </a:r>
                      <a:endParaRPr sz="2400"/>
                    </a:p>
                  </a:txBody>
                  <a:tcPr anchor="ctr"/>
                </a:tc>
              </a:tr>
              <a:tr h="702426">
                <a:tc>
                  <a:txBody>
                    <a:bodyPr/>
                    <a:p>
                      <a:pPr marL="285750" marR="0" lvl="0" indent="-285750" algn="l" defTabSz="914400">
                        <a:lnSpc>
                          <a:spcPct val="100000"/>
                        </a:lnSpc>
                        <a:spcBef>
                          <a:spcPts val="0"/>
                        </a:spcBef>
                        <a:spcAft>
                          <a:spcPts val="0"/>
                        </a:spcAft>
                        <a:buClrTx/>
                        <a:buSzTx/>
                        <a:buFont typeface="Wingdings"/>
                        <a:buChar char="Ø"/>
                        <a:defRPr/>
                      </a:pPr>
                      <a:r>
                        <a:rPr lang="en-US" sz="2400" b="0" i="0" u="none" strike="noStrike" cap="none" spc="0">
                          <a:solidFill>
                            <a:schemeClr val="dk1"/>
                          </a:solidFill>
                          <a:latin typeface="+mn-lt"/>
                          <a:ea typeface="+mn-ea"/>
                          <a:cs typeface="+mn-cs"/>
                        </a:rPr>
                        <a:t>What is JRE,JDK,JVM</a:t>
                      </a:r>
                      <a:endParaRPr sz="2400"/>
                    </a:p>
                  </a:txBody>
                  <a:tcPr anchor="ctr"/>
                </a:tc>
                <a:tc>
                  <a:txBody>
                    <a:bodyPr/>
                    <a:p>
                      <a:pPr marL="285750" marR="0" lvl="0" indent="-285750" algn="l" defTabSz="914400">
                        <a:lnSpc>
                          <a:spcPct val="100000"/>
                        </a:lnSpc>
                        <a:spcBef>
                          <a:spcPts val="0"/>
                        </a:spcBef>
                        <a:spcAft>
                          <a:spcPts val="0"/>
                        </a:spcAft>
                        <a:buClrTx/>
                        <a:buSzTx/>
                        <a:buFont typeface="Wingdings"/>
                        <a:buChar char="Ø"/>
                        <a:defRPr/>
                      </a:pPr>
                      <a:r>
                        <a:rPr lang="en-US" sz="2400" b="0" i="0" u="none" strike="noStrike" cap="none" spc="0">
                          <a:solidFill>
                            <a:schemeClr val="dk1"/>
                          </a:solidFill>
                          <a:latin typeface="+mn-lt"/>
                          <a:ea typeface="+mn-ea"/>
                          <a:cs typeface="+mn-cs"/>
                        </a:rPr>
                        <a:t>Memory Management in JAVA</a:t>
                      </a:r>
                      <a:endParaRPr sz="2400"/>
                    </a:p>
                  </a:txBody>
                  <a:tcPr anchor="ctr"/>
                </a:tc>
              </a:tr>
              <a:tr h="702426">
                <a:tc gridSpan="2">
                  <a:txBody>
                    <a:bodyPr/>
                    <a:p>
                      <a:pPr marL="285750" marR="0" lvl="0" indent="-285750" algn="ctr" defTabSz="914400">
                        <a:lnSpc>
                          <a:spcPct val="100000"/>
                        </a:lnSpc>
                        <a:spcBef>
                          <a:spcPts val="0"/>
                        </a:spcBef>
                        <a:spcAft>
                          <a:spcPts val="0"/>
                        </a:spcAft>
                        <a:buClrTx/>
                        <a:buSzTx/>
                        <a:buFont typeface="Wingdings"/>
                        <a:buChar char="Ø"/>
                        <a:defRPr/>
                      </a:pPr>
                      <a:r>
                        <a:rPr lang="en-US" sz="2400"/>
                        <a:t>Java Installation &amp; </a:t>
                      </a:r>
                      <a:r>
                        <a:rPr lang="en-US" sz="2400" b="0" i="0" u="none" strike="noStrike" cap="none" spc="0">
                          <a:solidFill>
                            <a:schemeClr val="dk1"/>
                          </a:solidFill>
                          <a:latin typeface="Constantia"/>
                          <a:cs typeface="Constantia"/>
                        </a:rPr>
                        <a:t>Environment</a:t>
                      </a:r>
                      <a:r>
                        <a:rPr lang="en-US" sz="2400"/>
                        <a:t> Variable Setup</a:t>
                      </a:r>
                      <a:endParaRPr lang="en-US" sz="2400"/>
                    </a:p>
                    <a:p>
                      <a:pPr marL="285750" marR="0" lvl="0" indent="-285750" algn="ctr" defTabSz="914400">
                        <a:lnSpc>
                          <a:spcPct val="100000"/>
                        </a:lnSpc>
                        <a:spcBef>
                          <a:spcPts val="0"/>
                        </a:spcBef>
                        <a:spcAft>
                          <a:spcPts val="0"/>
                        </a:spcAft>
                        <a:buClrTx/>
                        <a:buSzTx/>
                        <a:buFont typeface="Wingdings"/>
                        <a:buChar char="Ø"/>
                        <a:defRPr/>
                      </a:pPr>
                      <a:endParaRPr lang="en-US" sz="2400"/>
                    </a:p>
                  </a:txBody>
                  <a:tcPr anchor="ctr"/>
                </a:tc>
                <a:tc hMerge="1">
                  <a:txBody>
                    <a:bodyPr/>
                    <a:p>
                      <a:endParaRPr/>
                    </a:p>
                  </a:txBody>
                </a:tc>
              </a:tr>
              <a:tr h="702426">
                <a:tc>
                  <a:txBody>
                    <a:bodyPr/>
                    <a:p>
                      <a:pPr marL="285750" marR="0" lvl="0" indent="-285750" algn="l" defTabSz="914400">
                        <a:lnSpc>
                          <a:spcPct val="100000"/>
                        </a:lnSpc>
                        <a:spcBef>
                          <a:spcPts val="0"/>
                        </a:spcBef>
                        <a:spcAft>
                          <a:spcPts val="0"/>
                        </a:spcAft>
                        <a:buClrTx/>
                        <a:buSzTx/>
                        <a:buFont typeface="Wingdings"/>
                        <a:buChar char="Ø"/>
                        <a:defRPr/>
                      </a:pPr>
                      <a:r>
                        <a:rPr lang="en-US" sz="2400" b="0" i="0" u="none" strike="noStrike" cap="none" spc="0">
                          <a:solidFill>
                            <a:schemeClr val="dk1"/>
                          </a:solidFill>
                          <a:latin typeface="+mn-lt"/>
                          <a:ea typeface="+mn-ea"/>
                          <a:cs typeface="+mn-cs"/>
                        </a:rPr>
                        <a:t>Compiling &amp; Running the Program</a:t>
                      </a:r>
                      <a:endParaRPr lang="en-US" sz="2400"/>
                    </a:p>
                  </a:txBody>
                  <a:tcPr anchor="ctr"/>
                </a:tc>
                <a:tc>
                  <a:txBody>
                    <a:bodyPr/>
                    <a:p>
                      <a:pPr marL="285750" marR="0" lvl="0" indent="-285750" algn="l" defTabSz="914400">
                        <a:lnSpc>
                          <a:spcPct val="100000"/>
                        </a:lnSpc>
                        <a:spcBef>
                          <a:spcPts val="0"/>
                        </a:spcBef>
                        <a:spcAft>
                          <a:spcPts val="0"/>
                        </a:spcAft>
                        <a:buClrTx/>
                        <a:buSzTx/>
                        <a:buFont typeface="Wingdings"/>
                        <a:buChar char="Ø"/>
                        <a:defRPr/>
                      </a:pPr>
                      <a:r>
                        <a:rPr lang="en-US" sz="2400" b="0" i="0" u="none" strike="noStrike" cap="none" spc="0">
                          <a:solidFill>
                            <a:schemeClr val="dk1"/>
                          </a:solidFill>
                          <a:latin typeface="Constantia"/>
                          <a:ea typeface="Arial"/>
                          <a:cs typeface="Arial"/>
                        </a:rPr>
                        <a:t>Java Development Using Eclipse IDE</a:t>
                      </a:r>
                      <a:endParaRPr sz="2400">
                        <a:solidFill>
                          <a:schemeClr val="dk1"/>
                        </a:solidFill>
                        <a:latin typeface="Constantia"/>
                        <a:ea typeface="Arial"/>
                        <a:cs typeface="Arial"/>
                      </a:endParaRPr>
                    </a:p>
                  </a:txBody>
                  <a:tcPr anchor="ctr"/>
                </a:tc>
              </a:tr>
            </a:tbl>
          </a:graphicData>
        </a:graphic>
      </p:graphicFrame>
      <p:sp>
        <p:nvSpPr>
          <p:cNvPr id="6" name="文本框 8"/>
          <p:cNvSpPr txBox="1"/>
          <p:nvPr/>
        </p:nvSpPr>
        <p:spPr bwMode="auto">
          <a:xfrm>
            <a:off x="1827212" y="1272879"/>
            <a:ext cx="3179075" cy="523220"/>
          </a:xfrm>
          <a:prstGeom prst="rect">
            <a:avLst/>
          </a:prstGeom>
          <a:noFill/>
          <a:ln w="9525">
            <a:noFill/>
          </a:ln>
        </p:spPr>
        <p:txBody>
          <a:bodyPr wrap="none" anchor="t">
            <a:spAutoFit/>
          </a:bodyPr>
          <a:lstStyle/>
          <a:p>
            <a:pPr defTabSz="914400">
              <a:defRPr/>
            </a:pPr>
            <a:r>
              <a:rPr lang="en-US" sz="2800" b="1">
                <a:solidFill>
                  <a:srgbClr val="262626"/>
                </a:solidFill>
                <a:latin typeface="Arial"/>
                <a:ea typeface="Microsoft YaHei"/>
              </a:rPr>
              <a:t>What you learn ? </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Rectangle 3"/>
          <p:cNvSpPr/>
          <p:nvPr/>
        </p:nvSpPr>
        <p:spPr bwMode="auto">
          <a:xfrm>
            <a:off x="0" y="8709"/>
            <a:ext cx="9385775" cy="849462"/>
          </a:xfrm>
          <a:prstGeom prst="rect">
            <a:avLst/>
          </a:prstGeom>
        </p:spPr>
        <p:txBody>
          <a:bodyPr vert="horz" lIns="121898" tIns="60949" rIns="121898" bIns="60949" rtlCol="0" anchor="b">
            <a:noAutofit/>
          </a:bodyPr>
          <a:lstStyle/>
          <a:p>
            <a:pPr marR="0" lvl="0" algn="l" defTabSz="914400">
              <a:lnSpc>
                <a:spcPct val="100000"/>
              </a:lnSpc>
              <a:spcBef>
                <a:spcPts val="0"/>
              </a:spcBef>
              <a:spcAft>
                <a:spcPts val="0"/>
              </a:spcAft>
              <a:buClrTx/>
              <a:buSzTx/>
              <a:defRPr/>
            </a:pPr>
            <a:r>
              <a:rPr lang="en-US" sz="4000" b="1"/>
              <a:t>Java Features</a:t>
            </a:r>
            <a:endParaRPr/>
          </a:p>
        </p:txBody>
      </p:sp>
      <p:pic>
        <p:nvPicPr>
          <p:cNvPr id="7" name="Picture 6"/>
          <p:cNvPicPr>
            <a:picLocks noChangeAspect="1"/>
          </p:cNvPicPr>
          <p:nvPr/>
        </p:nvPicPr>
        <p:blipFill>
          <a:blip r:embed="rId2"/>
          <a:stretch/>
        </p:blipFill>
        <p:spPr bwMode="auto">
          <a:xfrm>
            <a:off x="-382588" y="334658"/>
            <a:ext cx="12109490" cy="649286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485932069" name="Rectangle 3"/>
          <p:cNvSpPr/>
          <p:nvPr/>
        </p:nvSpPr>
        <p:spPr bwMode="auto">
          <a:xfrm>
            <a:off x="0" y="8708"/>
            <a:ext cx="9385774" cy="849461"/>
          </a:xfrm>
          <a:prstGeom prst="rect">
            <a:avLst/>
          </a:prstGeom>
        </p:spPr>
        <p:txBody>
          <a:bodyPr vert="horz" lIns="121897" tIns="60948" rIns="121897" bIns="60948" rtlCol="0" anchor="b">
            <a:noAutofit/>
          </a:bodyPr>
          <a:lstStyle/>
          <a:p>
            <a:pPr marR="0" lvl="0" algn="l" defTabSz="914400">
              <a:lnSpc>
                <a:spcPct val="100000"/>
              </a:lnSpc>
              <a:spcBef>
                <a:spcPts val="0"/>
              </a:spcBef>
              <a:spcAft>
                <a:spcPts val="0"/>
              </a:spcAft>
              <a:buClrTx/>
              <a:buSzTx/>
              <a:defRPr/>
            </a:pPr>
            <a:r>
              <a:rPr lang="en-US" sz="4000" b="1"/>
              <a:t>Java Features</a:t>
            </a:r>
            <a:endParaRPr/>
          </a:p>
        </p:txBody>
      </p:sp>
      <p:sp>
        <p:nvSpPr>
          <p:cNvPr id="1799036118" name=""/>
          <p:cNvSpPr txBox="1"/>
          <p:nvPr/>
        </p:nvSpPr>
        <p:spPr bwMode="auto">
          <a:xfrm flipH="0" flipV="0">
            <a:off x="293571" y="1296644"/>
            <a:ext cx="11824895" cy="484668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349965" indent="-349965" algn="l">
              <a:buFont typeface="Wingdings"/>
              <a:buChar char="Ø"/>
              <a:defRPr/>
            </a:pPr>
            <a:r>
              <a:rPr b="1">
                <a:solidFill>
                  <a:schemeClr val="accent6"/>
                </a:solidFill>
              </a:rPr>
              <a:t>Object Oriented</a:t>
            </a:r>
            <a:endParaRPr b="1">
              <a:solidFill>
                <a:schemeClr val="accent6"/>
              </a:solidFill>
            </a:endParaRPr>
          </a:p>
          <a:p>
            <a:pPr algn="l">
              <a:defRPr/>
            </a:pPr>
            <a:r>
              <a:rPr/>
              <a:t>In Java, everything is an Object. Java can be easily extended since it is based on the</a:t>
            </a:r>
            <a:endParaRPr/>
          </a:p>
          <a:p>
            <a:pPr algn="l">
              <a:defRPr/>
            </a:pPr>
            <a:r>
              <a:rPr/>
              <a:t>Object model.</a:t>
            </a:r>
            <a:endParaRPr/>
          </a:p>
          <a:p>
            <a:pPr algn="l">
              <a:defRPr/>
            </a:pPr>
            <a:endParaRPr/>
          </a:p>
          <a:p>
            <a:pPr marL="349965" indent="-349965" algn="l">
              <a:buFont typeface="Wingdings"/>
              <a:buChar char="Ø"/>
              <a:defRPr/>
            </a:pPr>
            <a:r>
              <a:rPr b="1">
                <a:solidFill>
                  <a:schemeClr val="accent6"/>
                </a:solidFill>
              </a:rPr>
              <a:t>Platform Independent</a:t>
            </a:r>
            <a:endParaRPr b="1">
              <a:solidFill>
                <a:schemeClr val="accent6"/>
              </a:solidFill>
            </a:endParaRPr>
          </a:p>
          <a:p>
            <a:pPr algn="l">
              <a:defRPr/>
            </a:pPr>
            <a:r>
              <a:rPr/>
              <a:t>Unlike many other programming languages including C and C++, when Java is compiled,</a:t>
            </a:r>
            <a:endParaRPr/>
          </a:p>
          <a:p>
            <a:pPr algn="l">
              <a:defRPr/>
            </a:pPr>
            <a:r>
              <a:rPr/>
              <a:t>it is not compiled into platform specific machine, rather into platform-independent byte</a:t>
            </a:r>
            <a:endParaRPr/>
          </a:p>
          <a:p>
            <a:pPr algn="l">
              <a:defRPr/>
            </a:pPr>
            <a:r>
              <a:rPr/>
              <a:t>code. This byte code is distributed over the web and interpreted by the Virtual Machine</a:t>
            </a:r>
            <a:endParaRPr/>
          </a:p>
          <a:p>
            <a:pPr algn="l">
              <a:defRPr/>
            </a:pPr>
            <a:r>
              <a:rPr/>
              <a:t>(JVM) on whichever platform it is being run on.</a:t>
            </a:r>
            <a:endParaRPr/>
          </a:p>
          <a:p>
            <a:pPr algn="l">
              <a:defRPr/>
            </a:pPr>
            <a:endParaRPr/>
          </a:p>
          <a:p>
            <a:pPr marL="349965" indent="-349965" algn="l">
              <a:buFont typeface="Wingdings"/>
              <a:buChar char="Ø"/>
              <a:defRPr/>
            </a:pPr>
            <a:r>
              <a:rPr b="1">
                <a:solidFill>
                  <a:schemeClr val="accent6"/>
                </a:solidFill>
              </a:rPr>
              <a:t>Simple</a:t>
            </a:r>
            <a:endParaRPr/>
          </a:p>
          <a:p>
            <a:pPr algn="l">
              <a:defRPr/>
            </a:pPr>
            <a:r>
              <a:rPr/>
              <a:t>Java is designed to be easy to learn. If you understand the basic concept of OOP Java, it</a:t>
            </a:r>
            <a:endParaRPr/>
          </a:p>
          <a:p>
            <a:pPr algn="l">
              <a:defRPr/>
            </a:pPr>
            <a:r>
              <a:rPr/>
              <a:t>would be easy to master.</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6117876" name="Rectangle 3"/>
          <p:cNvSpPr/>
          <p:nvPr/>
        </p:nvSpPr>
        <p:spPr bwMode="auto">
          <a:xfrm>
            <a:off x="0" y="8708"/>
            <a:ext cx="9385774" cy="849461"/>
          </a:xfrm>
          <a:prstGeom prst="rect">
            <a:avLst/>
          </a:prstGeom>
        </p:spPr>
        <p:txBody>
          <a:bodyPr vert="horz" lIns="121897" tIns="60948" rIns="121897" bIns="60948" rtlCol="0" anchor="b">
            <a:noAutofit/>
          </a:bodyPr>
          <a:lstStyle/>
          <a:p>
            <a:pPr marR="0" lvl="0" algn="l" defTabSz="914400">
              <a:lnSpc>
                <a:spcPct val="100000"/>
              </a:lnSpc>
              <a:spcBef>
                <a:spcPts val="0"/>
              </a:spcBef>
              <a:spcAft>
                <a:spcPts val="0"/>
              </a:spcAft>
              <a:buClrTx/>
              <a:buSzTx/>
              <a:defRPr/>
            </a:pPr>
            <a:r>
              <a:rPr lang="en-US" sz="4000" b="1"/>
              <a:t>Java Features</a:t>
            </a:r>
            <a:endParaRPr/>
          </a:p>
        </p:txBody>
      </p:sp>
      <p:sp>
        <p:nvSpPr>
          <p:cNvPr id="1178095000" name=""/>
          <p:cNvSpPr txBox="1"/>
          <p:nvPr/>
        </p:nvSpPr>
        <p:spPr bwMode="auto">
          <a:xfrm flipH="0" flipV="0">
            <a:off x="254693" y="1452153"/>
            <a:ext cx="11998404" cy="484668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349965" indent="-349965" algn="l">
              <a:buFont typeface="Wingdings"/>
              <a:buChar char="Ø"/>
              <a:defRPr/>
            </a:pPr>
            <a:r>
              <a:rPr b="1">
                <a:solidFill>
                  <a:schemeClr val="accent6"/>
                </a:solidFill>
              </a:rPr>
              <a:t>Secure</a:t>
            </a:r>
            <a:endParaRPr b="1">
              <a:solidFill>
                <a:schemeClr val="accent6"/>
              </a:solidFill>
            </a:endParaRPr>
          </a:p>
          <a:p>
            <a:pPr algn="l">
              <a:defRPr/>
            </a:pPr>
            <a:r>
              <a:rPr/>
              <a:t>With Java's secure feature it enables to develop virus-free, tamper-free systems.</a:t>
            </a:r>
            <a:endParaRPr/>
          </a:p>
          <a:p>
            <a:pPr algn="l">
              <a:defRPr/>
            </a:pPr>
            <a:r>
              <a:rPr/>
              <a:t>Authentication techniques are based on public-key encryption.</a:t>
            </a:r>
            <a:endParaRPr/>
          </a:p>
          <a:p>
            <a:pPr algn="l">
              <a:defRPr/>
            </a:pPr>
            <a:endParaRPr/>
          </a:p>
          <a:p>
            <a:pPr marL="349965" indent="-349965" algn="l">
              <a:buFont typeface="Wingdings"/>
              <a:buChar char="Ø"/>
              <a:defRPr/>
            </a:pPr>
            <a:r>
              <a:rPr b="1">
                <a:solidFill>
                  <a:schemeClr val="accent6"/>
                </a:solidFill>
              </a:rPr>
              <a:t>Architecture-neutral</a:t>
            </a:r>
            <a:endParaRPr/>
          </a:p>
          <a:p>
            <a:pPr algn="l">
              <a:defRPr/>
            </a:pPr>
            <a:r>
              <a:rPr/>
              <a:t>Java compiler generates an architecture-neutral object file format, which makes the</a:t>
            </a:r>
            <a:endParaRPr/>
          </a:p>
          <a:p>
            <a:pPr algn="l">
              <a:defRPr/>
            </a:pPr>
            <a:r>
              <a:rPr/>
              <a:t>compiled code executable on many processors, with the presence of Java runtime</a:t>
            </a:r>
            <a:endParaRPr/>
          </a:p>
          <a:p>
            <a:pPr algn="l">
              <a:defRPr/>
            </a:pPr>
            <a:r>
              <a:rPr/>
              <a:t>system.</a:t>
            </a:r>
            <a:endParaRPr/>
          </a:p>
          <a:p>
            <a:pPr algn="l">
              <a:defRPr/>
            </a:pPr>
            <a:endParaRPr/>
          </a:p>
          <a:p>
            <a:pPr marL="349965" indent="-349965" algn="l">
              <a:buFont typeface="Wingdings"/>
              <a:buChar char="Ø"/>
              <a:defRPr/>
            </a:pPr>
            <a:r>
              <a:rPr b="1">
                <a:solidFill>
                  <a:schemeClr val="accent6"/>
                </a:solidFill>
              </a:rPr>
              <a:t>Portable</a:t>
            </a:r>
            <a:endParaRPr b="1">
              <a:solidFill>
                <a:schemeClr val="accent6"/>
              </a:solidFill>
            </a:endParaRPr>
          </a:p>
          <a:p>
            <a:pPr algn="l">
              <a:defRPr/>
            </a:pPr>
            <a:r>
              <a:rPr/>
              <a:t>Being architecture-neutral and having no implementation dependent aspects of the</a:t>
            </a:r>
            <a:endParaRPr/>
          </a:p>
          <a:p>
            <a:pPr algn="l">
              <a:defRPr/>
            </a:pPr>
            <a:r>
              <a:rPr/>
              <a:t>specification makes Java portable. The compiler in Java is written in ANSI C with a clean</a:t>
            </a:r>
            <a:endParaRPr/>
          </a:p>
          <a:p>
            <a:pPr algn="l">
              <a:defRPr/>
            </a:pPr>
            <a:r>
              <a:rPr/>
              <a:t>portability boundary, which is a POSIX subset.</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05133747" name="Rectangle 3"/>
          <p:cNvSpPr/>
          <p:nvPr/>
        </p:nvSpPr>
        <p:spPr bwMode="auto">
          <a:xfrm>
            <a:off x="0" y="8708"/>
            <a:ext cx="9385774" cy="849461"/>
          </a:xfrm>
          <a:prstGeom prst="rect">
            <a:avLst/>
          </a:prstGeom>
        </p:spPr>
        <p:txBody>
          <a:bodyPr vert="horz" lIns="121897" tIns="60948" rIns="121897" bIns="60948" rtlCol="0" anchor="b">
            <a:noAutofit/>
          </a:bodyPr>
          <a:lstStyle/>
          <a:p>
            <a:pPr marR="0" lvl="0" algn="l" defTabSz="914400">
              <a:lnSpc>
                <a:spcPct val="100000"/>
              </a:lnSpc>
              <a:spcBef>
                <a:spcPts val="0"/>
              </a:spcBef>
              <a:spcAft>
                <a:spcPts val="0"/>
              </a:spcAft>
              <a:buClrTx/>
              <a:buSzTx/>
              <a:defRPr/>
            </a:pPr>
            <a:r>
              <a:rPr lang="en-US" sz="4000" b="1"/>
              <a:t>Java Features</a:t>
            </a:r>
            <a:endParaRPr/>
          </a:p>
        </p:txBody>
      </p:sp>
      <p:sp>
        <p:nvSpPr>
          <p:cNvPr id="792751471" name=""/>
          <p:cNvSpPr txBox="1"/>
          <p:nvPr/>
        </p:nvSpPr>
        <p:spPr bwMode="auto">
          <a:xfrm flipH="0" flipV="0">
            <a:off x="83509" y="1468793"/>
            <a:ext cx="12021801" cy="612683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349965" indent="-349965" algn="l">
              <a:buFont typeface="Wingdings"/>
              <a:buChar char="Ø"/>
              <a:defRPr/>
            </a:pPr>
            <a:r>
              <a:rPr b="1">
                <a:solidFill>
                  <a:schemeClr val="accent6"/>
                </a:solidFill>
              </a:rPr>
              <a:t>Robust</a:t>
            </a:r>
            <a:endParaRPr b="1">
              <a:solidFill>
                <a:schemeClr val="accent6"/>
              </a:solidFill>
            </a:endParaRPr>
          </a:p>
          <a:p>
            <a:pPr algn="l">
              <a:defRPr/>
            </a:pPr>
            <a:r>
              <a:rPr/>
              <a:t>Java makes an effort to eliminate error-prone situations by emphasizing mainly on</a:t>
            </a:r>
            <a:endParaRPr/>
          </a:p>
          <a:p>
            <a:pPr algn="l">
              <a:defRPr/>
            </a:pPr>
            <a:r>
              <a:rPr/>
              <a:t>compile time error checking and runtime checking.</a:t>
            </a:r>
            <a:endParaRPr/>
          </a:p>
          <a:p>
            <a:pPr marL="349965" indent="-349965" algn="l">
              <a:buFont typeface="Wingdings"/>
              <a:buChar char="Ø"/>
              <a:defRPr/>
            </a:pPr>
            <a:endParaRPr b="1">
              <a:solidFill>
                <a:schemeClr val="accent6"/>
              </a:solidFill>
            </a:endParaRPr>
          </a:p>
          <a:p>
            <a:pPr marL="349965" indent="-349965" algn="l">
              <a:buFont typeface="Wingdings"/>
              <a:buChar char="Ø"/>
              <a:defRPr/>
            </a:pPr>
            <a:r>
              <a:rPr b="1">
                <a:solidFill>
                  <a:schemeClr val="accent6"/>
                </a:solidFill>
              </a:rPr>
              <a:t>Multithreaded</a:t>
            </a:r>
            <a:endParaRPr b="1">
              <a:solidFill>
                <a:schemeClr val="accent6"/>
              </a:solidFill>
            </a:endParaRPr>
          </a:p>
          <a:p>
            <a:pPr algn="l">
              <a:defRPr/>
            </a:pPr>
            <a:r>
              <a:rPr/>
              <a:t>With Java's multithreaded feature it is possible to write programs that can perform</a:t>
            </a:r>
            <a:endParaRPr/>
          </a:p>
          <a:p>
            <a:pPr algn="l">
              <a:defRPr/>
            </a:pPr>
            <a:r>
              <a:rPr/>
              <a:t>many tasks simultaneously. This design feature allows the developers to construct</a:t>
            </a:r>
            <a:endParaRPr/>
          </a:p>
          <a:p>
            <a:pPr algn="l">
              <a:defRPr/>
            </a:pPr>
            <a:r>
              <a:rPr/>
              <a:t>interactive applications that can run smoothly.</a:t>
            </a:r>
            <a:endParaRPr/>
          </a:p>
          <a:p>
            <a:pPr algn="l">
              <a:defRPr/>
            </a:pPr>
            <a:endParaRPr/>
          </a:p>
          <a:p>
            <a:pPr marL="349965" indent="-349965" algn="l">
              <a:buFont typeface="Wingdings"/>
              <a:buChar char="Ø"/>
              <a:defRPr/>
            </a:pPr>
            <a:r>
              <a:rPr lang="en-US" sz="2400" b="1" i="0" u="none" strike="noStrike" cap="none" spc="0">
                <a:solidFill>
                  <a:schemeClr val="accent6"/>
                </a:solidFill>
                <a:latin typeface="+mn-lt"/>
                <a:ea typeface="+mn-ea"/>
                <a:cs typeface="+mn-cs"/>
              </a:rPr>
              <a:t>Interpreted</a:t>
            </a:r>
            <a:endParaRPr sz="2400" b="1">
              <a:solidFill>
                <a:schemeClr val="accent6"/>
              </a:solidFill>
            </a:endParaRPr>
          </a:p>
          <a:p>
            <a:pPr algn="l">
              <a:defRPr/>
            </a:pPr>
            <a:r>
              <a:rPr lang="en-US" sz="2400" b="0" i="0" u="none" strike="noStrike" cap="none" spc="0">
                <a:solidFill>
                  <a:schemeClr val="tx1"/>
                </a:solidFill>
                <a:latin typeface="+mn-lt"/>
                <a:ea typeface="+mn-ea"/>
                <a:cs typeface="+mn-cs"/>
              </a:rPr>
              <a:t>Java byte code is translated on the fly to native machine instructions and is not stored</a:t>
            </a:r>
            <a:endParaRPr sz="2400"/>
          </a:p>
          <a:p>
            <a:pPr algn="l">
              <a:defRPr/>
            </a:pPr>
            <a:r>
              <a:rPr lang="en-US" sz="2400" b="0" i="0" u="none" strike="noStrike" cap="none" spc="0">
                <a:solidFill>
                  <a:schemeClr val="tx1"/>
                </a:solidFill>
                <a:latin typeface="+mn-lt"/>
                <a:ea typeface="+mn-ea"/>
                <a:cs typeface="+mn-cs"/>
              </a:rPr>
              <a:t>anywhere. The development process is more rapid and analytical since the linking is an</a:t>
            </a:r>
            <a:endParaRPr sz="2400"/>
          </a:p>
          <a:p>
            <a:pPr algn="l">
              <a:defRPr/>
            </a:pPr>
            <a:r>
              <a:rPr lang="en-US" sz="2400" b="0" i="0" u="none" strike="noStrike" cap="none" spc="0">
                <a:solidFill>
                  <a:schemeClr val="tx1"/>
                </a:solidFill>
                <a:latin typeface="+mn-lt"/>
                <a:ea typeface="+mn-ea"/>
                <a:cs typeface="+mn-cs"/>
              </a:rPr>
              <a:t>incremental and light-weight process.</a:t>
            </a:r>
            <a:endParaRPr sz="2400"/>
          </a:p>
          <a:p>
            <a:pPr algn="l">
              <a:defRPr/>
            </a:pPr>
            <a:endParaRPr/>
          </a:p>
          <a:p>
            <a:pPr algn="ctr">
              <a:defRPr/>
            </a:pPr>
            <a:endParaRPr sz="3600" b="1"/>
          </a:p>
          <a:p>
            <a:pPr algn="ctr">
              <a:defRPr/>
            </a:pP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9250404" name="Rectangle 3"/>
          <p:cNvSpPr/>
          <p:nvPr/>
        </p:nvSpPr>
        <p:spPr bwMode="auto">
          <a:xfrm>
            <a:off x="0" y="8708"/>
            <a:ext cx="9385774" cy="849461"/>
          </a:xfrm>
          <a:prstGeom prst="rect">
            <a:avLst/>
          </a:prstGeom>
        </p:spPr>
        <p:txBody>
          <a:bodyPr vert="horz" lIns="121897" tIns="60948" rIns="121897" bIns="60948" rtlCol="0" anchor="b">
            <a:noAutofit/>
          </a:bodyPr>
          <a:lstStyle/>
          <a:p>
            <a:pPr marR="0" lvl="0" algn="l" defTabSz="914400">
              <a:lnSpc>
                <a:spcPct val="100000"/>
              </a:lnSpc>
              <a:spcBef>
                <a:spcPts val="0"/>
              </a:spcBef>
              <a:spcAft>
                <a:spcPts val="0"/>
              </a:spcAft>
              <a:buClrTx/>
              <a:buSzTx/>
              <a:defRPr/>
            </a:pPr>
            <a:r>
              <a:rPr lang="en-US" sz="4000" b="1"/>
              <a:t>Java Features</a:t>
            </a:r>
            <a:endParaRPr/>
          </a:p>
        </p:txBody>
      </p:sp>
      <p:sp>
        <p:nvSpPr>
          <p:cNvPr id="2000684228" name=""/>
          <p:cNvSpPr txBox="1"/>
          <p:nvPr/>
        </p:nvSpPr>
        <p:spPr bwMode="auto">
          <a:xfrm flipH="0" flipV="0">
            <a:off x="174948" y="1321836"/>
            <a:ext cx="11731131" cy="557819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endParaRPr/>
          </a:p>
          <a:p>
            <a:pPr marL="349965" indent="-349965" algn="l">
              <a:buFont typeface="Wingdings"/>
              <a:buChar char="Ø"/>
              <a:defRPr/>
            </a:pPr>
            <a:r>
              <a:rPr b="1">
                <a:solidFill>
                  <a:schemeClr val="accent6"/>
                </a:solidFill>
              </a:rPr>
              <a:t>High Performance</a:t>
            </a:r>
            <a:endParaRPr b="1">
              <a:solidFill>
                <a:schemeClr val="tx1"/>
              </a:solidFill>
            </a:endParaRPr>
          </a:p>
          <a:p>
            <a:pPr algn="l">
              <a:defRPr/>
            </a:pPr>
            <a:r>
              <a:rPr/>
              <a:t>With the use of Just-In-Time compilers, Java enables high performance.</a:t>
            </a:r>
            <a:endParaRPr/>
          </a:p>
          <a:p>
            <a:pPr algn="l">
              <a:defRPr/>
            </a:pPr>
            <a:endParaRPr/>
          </a:p>
          <a:p>
            <a:pPr marL="349965" indent="-349965" algn="l">
              <a:buFont typeface="Wingdings"/>
              <a:buChar char="Ø"/>
              <a:defRPr/>
            </a:pPr>
            <a:r>
              <a:rPr lang="en-US" sz="2400" b="1" i="0" u="none" strike="noStrike" cap="none" spc="0">
                <a:solidFill>
                  <a:schemeClr val="accent6"/>
                </a:solidFill>
                <a:latin typeface="Constantia"/>
                <a:cs typeface="Constantia"/>
              </a:rPr>
              <a:t>Distributed</a:t>
            </a:r>
            <a:endParaRPr b="1">
              <a:solidFill>
                <a:schemeClr val="accent6"/>
              </a:solidFill>
            </a:endParaRPr>
          </a:p>
          <a:p>
            <a:pPr algn="l">
              <a:defRPr/>
            </a:pPr>
            <a:r>
              <a:rPr/>
              <a:t>Java is designed for the distributed environment of the internet.</a:t>
            </a:r>
            <a:endParaRPr/>
          </a:p>
          <a:p>
            <a:pPr algn="l">
              <a:defRPr/>
            </a:pPr>
            <a:endParaRPr/>
          </a:p>
          <a:p>
            <a:pPr marL="349965" indent="-349965" algn="l">
              <a:buFont typeface="Wingdings"/>
              <a:buChar char="Ø"/>
              <a:defRPr/>
            </a:pPr>
            <a:r>
              <a:rPr b="1">
                <a:solidFill>
                  <a:schemeClr val="accent6"/>
                </a:solidFill>
              </a:rPr>
              <a:t>Dynamic</a:t>
            </a:r>
            <a:endParaRPr b="1">
              <a:solidFill>
                <a:schemeClr val="accent6"/>
              </a:solidFill>
            </a:endParaRPr>
          </a:p>
          <a:p>
            <a:pPr algn="l">
              <a:defRPr/>
            </a:pPr>
            <a:r>
              <a:rPr/>
              <a:t>Java is considered to be more dynamic than C or C++ since it is designed to adapt to an</a:t>
            </a:r>
            <a:endParaRPr/>
          </a:p>
          <a:p>
            <a:pPr algn="l">
              <a:defRPr/>
            </a:pPr>
            <a:r>
              <a:rPr/>
              <a:t>evolving environment. Java programs can carry an extensive amount of run-time</a:t>
            </a:r>
            <a:endParaRPr/>
          </a:p>
          <a:p>
            <a:pPr algn="l">
              <a:defRPr/>
            </a:pPr>
            <a:r>
              <a:rPr/>
              <a:t>information that can be used to verify and resolve accesses to objects at run-time.</a:t>
            </a:r>
            <a:endParaRPr/>
          </a:p>
          <a:p>
            <a:pPr algn="l">
              <a:defRPr/>
            </a:pPr>
            <a:endParaRPr/>
          </a:p>
          <a:p>
            <a:pPr algn="l">
              <a:defRPr/>
            </a:pPr>
            <a:endParaRPr/>
          </a:p>
          <a:p>
            <a:pPr algn="ctr">
              <a:defRPr/>
            </a:pPr>
            <a:r>
              <a:rPr lang="en-US" sz="4800" b="1" i="0" u="sng" strike="noStrike" cap="none" spc="0">
                <a:solidFill>
                  <a:srgbClr val="FF0000"/>
                </a:solidFill>
                <a:latin typeface="+mn-lt"/>
                <a:ea typeface="+mn-ea"/>
                <a:cs typeface="+mn-cs"/>
                <a:hlinkClick r:id="rId2" tooltip="Java Features"/>
              </a:rPr>
              <a:t>1995_Java_whitepaper.pdf</a:t>
            </a:r>
            <a:endParaRPr sz="4800" b="1">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09755869" name="Rectangle 3"/>
          <p:cNvSpPr/>
          <p:nvPr/>
        </p:nvSpPr>
        <p:spPr bwMode="auto">
          <a:xfrm>
            <a:off x="0" y="8708"/>
            <a:ext cx="9385774" cy="849461"/>
          </a:xfrm>
          <a:prstGeom prst="rect">
            <a:avLst/>
          </a:prstGeom>
        </p:spPr>
        <p:txBody>
          <a:bodyPr vert="horz" lIns="121897" tIns="60948" rIns="121897" bIns="60948" rtlCol="0" anchor="b">
            <a:noAutofit/>
          </a:bodyPr>
          <a:lstStyle/>
          <a:p>
            <a:pPr marR="0" lvl="0" algn="l" defTabSz="914400">
              <a:lnSpc>
                <a:spcPct val="100000"/>
              </a:lnSpc>
              <a:spcBef>
                <a:spcPts val="0"/>
              </a:spcBef>
              <a:spcAft>
                <a:spcPts val="0"/>
              </a:spcAft>
              <a:buClrTx/>
              <a:buSzTx/>
              <a:defRPr/>
            </a:pPr>
            <a:r>
              <a:rPr lang="en-US" sz="4000" b="1"/>
              <a:t>Java Features</a:t>
            </a:r>
            <a:endParaRPr/>
          </a:p>
        </p:txBody>
      </p:sp>
      <p:sp>
        <p:nvSpPr>
          <p:cNvPr id="1487356555" name=""/>
          <p:cNvSpPr/>
          <p:nvPr/>
        </p:nvSpPr>
        <p:spPr bwMode="auto">
          <a:xfrm flipH="0" flipV="0">
            <a:off x="371326" y="1030254"/>
            <a:ext cx="11590909" cy="4115159"/>
          </a:xfrm>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a:defRPr/>
            </a:pPr>
            <a:endParaRPr/>
          </a:p>
          <a:p>
            <a:pPr>
              <a:defRPr/>
            </a:pPr>
            <a:endParaRPr/>
          </a:p>
          <a:p>
            <a:pPr>
              <a:defRPr/>
            </a:pPr>
            <a:r>
              <a:rPr lang="en-US" sz="3600" b="1" i="0" u="none" strike="noStrike" cap="none" spc="0">
                <a:solidFill>
                  <a:srgbClr val="FF0000"/>
                </a:solidFill>
                <a:latin typeface="Constantia"/>
                <a:ea typeface="Liberation Sans"/>
                <a:cs typeface="Constantia"/>
              </a:rPr>
              <a:t>Java's features do not end here, as every new version introduces new features.</a:t>
            </a:r>
            <a:endParaRPr lang="en-US" sz="2400" b="1" i="0" u="none" strike="noStrike" cap="none" spc="0">
              <a:solidFill>
                <a:schemeClr val="accent6"/>
              </a:solidFill>
              <a:latin typeface="Constantia"/>
              <a:cs typeface="Constantia"/>
            </a:endParaRPr>
          </a:p>
          <a:p>
            <a:pPr>
              <a:defRPr/>
            </a:pPr>
            <a:endParaRPr/>
          </a:p>
          <a:p>
            <a:pPr marL="349965" indent="-349965">
              <a:buFont typeface="Wingdings"/>
              <a:buChar char="Ø"/>
              <a:defRPr/>
            </a:pPr>
            <a:r>
              <a:rPr lang="en-US" sz="2400" b="1" i="0" u="none" strike="noStrike" cap="none" spc="0">
                <a:solidFill>
                  <a:schemeClr val="accent6"/>
                </a:solidFill>
                <a:latin typeface="Constantia"/>
                <a:ea typeface="Liberation Sans"/>
                <a:cs typeface="Constantia"/>
              </a:rPr>
              <a:t>The world’s most popular modern development platform</a:t>
            </a:r>
            <a:endParaRPr sz="2400" b="1" i="0" u="none" strike="noStrike" cap="none" spc="0">
              <a:solidFill>
                <a:schemeClr val="accent6"/>
              </a:solidFill>
              <a:latin typeface="Constantia"/>
              <a:cs typeface="Constantia"/>
            </a:endParaRPr>
          </a:p>
          <a:p>
            <a:pPr>
              <a:defRPr/>
            </a:pPr>
            <a:r>
              <a:rPr lang="en-US" sz="2400" i="0" u="none" strike="noStrike" cap="none" spc="0">
                <a:solidFill>
                  <a:schemeClr val="tx1"/>
                </a:solidFill>
                <a:latin typeface="Constantia"/>
                <a:ea typeface="Liberation Sans"/>
                <a:cs typeface="Constantia"/>
              </a:rPr>
              <a:t> Java SE is the programming language of choice for enterprise applications. Java SE reduces costs, shortens development time, drives innovation, and improves application services. Protect your Java investment with Oracle Java SE Universal Subscription, which now includes </a:t>
            </a:r>
            <a:r>
              <a:rPr lang="en-US" sz="2400" i="0" u="none" strike="noStrike" cap="none" spc="0">
                <a:solidFill>
                  <a:schemeClr val="tx1"/>
                </a:solidFill>
                <a:latin typeface="Constantia"/>
                <a:ea typeface="Liberation Sans"/>
                <a:cs typeface="Constantia"/>
              </a:rPr>
              <a:t>GraalVM </a:t>
            </a:r>
            <a:r>
              <a:rPr lang="en-US" sz="2400" i="0" u="none" strike="noStrike" cap="none" spc="0">
                <a:solidFill>
                  <a:schemeClr val="tx1"/>
                </a:solidFill>
                <a:latin typeface="Constantia"/>
                <a:ea typeface="Liberation Sans"/>
                <a:cs typeface="Constantia"/>
              </a:rPr>
              <a:t>Enterprise and Java Management Service.</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7" name="Picture 6"/>
          <p:cNvPicPr>
            <a:picLocks noChangeAspect="1"/>
          </p:cNvPicPr>
          <p:nvPr/>
        </p:nvPicPr>
        <p:blipFill>
          <a:blip r:embed="rId2"/>
          <a:stretch/>
        </p:blipFill>
        <p:spPr bwMode="auto">
          <a:xfrm flipH="0" flipV="0">
            <a:off x="164063" y="-989555"/>
            <a:ext cx="11384558" cy="8276147"/>
          </a:xfrm>
          <a:prstGeom prst="rect">
            <a:avLst/>
          </a:prstGeom>
        </p:spPr>
      </p:pic>
      <p:sp>
        <p:nvSpPr>
          <p:cNvPr id="4" name="Rectangle 3"/>
          <p:cNvSpPr/>
          <p:nvPr/>
        </p:nvSpPr>
        <p:spPr bwMode="auto">
          <a:xfrm>
            <a:off x="0" y="8709"/>
            <a:ext cx="9385775" cy="849462"/>
          </a:xfrm>
          <a:prstGeom prst="rect">
            <a:avLst/>
          </a:prstGeom>
        </p:spPr>
        <p:txBody>
          <a:bodyPr vert="horz" lIns="121898" tIns="60949" rIns="121898" bIns="60949" rtlCol="0" anchor="b">
            <a:noAutofit/>
          </a:bodyPr>
          <a:lstStyle/>
          <a:p>
            <a:pPr>
              <a:lnSpc>
                <a:spcPct val="80000"/>
              </a:lnSpc>
              <a:spcBef>
                <a:spcPts val="0"/>
              </a:spcBef>
              <a:defRPr/>
            </a:pPr>
            <a:r>
              <a:rPr lang="en-IN" sz="4000" b="1">
                <a:latin typeface="Constantia"/>
                <a:ea typeface="Arial"/>
                <a:cs typeface="Arial"/>
              </a:rPr>
              <a:t>JRE-JDK-JVM</a:t>
            </a:r>
            <a:endParaRPr/>
          </a:p>
        </p:txBody>
      </p:sp>
      <p:sp>
        <p:nvSpPr>
          <p:cNvPr id="366778744" name=""/>
          <p:cNvSpPr txBox="1"/>
          <p:nvPr/>
        </p:nvSpPr>
        <p:spPr bwMode="auto">
          <a:xfrm flipH="0" flipV="0">
            <a:off x="289129" y="5971541"/>
            <a:ext cx="6084777" cy="677016"/>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lnSpc>
                <a:spcPct val="80000"/>
              </a:lnSpc>
              <a:spcBef>
                <a:spcPts val="0"/>
              </a:spcBef>
              <a:defRPr/>
            </a:pPr>
            <a:r>
              <a:rPr lang="en-IN" sz="4800" b="1" u="sng">
                <a:solidFill>
                  <a:srgbClr val="FF0000"/>
                </a:solidFill>
                <a:latin typeface="Constantia"/>
                <a:ea typeface="Arial"/>
                <a:cs typeface="Arial"/>
                <a:hlinkClick r:id="rId3" tooltip="JVM-JDK-JRE"/>
              </a:rPr>
              <a:t>JRE-JDK-JVM</a:t>
            </a:r>
            <a:endParaRPr sz="4800" b="1">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 name="文本框 8"/>
          <p:cNvSpPr txBox="1"/>
          <p:nvPr/>
        </p:nvSpPr>
        <p:spPr bwMode="auto">
          <a:xfrm>
            <a:off x="288438" y="35766"/>
            <a:ext cx="7115744" cy="701399"/>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mn-lt"/>
                <a:ea typeface="+mn-ea"/>
                <a:cs typeface="+mn-cs"/>
              </a:rPr>
              <a:t>Memory Management in JAVA</a:t>
            </a:r>
            <a:endParaRPr sz="4000" b="1">
              <a:solidFill>
                <a:schemeClr val="dk1"/>
              </a:solidFill>
              <a:latin typeface="+mn-lt"/>
              <a:ea typeface="+mn-ea"/>
              <a:cs typeface="+mn-cs"/>
            </a:endParaRPr>
          </a:p>
        </p:txBody>
      </p:sp>
      <p:sp>
        <p:nvSpPr>
          <p:cNvPr id="720543301" name=""/>
          <p:cNvSpPr/>
          <p:nvPr/>
        </p:nvSpPr>
        <p:spPr bwMode="auto">
          <a:xfrm flipH="0" flipV="0">
            <a:off x="79743" y="1321835"/>
            <a:ext cx="11911648" cy="4846680"/>
          </a:xfrm>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a:defRPr/>
            </a:pPr>
            <a:endParaRPr sz="2400" b="0" i="0" u="none" strike="noStrike" cap="none" spc="0">
              <a:solidFill>
                <a:schemeClr val="tx1"/>
              </a:solidFill>
              <a:latin typeface="Constantia"/>
              <a:cs typeface="Constantia"/>
            </a:endParaRPr>
          </a:p>
          <a:p>
            <a:pPr marL="349965" indent="-349965">
              <a:buFont typeface="Wingdings"/>
              <a:buChar char="Ø"/>
              <a:defRPr/>
            </a:pPr>
            <a:r>
              <a:rPr sz="2400" b="1" i="0" u="none" strike="noStrike" cap="none" spc="0">
                <a:solidFill>
                  <a:schemeClr val="accent6"/>
                </a:solidFill>
                <a:latin typeface="Constantia"/>
                <a:ea typeface="Liberation Sans"/>
                <a:cs typeface="Constantia"/>
              </a:rPr>
              <a:t>In Java, memory management is done automatically by the Java Virtual Machine (JVM). The JVM manages the memory using a process called garbage collection.</a:t>
            </a:r>
            <a:endParaRPr sz="2400" b="1" i="0" u="none" strike="noStrike" cap="none" spc="0">
              <a:solidFill>
                <a:schemeClr val="accent6"/>
              </a:solidFill>
              <a:latin typeface="Constantia"/>
              <a:ea typeface="Liberation Sans"/>
              <a:cs typeface="Constantia"/>
            </a:endParaRPr>
          </a:p>
          <a:p>
            <a:pPr>
              <a:defRPr/>
            </a:pPr>
            <a:endParaRPr sz="2400" b="0" i="0" u="none" strike="noStrike" cap="none" spc="0">
              <a:solidFill>
                <a:schemeClr val="tx1"/>
              </a:solidFill>
              <a:latin typeface="Constantia"/>
              <a:cs typeface="Constantia"/>
            </a:endParaRPr>
          </a:p>
          <a:p>
            <a:pPr>
              <a:defRPr/>
            </a:pPr>
            <a:r>
              <a:rPr sz="2400" b="0" i="0" u="none" strike="noStrike" cap="none" spc="0">
                <a:solidFill>
                  <a:schemeClr val="tx1"/>
                </a:solidFill>
                <a:latin typeface="Constantia"/>
                <a:ea typeface="Liberation Sans"/>
                <a:cs typeface="Constantia"/>
              </a:rPr>
              <a:t>When a Java program creates an object, the JVM allocates memory for the object. When the object is no longer needed, the JVM automatically deallocates the memory occupied by the object. This process of automatic memory management in Java is known as garbage collection</a:t>
            </a:r>
            <a:endParaRPr sz="2400" b="0" i="0" u="none" strike="noStrike" cap="none" spc="0">
              <a:solidFill>
                <a:schemeClr val="tx1"/>
              </a:solidFill>
              <a:latin typeface="Constantia"/>
              <a:ea typeface="Liberation Sans"/>
              <a:cs typeface="Constantia"/>
            </a:endParaRPr>
          </a:p>
          <a:p>
            <a:pPr>
              <a:defRPr/>
            </a:pP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ea typeface="Liberation Sans"/>
                <a:cs typeface="Constantia"/>
              </a:rPr>
              <a:t>The JVM divides the memory into different regions, namely the</a:t>
            </a:r>
            <a:r>
              <a:rPr lang="en-US" sz="2400" b="1" i="0" u="none" strike="noStrike" cap="none" spc="0">
                <a:solidFill>
                  <a:schemeClr val="accent6"/>
                </a:solidFill>
                <a:latin typeface="Constantia"/>
                <a:ea typeface="Liberation Sans"/>
                <a:cs typeface="Constantia"/>
              </a:rPr>
              <a:t> heap, the stack, and the </a:t>
            </a:r>
            <a:endParaRPr/>
          </a:p>
          <a:p>
            <a:pPr>
              <a:defRPr/>
            </a:pPr>
            <a:r>
              <a:rPr lang="en-US" sz="2400" b="1" i="0" u="none" strike="noStrike" cap="none" spc="0">
                <a:solidFill>
                  <a:schemeClr val="accent6"/>
                </a:solidFill>
                <a:latin typeface="Constantia"/>
                <a:ea typeface="Liberation Sans"/>
                <a:cs typeface="Constantia"/>
              </a:rPr>
              <a:t>Metaspace</a:t>
            </a:r>
            <a:r>
              <a:rPr lang="en-US" sz="2400" b="1" i="0" u="none" strike="noStrike" cap="none" spc="0">
                <a:solidFill>
                  <a:schemeClr val="accent6"/>
                </a:solidFill>
                <a:latin typeface="Constantia"/>
                <a:ea typeface="Liberation Sans"/>
                <a:cs typeface="Constantia"/>
              </a:rPr>
              <a:t>. </a:t>
            </a:r>
            <a:endParaRPr lang="en-US" sz="2400" b="0" i="0" u="none" strike="noStrike" cap="none" spc="0">
              <a:solidFill>
                <a:schemeClr val="tx1"/>
              </a:solidFill>
              <a:latin typeface="Constantia"/>
              <a:ea typeface="Liberation Sans"/>
              <a:cs typeface="Constantia"/>
            </a:endParaRPr>
          </a:p>
          <a:p>
            <a:pPr>
              <a:defRPr/>
            </a:pPr>
            <a:r>
              <a:rPr lang="en-US" sz="2400" b="0" i="0" u="none" strike="noStrike" cap="none" spc="0">
                <a:solidFill>
                  <a:schemeClr val="tx1"/>
                </a:solidFill>
                <a:latin typeface="Constantia"/>
                <a:ea typeface="Liberation Sans"/>
                <a:cs typeface="Constantia"/>
              </a:rPr>
              <a:t>The </a:t>
            </a:r>
            <a:r>
              <a:rPr lang="en-US" sz="2400" b="1" i="0" u="none" strike="noStrike" cap="none" spc="0">
                <a:solidFill>
                  <a:schemeClr val="accent6">
                    <a:lumMod val="75000"/>
                  </a:schemeClr>
                </a:solidFill>
                <a:latin typeface="Constantia"/>
                <a:ea typeface="Liberation Sans"/>
                <a:cs typeface="Constantia"/>
              </a:rPr>
              <a:t>heap </a:t>
            </a:r>
            <a:r>
              <a:rPr lang="en-US" sz="2400" b="0" i="0" u="none" strike="noStrike" cap="none" spc="0">
                <a:solidFill>
                  <a:schemeClr val="tx1"/>
                </a:solidFill>
                <a:latin typeface="Constantia"/>
                <a:ea typeface="Liberation Sans"/>
                <a:cs typeface="Constantia"/>
              </a:rPr>
              <a:t>is where objects are allocated, while the </a:t>
            </a:r>
            <a:r>
              <a:rPr lang="en-US" sz="2400" b="1" i="0" u="none" strike="noStrike" cap="none" spc="0">
                <a:solidFill>
                  <a:schemeClr val="accent6">
                    <a:lumMod val="75000"/>
                  </a:schemeClr>
                </a:solidFill>
                <a:latin typeface="Constantia"/>
                <a:ea typeface="Liberation Sans"/>
                <a:cs typeface="Constantia"/>
              </a:rPr>
              <a:t>stack </a:t>
            </a:r>
            <a:r>
              <a:rPr lang="en-US" sz="2400" b="0" i="0" u="none" strike="noStrike" cap="none" spc="0">
                <a:solidFill>
                  <a:schemeClr val="tx1"/>
                </a:solidFill>
                <a:latin typeface="Constantia"/>
                <a:ea typeface="Liberation Sans"/>
                <a:cs typeface="Constantia"/>
              </a:rPr>
              <a:t>is used for local variables and method calls. The </a:t>
            </a:r>
            <a:r>
              <a:rPr lang="en-US" sz="2400" b="1" i="0" u="none" strike="noStrike" cap="none" spc="0">
                <a:solidFill>
                  <a:schemeClr val="accent6"/>
                </a:solidFill>
                <a:latin typeface="Constantia"/>
                <a:ea typeface="Liberation Sans"/>
                <a:cs typeface="Constantia"/>
              </a:rPr>
              <a:t>Metaspace</a:t>
            </a:r>
            <a:r>
              <a:rPr lang="en-US" sz="2400" b="0" i="0" u="none" strike="noStrike" cap="none" spc="0">
                <a:solidFill>
                  <a:schemeClr val="tx1"/>
                </a:solidFill>
                <a:latin typeface="Constantia"/>
                <a:ea typeface="Liberation Sans"/>
                <a:cs typeface="Constantia"/>
              </a:rPr>
              <a:t> is used to store metadata about classes and methods.</a:t>
            </a:r>
            <a:endParaRPr sz="2400" b="0" i="0" u="none" strike="noStrike" cap="none" spc="0">
              <a:solidFill>
                <a:schemeClr val="tx1"/>
              </a:solidFill>
              <a:latin typeface="Constantia"/>
              <a:cs typeface="Constantia"/>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06185373" name="文本框 8"/>
          <p:cNvSpPr txBox="1"/>
          <p:nvPr/>
        </p:nvSpPr>
        <p:spPr bwMode="auto">
          <a:xfrm>
            <a:off x="288436" y="35766"/>
            <a:ext cx="7115743" cy="701398"/>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Constantia"/>
                <a:ea typeface="Arial"/>
                <a:cs typeface="Arial"/>
              </a:rPr>
              <a:t>Memory Management in JAVA</a:t>
            </a:r>
            <a:endParaRPr sz="4000" b="1">
              <a:solidFill>
                <a:schemeClr val="dk1"/>
              </a:solidFill>
              <a:latin typeface="Constantia"/>
              <a:ea typeface="Arial"/>
              <a:cs typeface="Arial"/>
            </a:endParaRPr>
          </a:p>
        </p:txBody>
      </p:sp>
      <p:sp>
        <p:nvSpPr>
          <p:cNvPr id="1486576148" name=""/>
          <p:cNvSpPr/>
          <p:nvPr/>
        </p:nvSpPr>
        <p:spPr bwMode="auto">
          <a:xfrm flipH="0" flipV="0">
            <a:off x="79742" y="1321834"/>
            <a:ext cx="11905888" cy="4846680"/>
          </a:xfrm>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a:defRPr/>
            </a:pPr>
            <a:endParaRPr sz="2400" i="0" u="none" strike="noStrike" cap="none" spc="0">
              <a:solidFill>
                <a:schemeClr val="accent1"/>
              </a:solidFill>
              <a:latin typeface="Constantia"/>
              <a:cs typeface="Constantia"/>
            </a:endParaRPr>
          </a:p>
          <a:p>
            <a:pPr>
              <a:defRPr/>
            </a:pPr>
            <a:r>
              <a:rPr lang="en-US" sz="2400" b="0" i="0" u="none" strike="noStrike" cap="none" spc="0">
                <a:solidFill>
                  <a:schemeClr val="tx1"/>
                </a:solidFill>
                <a:latin typeface="Constantia"/>
                <a:ea typeface="Liberation Sans"/>
                <a:cs typeface="Constantia"/>
              </a:rPr>
              <a:t>Java provides a number of APIs for managing memory, including the </a:t>
            </a:r>
            <a:r>
              <a:rPr lang="en-US" sz="2400" b="1" i="0" u="none" strike="noStrike" cap="none" spc="0">
                <a:solidFill>
                  <a:schemeClr val="tx1"/>
                </a:solidFill>
                <a:latin typeface="Constantia"/>
                <a:ea typeface="Liberation Sans"/>
                <a:cs typeface="Constantia"/>
              </a:rPr>
              <a:t>System.gc() </a:t>
            </a:r>
            <a:r>
              <a:rPr lang="en-US" sz="2400" b="0" i="0" u="none" strike="noStrike" cap="none" spc="0">
                <a:solidFill>
                  <a:schemeClr val="tx1"/>
                </a:solidFill>
                <a:latin typeface="Constantia"/>
                <a:ea typeface="Liberation Sans"/>
                <a:cs typeface="Constantia"/>
              </a:rPr>
              <a:t>method, which requests that the JVM perform garbage collection, and the </a:t>
            </a:r>
            <a:r>
              <a:rPr lang="en-US" sz="2400" b="1" i="0" u="none" strike="noStrike" cap="none" spc="0">
                <a:solidFill>
                  <a:schemeClr val="tx1"/>
                </a:solidFill>
                <a:latin typeface="Constantia"/>
                <a:ea typeface="Liberation Sans"/>
                <a:cs typeface="Constantia"/>
              </a:rPr>
              <a:t>Runtime.getRuntime().totalMemory() and Runtime.getRuntime().freeMemory()</a:t>
            </a:r>
            <a:r>
              <a:rPr lang="en-US" sz="2400" b="0" i="0" u="none" strike="noStrike" cap="none" spc="0">
                <a:solidFill>
                  <a:schemeClr val="tx1"/>
                </a:solidFill>
                <a:latin typeface="Constantia"/>
                <a:ea typeface="Liberation Sans"/>
                <a:cs typeface="Constantia"/>
              </a:rPr>
              <a:t> methods, which can be used to get information about the total and free memory available to the JVM.</a:t>
            </a:r>
            <a:endParaRPr lang="en-US" sz="2400" b="0" i="0" u="none" strike="noStrike" cap="none" spc="0">
              <a:solidFill>
                <a:schemeClr val="tx1"/>
              </a:solidFill>
              <a:latin typeface="Constantia"/>
              <a:cs typeface="Constantia"/>
            </a:endParaRPr>
          </a:p>
          <a:p>
            <a:pPr>
              <a:defRPr/>
            </a:pPr>
            <a:endParaRPr sz="2400" b="1" i="0" u="none" strike="noStrike" cap="none" spc="0">
              <a:solidFill>
                <a:schemeClr val="tx1"/>
              </a:solidFill>
              <a:latin typeface="Constantia"/>
              <a:cs typeface="Constantia"/>
            </a:endParaRPr>
          </a:p>
          <a:p>
            <a:pPr>
              <a:defRPr/>
            </a:pPr>
            <a:endParaRPr/>
          </a:p>
          <a:p>
            <a:pPr>
              <a:defRPr/>
            </a:pPr>
            <a:r>
              <a:rPr lang="en-US" sz="2400" b="0" i="0" u="none" strike="noStrike" cap="none" spc="0">
                <a:solidFill>
                  <a:schemeClr val="tx1"/>
                </a:solidFill>
                <a:latin typeface="Constantia"/>
                <a:ea typeface="Liberation Sans"/>
                <a:cs typeface="Constantia"/>
              </a:rPr>
              <a:t>One important thing to keep in mind while programming in Java is to avoid memory leaks. A memory leak occurs when an object is no longer needed but is not properly deallocated. This can lead to the program consuming an excessive amount of memory and eventually crashing. To avoid memory leaks, it is important to properly manage the lifecycle of objects and to ensure that they are properly deallocated when no longer needed.</a:t>
            </a:r>
            <a:endParaRPr sz="2400" b="1" i="0" u="none" strike="noStrike" cap="none" spc="0">
              <a:solidFill>
                <a:schemeClr val="tx1"/>
              </a:solidFill>
              <a:latin typeface="Constantia"/>
              <a:cs typeface="Constantia"/>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 name="文本框 8"/>
          <p:cNvSpPr txBox="1"/>
          <p:nvPr/>
        </p:nvSpPr>
        <p:spPr bwMode="auto">
          <a:xfrm>
            <a:off x="1905791" y="94082"/>
            <a:ext cx="8328839" cy="701399"/>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mn-lt"/>
                <a:ea typeface="+mn-ea"/>
                <a:cs typeface="+mn-cs"/>
              </a:rPr>
              <a:t>Heap area in Memory Management </a:t>
            </a:r>
            <a:endParaRPr sz="4000" b="1">
              <a:solidFill>
                <a:schemeClr val="dk1"/>
              </a:solidFill>
              <a:latin typeface="+mn-lt"/>
              <a:ea typeface="+mn-ea"/>
              <a:cs typeface="+mn-cs"/>
            </a:endParaRPr>
          </a:p>
        </p:txBody>
      </p:sp>
      <p:sp>
        <p:nvSpPr>
          <p:cNvPr id="3" name="TextBox 2"/>
          <p:cNvSpPr txBox="1"/>
          <p:nvPr/>
        </p:nvSpPr>
        <p:spPr bwMode="auto">
          <a:xfrm flipH="0" flipV="0">
            <a:off x="215816" y="914399"/>
            <a:ext cx="11762979" cy="5578199"/>
          </a:xfrm>
          <a:prstGeom prst="rect">
            <a:avLst/>
          </a:prstGeom>
          <a:noFill/>
        </p:spPr>
        <p:txBody>
          <a:bodyPr wrap="square">
            <a:spAutoFit/>
          </a:bodyPr>
          <a:lstStyle/>
          <a:p>
            <a:pPr algn="just">
              <a:defRPr/>
            </a:pPr>
            <a:r>
              <a:rPr sz="2400" b="1" i="0" u="none" strike="noStrike" cap="none" spc="0">
                <a:solidFill>
                  <a:schemeClr val="accent6">
                    <a:lumMod val="75000"/>
                  </a:schemeClr>
                </a:solidFill>
                <a:latin typeface="Constantia"/>
                <a:ea typeface="Liberation Sans"/>
                <a:cs typeface="Constantia"/>
              </a:rPr>
              <a:t>The heap area is a region of memory that is used to store objects and arrays that are dynamically allocated during runtime. Some key points about the </a:t>
            </a:r>
            <a:r>
              <a:rPr sz="2400" b="1" i="0" u="none" strike="noStrike" cap="none" spc="0">
                <a:solidFill>
                  <a:srgbClr val="C00000"/>
                </a:solidFill>
                <a:latin typeface="Constantia"/>
                <a:ea typeface="Liberation Sans"/>
                <a:cs typeface="Constantia"/>
              </a:rPr>
              <a:t>heap </a:t>
            </a:r>
            <a:r>
              <a:rPr sz="2400" b="1" i="0" u="none" strike="noStrike" cap="none" spc="0">
                <a:solidFill>
                  <a:schemeClr val="accent6">
                    <a:lumMod val="75000"/>
                  </a:schemeClr>
                </a:solidFill>
                <a:latin typeface="Constantia"/>
                <a:ea typeface="Liberation Sans"/>
                <a:cs typeface="Constantia"/>
              </a:rPr>
              <a:t>area in Java include:</a:t>
            </a:r>
            <a:endParaRPr sz="2400" b="1" i="0" u="none" strike="noStrike" cap="none" spc="0">
              <a:solidFill>
                <a:schemeClr val="accent6">
                  <a:lumMod val="75000"/>
                </a:schemeClr>
              </a:solidFill>
              <a:latin typeface="Constantia"/>
              <a:cs typeface="Constantia"/>
            </a:endParaRPr>
          </a:p>
          <a:p>
            <a:pPr algn="just">
              <a:defRPr/>
            </a:pPr>
            <a:endParaRPr lang="en-GB" b="1" i="0">
              <a:solidFill>
                <a:schemeClr val="accent1"/>
              </a:solidFill>
            </a:endParaRPr>
          </a:p>
          <a:p>
            <a:pPr marL="349965" indent="-349965">
              <a:buFont typeface="Wingdings"/>
              <a:buChar char="Ø"/>
              <a:defRPr/>
            </a:pPr>
            <a:r>
              <a:rPr sz="2400" b="0" i="0" u="none" strike="noStrike" cap="none" spc="0">
                <a:solidFill>
                  <a:schemeClr val="tx1"/>
                </a:solidFill>
                <a:latin typeface="Constantia"/>
                <a:ea typeface="Liberation Sans"/>
                <a:cs typeface="Constantia"/>
              </a:rPr>
              <a:t>The heap is a shared resource that is used by all threads in a Java application.</a:t>
            </a:r>
            <a:endParaRPr sz="2400" b="0" i="0" u="none" strike="noStrike" cap="none" spc="0">
              <a:solidFill>
                <a:schemeClr val="tx1"/>
              </a:solidFill>
              <a:latin typeface="Constantia"/>
              <a:cs typeface="Constantia"/>
            </a:endParaRPr>
          </a:p>
          <a:p>
            <a:pPr marL="349965" indent="-349965">
              <a:buFont typeface="Wingdings"/>
              <a:buChar char="Ø"/>
              <a:defRPr/>
            </a:pPr>
            <a:r>
              <a:rPr sz="2400" b="0" i="0" u="none" strike="noStrike" cap="none" spc="0">
                <a:solidFill>
                  <a:schemeClr val="tx1"/>
                </a:solidFill>
                <a:latin typeface="Constantia"/>
                <a:ea typeface="Liberation Sans"/>
                <a:cs typeface="Constantia"/>
              </a:rPr>
              <a:t>The size of the heap is determined at JVM startup and can be adjusted using command-line options such as </a:t>
            </a:r>
            <a:r>
              <a:rPr sz="2400" b="1" i="0" u="none" strike="noStrike" cap="none" spc="0">
                <a:solidFill>
                  <a:schemeClr val="accent6">
                    <a:lumMod val="75000"/>
                  </a:schemeClr>
                </a:solidFill>
                <a:latin typeface="Constantia"/>
                <a:ea typeface="Liberation Sans"/>
                <a:cs typeface="Constantia"/>
              </a:rPr>
              <a:t>-Xms</a:t>
            </a:r>
            <a:r>
              <a:rPr sz="2400" b="0" i="0" u="none" strike="noStrike" cap="none" spc="0">
                <a:solidFill>
                  <a:schemeClr val="tx1"/>
                </a:solidFill>
                <a:latin typeface="Constantia"/>
                <a:ea typeface="Liberation Sans"/>
                <a:cs typeface="Constantia"/>
              </a:rPr>
              <a:t> (initial heap size) and </a:t>
            </a:r>
            <a:r>
              <a:rPr sz="2400" b="1" i="0" u="none" strike="noStrike" cap="none" spc="0">
                <a:solidFill>
                  <a:schemeClr val="accent6">
                    <a:lumMod val="75000"/>
                  </a:schemeClr>
                </a:solidFill>
                <a:latin typeface="Constantia"/>
                <a:ea typeface="Liberation Sans"/>
                <a:cs typeface="Constantia"/>
              </a:rPr>
              <a:t>-Xmx</a:t>
            </a:r>
            <a:r>
              <a:rPr sz="2400" b="0" i="0" u="none" strike="noStrike" cap="none" spc="0">
                <a:solidFill>
                  <a:schemeClr val="tx1"/>
                </a:solidFill>
                <a:latin typeface="Constantia"/>
                <a:ea typeface="Liberation Sans"/>
                <a:cs typeface="Constantia"/>
              </a:rPr>
              <a:t> (maximum heap size).</a:t>
            </a:r>
            <a:endParaRPr sz="2400" b="0" i="0" u="none" strike="noStrike" cap="none" spc="0">
              <a:solidFill>
                <a:schemeClr val="tx1"/>
              </a:solidFill>
              <a:latin typeface="Constantia"/>
              <a:cs typeface="Constantia"/>
            </a:endParaRPr>
          </a:p>
          <a:p>
            <a:pPr marL="349965" indent="-349965">
              <a:buFont typeface="Wingdings"/>
              <a:buChar char="Ø"/>
              <a:defRPr/>
            </a:pPr>
            <a:r>
              <a:rPr sz="2400" b="0" i="0" u="none" strike="noStrike" cap="none" spc="0">
                <a:solidFill>
                  <a:schemeClr val="tx1"/>
                </a:solidFill>
                <a:latin typeface="Constantia"/>
                <a:ea typeface="Liberation Sans"/>
                <a:cs typeface="Constantia"/>
              </a:rPr>
              <a:t>Objects and arrays are allocated on the heap using the new operator or by calling a constructor.</a:t>
            </a:r>
            <a:endParaRPr sz="2400" b="0" i="0" u="none" strike="noStrike" cap="none" spc="0">
              <a:solidFill>
                <a:schemeClr val="tx1"/>
              </a:solidFill>
              <a:latin typeface="Constantia"/>
              <a:cs typeface="Constantia"/>
            </a:endParaRPr>
          </a:p>
          <a:p>
            <a:pPr marL="349965" indent="-349965">
              <a:buFont typeface="Wingdings"/>
              <a:buChar char="Ø"/>
              <a:defRPr/>
            </a:pPr>
            <a:r>
              <a:rPr sz="2400" b="0" i="0" u="none" strike="noStrike" cap="none" spc="0">
                <a:solidFill>
                  <a:schemeClr val="tx1"/>
                </a:solidFill>
                <a:latin typeface="Constantia"/>
                <a:ea typeface="Liberation Sans"/>
                <a:cs typeface="Constantia"/>
              </a:rPr>
              <a:t>The heap is divided into generations, with each generation having its own set of memory management policies.</a:t>
            </a:r>
            <a:endParaRPr sz="2400" b="0" i="0" u="none" strike="noStrike" cap="none" spc="0">
              <a:solidFill>
                <a:schemeClr val="tx1"/>
              </a:solidFill>
              <a:latin typeface="Constantia"/>
              <a:cs typeface="Constantia"/>
            </a:endParaRPr>
          </a:p>
          <a:p>
            <a:pPr marL="342900" indent="-342900" algn="just">
              <a:buClr>
                <a:schemeClr val="accent1"/>
              </a:buClr>
              <a:buFont typeface="Wingdings"/>
              <a:buChar char="Ø"/>
              <a:defRPr/>
            </a:pPr>
            <a:r>
              <a:rPr sz="2400" b="0" i="0" u="none" strike="noStrike" cap="none" spc="0">
                <a:solidFill>
                  <a:schemeClr val="tx1"/>
                </a:solidFill>
                <a:latin typeface="Constantia"/>
                <a:ea typeface="Liberation Sans"/>
                <a:cs typeface="Constantia"/>
              </a:rPr>
              <a:t>The garbage collector is responsible for reclaiming memory on the heap that is no longer being used by the application.</a:t>
            </a:r>
            <a:endParaRPr lang="en-GB" sz="2400" b="0" i="0" u="none" strike="noStrike" cap="none" spc="0">
              <a:solidFill>
                <a:schemeClr val="tx1"/>
              </a:solidFill>
              <a:latin typeface="Constantia"/>
              <a:cs typeface="Constantia"/>
            </a:endParaRPr>
          </a:p>
          <a:p>
            <a:pPr marL="342900" indent="-342900" algn="just">
              <a:buClr>
                <a:schemeClr val="accent1"/>
              </a:buClr>
              <a:buFont typeface="Wingdings"/>
              <a:buChar char="Ø"/>
              <a:defRPr/>
            </a:pPr>
            <a:endParaRPr lang="en-GB" sz="2400" b="0" i="0" u="none" strike="noStrike" cap="none" spc="0">
              <a:solidFill>
                <a:schemeClr val="tx1"/>
              </a:solidFill>
              <a:latin typeface="Constantia"/>
              <a:cs typeface="Constantia"/>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 name="Content Placeholder 5"/>
          <p:cNvSpPr>
            <a:spLocks noGrp="1"/>
          </p:cNvSpPr>
          <p:nvPr>
            <p:ph idx="1"/>
          </p:nvPr>
        </p:nvSpPr>
        <p:spPr bwMode="auto">
          <a:xfrm>
            <a:off x="0" y="1143000"/>
            <a:ext cx="12038012" cy="5257800"/>
          </a:xfrm>
        </p:spPr>
        <p:txBody>
          <a:bodyPr>
            <a:normAutofit fontScale="92500" lnSpcReduction="10000"/>
          </a:bodyPr>
          <a:lstStyle/>
          <a:p>
            <a:pPr>
              <a:defRPr/>
            </a:pPr>
            <a:r>
              <a:rPr lang="en-US"/>
              <a:t>Computer programming languages allow us to give instructions to a computer in a language the computer understands. Just as many human-based languages exist, there are an array of computer programming languages that programmers can use to communicate with a computer. The portion of the language that a computer can understand is called a “binary.” Translating programming language into binary is known as “compiling.” Each language, from C Language to Java, has its own distinct features, though many times there are commonalities between programming languages.</a:t>
            </a:r>
            <a:endParaRPr/>
          </a:p>
          <a:p>
            <a:pPr>
              <a:defRPr/>
            </a:pPr>
            <a:r>
              <a:rPr lang="en-US"/>
              <a:t>These languages allow computers to quickly and efficiently process large and complex swaths of information. For example, if a person is given a list of randomized numbers ranging from one to ten thousand and is asked to place them in ascending order, chances are that it will take a sizable amount of time and include some errors.</a:t>
            </a:r>
            <a:endParaRPr/>
          </a:p>
          <a:p>
            <a:pPr>
              <a:defRPr/>
            </a:pPr>
            <a:r>
              <a:rPr lang="en-US"/>
              <a:t>There are dozens of programming languages used in the industry today.</a:t>
            </a:r>
            <a:endParaRPr lang="en-IN"/>
          </a:p>
        </p:txBody>
      </p:sp>
      <p:sp>
        <p:nvSpPr>
          <p:cNvPr id="2" name="Rectangle 1"/>
          <p:cNvSpPr/>
          <p:nvPr/>
        </p:nvSpPr>
        <p:spPr bwMode="auto">
          <a:xfrm>
            <a:off x="0" y="28303"/>
            <a:ext cx="11809412" cy="809897"/>
          </a:xfrm>
          <a:prstGeom prst="rect">
            <a:avLst/>
          </a:prstGeom>
        </p:spPr>
        <p:txBody>
          <a:bodyPr vert="horz" lIns="121898" tIns="60949" rIns="121898" bIns="60949" rtlCol="0" anchor="b">
            <a:noAutofit/>
          </a:bodyPr>
          <a:lstStyle/>
          <a:p>
            <a:pPr marR="0" algn="l" defTabSz="914400">
              <a:lnSpc>
                <a:spcPct val="100000"/>
              </a:lnSpc>
              <a:spcBef>
                <a:spcPts val="0"/>
              </a:spcBef>
              <a:spcAft>
                <a:spcPts val="0"/>
              </a:spcAft>
              <a:buClrTx/>
              <a:buSzTx/>
              <a:defRPr/>
            </a:pPr>
            <a:r>
              <a:rPr lang="en-US" sz="4000" b="1">
                <a:solidFill>
                  <a:schemeClr val="dk1"/>
                </a:solidFill>
                <a:latin typeface="+mn-lt"/>
                <a:ea typeface="+mn-ea"/>
                <a:cs typeface="+mn-cs"/>
              </a:rPr>
              <a:t>What are Computer Programming Languages</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 name="文本框 8"/>
          <p:cNvSpPr txBox="1"/>
          <p:nvPr/>
        </p:nvSpPr>
        <p:spPr bwMode="auto">
          <a:xfrm>
            <a:off x="1672527" y="-40480"/>
            <a:ext cx="8374023" cy="701399"/>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mn-lt"/>
                <a:ea typeface="+mn-ea"/>
                <a:cs typeface="+mn-cs"/>
              </a:rPr>
              <a:t>Stack area in Memory Management</a:t>
            </a:r>
            <a:endParaRPr sz="4000" b="1">
              <a:solidFill>
                <a:schemeClr val="dk1"/>
              </a:solidFill>
              <a:latin typeface="+mn-lt"/>
              <a:ea typeface="+mn-ea"/>
              <a:cs typeface="+mn-cs"/>
            </a:endParaRPr>
          </a:p>
        </p:txBody>
      </p:sp>
      <p:sp>
        <p:nvSpPr>
          <p:cNvPr id="3" name="TextBox 2"/>
          <p:cNvSpPr txBox="1"/>
          <p:nvPr/>
        </p:nvSpPr>
        <p:spPr bwMode="auto">
          <a:xfrm flipH="0" flipV="0">
            <a:off x="118621" y="602601"/>
            <a:ext cx="11863413" cy="6675480"/>
          </a:xfrm>
          <a:prstGeom prst="rect">
            <a:avLst/>
          </a:prstGeom>
          <a:noFill/>
        </p:spPr>
        <p:txBody>
          <a:bodyPr wrap="square">
            <a:spAutoFit/>
          </a:bodyPr>
          <a:lstStyle/>
          <a:p>
            <a:pPr>
              <a:defRPr/>
            </a:pPr>
            <a:r>
              <a:rPr lang="en-GB" sz="2400" b="1" i="0" u="none" strike="noStrike" cap="none" spc="0">
                <a:solidFill>
                  <a:schemeClr val="accent6">
                    <a:lumMod val="75000"/>
                  </a:schemeClr>
                </a:solidFill>
                <a:latin typeface="Constantia"/>
                <a:ea typeface="Liberation Sans"/>
                <a:cs typeface="Constantia"/>
              </a:rPr>
              <a:t>The stack area is a region of memory that is used to store local variables and method call frames. Some key points about the </a:t>
            </a:r>
            <a:r>
              <a:rPr lang="en-GB" sz="2400" b="1" i="0" u="none" strike="noStrike" cap="none" spc="0">
                <a:solidFill>
                  <a:srgbClr val="C00000"/>
                </a:solidFill>
                <a:latin typeface="Constantia"/>
                <a:ea typeface="Liberation Sans"/>
                <a:cs typeface="Constantia"/>
              </a:rPr>
              <a:t>stack </a:t>
            </a:r>
            <a:r>
              <a:rPr lang="en-GB" sz="2400" b="1" i="0" u="none" strike="noStrike" cap="none" spc="0">
                <a:solidFill>
                  <a:schemeClr val="accent6">
                    <a:lumMod val="75000"/>
                  </a:schemeClr>
                </a:solidFill>
                <a:latin typeface="Constantia"/>
                <a:ea typeface="Liberation Sans"/>
                <a:cs typeface="Constantia"/>
              </a:rPr>
              <a:t>area in Java include:</a:t>
            </a:r>
            <a:endParaRPr lang="en-GB" sz="2400" b="1" i="0" u="none" strike="noStrike" cap="none" spc="0">
              <a:solidFill>
                <a:schemeClr val="accent6">
                  <a:lumMod val="75000"/>
                </a:schemeClr>
              </a:solidFill>
              <a:latin typeface="Constantia"/>
              <a:cs typeface="Constantia"/>
            </a:endParaRPr>
          </a:p>
          <a:p>
            <a:pPr marL="349965" indent="-349965">
              <a:buFont typeface="Wingdings"/>
              <a:buChar char="Ø"/>
              <a:defRPr/>
            </a:pPr>
            <a:r>
              <a:rPr lang="en-GB" sz="2400" b="0" i="0" u="none" strike="noStrike" cap="none" spc="0">
                <a:solidFill>
                  <a:schemeClr val="tx1"/>
                </a:solidFill>
                <a:latin typeface="Constantia"/>
                <a:ea typeface="Liberation Sans"/>
                <a:cs typeface="Constantia"/>
              </a:rPr>
              <a:t>Each thread in a Java application has its own stack, which is used to store the state of method invocations for that thread.</a:t>
            </a:r>
            <a:endParaRPr lang="en-GB" sz="2400" b="0" i="0" u="none" strike="noStrike" cap="none" spc="0">
              <a:solidFill>
                <a:schemeClr val="tx1"/>
              </a:solidFill>
              <a:latin typeface="Constantia"/>
              <a:cs typeface="Constantia"/>
            </a:endParaRPr>
          </a:p>
          <a:p>
            <a:pPr marL="349965" indent="-349965">
              <a:buFont typeface="Wingdings"/>
              <a:buChar char="Ø"/>
              <a:defRPr/>
            </a:pPr>
            <a:r>
              <a:rPr lang="en-GB" sz="2400" b="0" i="0" u="none" strike="noStrike" cap="none" spc="0">
                <a:solidFill>
                  <a:schemeClr val="tx1"/>
                </a:solidFill>
                <a:latin typeface="Constantia"/>
                <a:ea typeface="Liberation Sans"/>
                <a:cs typeface="Constantia"/>
              </a:rPr>
              <a:t>The size of the stack is determined at thread creation time and cannot be adjusted during runtime.</a:t>
            </a:r>
            <a:endParaRPr lang="en-GB" sz="2400" b="0" i="0" u="none" strike="noStrike" cap="none" spc="0">
              <a:solidFill>
                <a:schemeClr val="tx1"/>
              </a:solidFill>
              <a:latin typeface="Constantia"/>
              <a:cs typeface="Constantia"/>
            </a:endParaRPr>
          </a:p>
          <a:p>
            <a:pPr marL="349965" indent="-349965">
              <a:buFont typeface="Wingdings"/>
              <a:buChar char="Ø"/>
              <a:defRPr/>
            </a:pPr>
            <a:r>
              <a:rPr lang="en-GB" sz="2400" b="0" i="0" u="none" strike="noStrike" cap="none" spc="0">
                <a:solidFill>
                  <a:schemeClr val="tx1"/>
                </a:solidFill>
                <a:latin typeface="Constantia"/>
                <a:ea typeface="Liberation Sans"/>
                <a:cs typeface="Constantia"/>
              </a:rPr>
              <a:t>Local variables and method parameters are allocated on the stack and are automatically deallocated when the method returns.</a:t>
            </a:r>
            <a:endParaRPr lang="en-GB" sz="2400" b="0" i="0" u="none" strike="noStrike" cap="none" spc="0">
              <a:solidFill>
                <a:schemeClr val="tx1"/>
              </a:solidFill>
              <a:latin typeface="Constantia"/>
              <a:cs typeface="Constantia"/>
            </a:endParaRPr>
          </a:p>
          <a:p>
            <a:pPr marL="349965" indent="-349965">
              <a:buFont typeface="Wingdings"/>
              <a:buChar char="Ø"/>
              <a:defRPr/>
            </a:pPr>
            <a:r>
              <a:rPr lang="en-GB" sz="2400" b="0" i="0" u="none" strike="noStrike" cap="none" spc="0">
                <a:solidFill>
                  <a:schemeClr val="tx1"/>
                </a:solidFill>
                <a:latin typeface="Constantia"/>
                <a:ea typeface="Liberation Sans"/>
                <a:cs typeface="Constantia"/>
              </a:rPr>
              <a:t>Method call frames are also allocated on the stack and are used to store information about the current method invocation, such as the return address and local variable values.</a:t>
            </a:r>
            <a:endParaRPr lang="en-GB" sz="2400" b="0" i="0" u="none" strike="noStrike" cap="none" spc="0">
              <a:solidFill>
                <a:schemeClr val="tx1"/>
              </a:solidFill>
              <a:latin typeface="Constantia"/>
              <a:cs typeface="Constantia"/>
            </a:endParaRPr>
          </a:p>
          <a:p>
            <a:pPr marL="349965" indent="-349965">
              <a:buFont typeface="Wingdings"/>
              <a:buChar char="Ø"/>
              <a:defRPr/>
            </a:pPr>
            <a:r>
              <a:rPr lang="en-GB" sz="2400" b="0" i="0" u="none" strike="noStrike" cap="none" spc="0">
                <a:solidFill>
                  <a:schemeClr val="tx1"/>
                </a:solidFill>
                <a:latin typeface="Constantia"/>
                <a:ea typeface="Liberation Sans"/>
                <a:cs typeface="Constantia"/>
              </a:rPr>
              <a:t>The stack is a last-in, first-out (LIFO) data structure, which means that the most recently pushed items are the first to be popped off the stack.</a:t>
            </a:r>
            <a:endParaRPr lang="en-GB" sz="2400" b="0" i="0" u="none" strike="noStrike" cap="none" spc="0">
              <a:solidFill>
                <a:schemeClr val="tx1"/>
              </a:solidFill>
              <a:latin typeface="Constantia"/>
              <a:cs typeface="Constantia"/>
            </a:endParaRPr>
          </a:p>
          <a:p>
            <a:pPr marL="349965" indent="-349965">
              <a:buFont typeface="Wingdings"/>
              <a:buChar char="Ø"/>
              <a:defRPr/>
            </a:pPr>
            <a:r>
              <a:rPr lang="en-GB" sz="2400" b="0" i="0" u="none" strike="noStrike" cap="none" spc="0">
                <a:solidFill>
                  <a:schemeClr val="tx1"/>
                </a:solidFill>
                <a:latin typeface="Constantia"/>
                <a:ea typeface="Liberation Sans"/>
                <a:cs typeface="Constantia"/>
              </a:rPr>
              <a:t>The stack area is typically much smaller than the heap area, and stack overflow errors can occur if a thread attempts to allocate more memory on the stack than is available.</a:t>
            </a:r>
            <a:endParaRPr lang="en-GB" sz="2400" b="0" i="0" u="none" strike="noStrike" cap="none" spc="0">
              <a:solidFill>
                <a:schemeClr val="tx1"/>
              </a:solidFill>
              <a:latin typeface="Constantia"/>
              <a:cs typeface="Constantia"/>
            </a:endParaRPr>
          </a:p>
          <a:p>
            <a:pPr marL="349965" indent="-349965" algn="just">
              <a:buClr>
                <a:schemeClr val="accent1"/>
              </a:buClr>
              <a:buFont typeface="Wingdings"/>
              <a:buChar char="Ø"/>
              <a:defRPr/>
            </a:pPr>
            <a:r>
              <a:rPr lang="en-GB" sz="2400" b="0" i="0" u="none" strike="noStrike" cap="none" spc="0">
                <a:solidFill>
                  <a:schemeClr val="tx1"/>
                </a:solidFill>
                <a:latin typeface="Constantia"/>
                <a:ea typeface="Liberation Sans"/>
                <a:cs typeface="Constantia"/>
              </a:rPr>
              <a:t>Because the stack area is managed by the JVM and has a fixed size, it is generally more efficient than the heap area for storing and accessing small amounts of data.</a:t>
            </a:r>
            <a:endParaRPr lang="en-GB" sz="2400" b="0" i="0" u="none" strike="noStrike" cap="none" spc="0">
              <a:solidFill>
                <a:schemeClr val="tx1"/>
              </a:solidFill>
              <a:latin typeface="Constantia"/>
              <a:cs typeface="Constantia"/>
            </a:endParaRPr>
          </a:p>
          <a:p>
            <a:pPr algn="just">
              <a:defRPr/>
            </a:pP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70177249" name="文本框 8"/>
          <p:cNvSpPr txBox="1"/>
          <p:nvPr/>
        </p:nvSpPr>
        <p:spPr bwMode="auto">
          <a:xfrm>
            <a:off x="1730844" y="35766"/>
            <a:ext cx="9701950" cy="701399"/>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i="0" u="none" strike="noStrike" cap="none" spc="0">
                <a:solidFill>
                  <a:schemeClr val="tx1"/>
                </a:solidFill>
                <a:latin typeface="Constantia"/>
                <a:ea typeface="Liberation Sans"/>
                <a:cs typeface="Constantia"/>
              </a:rPr>
              <a:t>Metaspace</a:t>
            </a:r>
            <a:r>
              <a:rPr lang="en-US" sz="4000" b="0" i="0" u="none" strike="noStrike" cap="none" spc="0">
                <a:solidFill>
                  <a:schemeClr val="tx1"/>
                </a:solidFill>
                <a:latin typeface="Constantia"/>
                <a:ea typeface="Liberation Sans"/>
                <a:cs typeface="Constantia"/>
              </a:rPr>
              <a:t> </a:t>
            </a:r>
            <a:r>
              <a:rPr lang="en-US" sz="4000" b="1">
                <a:solidFill>
                  <a:schemeClr val="dk1"/>
                </a:solidFill>
                <a:latin typeface="Constantia"/>
                <a:ea typeface="Arial"/>
                <a:cs typeface="Arial"/>
              </a:rPr>
              <a:t> area in Memory Management</a:t>
            </a:r>
            <a:endParaRPr sz="4000" b="1">
              <a:solidFill>
                <a:schemeClr val="dk1"/>
              </a:solidFill>
              <a:latin typeface="Constantia"/>
              <a:ea typeface="Arial"/>
              <a:cs typeface="Arial"/>
            </a:endParaRPr>
          </a:p>
        </p:txBody>
      </p:sp>
      <p:sp>
        <p:nvSpPr>
          <p:cNvPr id="266651795" name="TextBox 2"/>
          <p:cNvSpPr txBox="1"/>
          <p:nvPr/>
        </p:nvSpPr>
        <p:spPr bwMode="auto">
          <a:xfrm flipH="0" flipV="0">
            <a:off x="60305" y="641478"/>
            <a:ext cx="11872414" cy="6675480"/>
          </a:xfrm>
          <a:prstGeom prst="rect">
            <a:avLst/>
          </a:prstGeom>
          <a:noFill/>
        </p:spPr>
        <p:txBody>
          <a:bodyPr wrap="square">
            <a:spAutoFit/>
          </a:bodyPr>
          <a:lstStyle/>
          <a:p>
            <a:pPr>
              <a:defRPr/>
            </a:pPr>
            <a:r>
              <a:rPr lang="en-GB" sz="2400" b="1" i="0" u="none" strike="noStrike" cap="none" spc="0">
                <a:solidFill>
                  <a:schemeClr val="accent6">
                    <a:lumMod val="75000"/>
                  </a:schemeClr>
                </a:solidFill>
                <a:latin typeface="Constantia"/>
                <a:ea typeface="Liberation Sans"/>
                <a:cs typeface="Constantia"/>
              </a:rPr>
              <a:t>In Java 8 and later versions, the Metaspace area is a region of memory in Java's memory management system that is used to store metadata about classes and class loaders. Here are some key points about the </a:t>
            </a:r>
            <a:r>
              <a:rPr lang="en-GB" sz="2400" b="1" i="0" u="none" strike="noStrike" cap="none" spc="0">
                <a:solidFill>
                  <a:srgbClr val="C00000"/>
                </a:solidFill>
                <a:latin typeface="Constantia"/>
                <a:ea typeface="Liberation Sans"/>
                <a:cs typeface="Constantia"/>
              </a:rPr>
              <a:t>Metaspace </a:t>
            </a:r>
            <a:r>
              <a:rPr lang="en-GB" sz="2400" b="1" i="0" u="none" strike="noStrike" cap="none" spc="0">
                <a:solidFill>
                  <a:schemeClr val="accent6">
                    <a:lumMod val="75000"/>
                  </a:schemeClr>
                </a:solidFill>
                <a:latin typeface="Constantia"/>
                <a:ea typeface="Liberation Sans"/>
                <a:cs typeface="Constantia"/>
              </a:rPr>
              <a:t>area in Java:</a:t>
            </a:r>
            <a:endParaRPr sz="2400" b="1" i="0" u="none" strike="noStrike" cap="none" spc="0">
              <a:solidFill>
                <a:schemeClr val="accent6">
                  <a:lumMod val="75000"/>
                </a:schemeClr>
              </a:solidFill>
              <a:latin typeface="Constantia"/>
              <a:cs typeface="Constantia"/>
            </a:endParaRPr>
          </a:p>
          <a:p>
            <a:pPr marL="349965" indent="-349965">
              <a:buFont typeface="Wingdings"/>
              <a:buChar char="Ø"/>
              <a:defRPr/>
            </a:pPr>
            <a:r>
              <a:rPr lang="en-GB" sz="2400" b="0" i="0" u="none" strike="noStrike" cap="none" spc="0">
                <a:solidFill>
                  <a:schemeClr val="tx1"/>
                </a:solidFill>
                <a:latin typeface="Constantia"/>
                <a:ea typeface="Liberation Sans"/>
                <a:cs typeface="Constantia"/>
              </a:rPr>
              <a:t>The Metaspace area replaces the </a:t>
            </a:r>
            <a:r>
              <a:rPr lang="en-GB" sz="2400" b="0" i="0" u="none" strike="noStrike" cap="none" spc="0">
                <a:solidFill>
                  <a:srgbClr val="C00000"/>
                </a:solidFill>
                <a:latin typeface="Constantia"/>
                <a:ea typeface="Liberation Sans"/>
                <a:cs typeface="Constantia"/>
              </a:rPr>
              <a:t>PermGen </a:t>
            </a:r>
            <a:r>
              <a:rPr lang="en-GB" sz="2400" b="0" i="0" u="none" strike="noStrike" cap="none" spc="0">
                <a:solidFill>
                  <a:schemeClr val="tx1"/>
                </a:solidFill>
                <a:latin typeface="Constantia"/>
                <a:ea typeface="Liberation Sans"/>
                <a:cs typeface="Constantia"/>
              </a:rPr>
              <a:t>area that was present in earlier versions of Java.</a:t>
            </a:r>
            <a:endParaRPr lang="en-GB" sz="2400" b="0" i="0" u="none" strike="noStrike" cap="none" spc="0">
              <a:solidFill>
                <a:schemeClr val="tx1"/>
              </a:solidFill>
              <a:latin typeface="Constantia"/>
              <a:cs typeface="Constantia"/>
            </a:endParaRPr>
          </a:p>
          <a:p>
            <a:pPr marL="349965" indent="-349965">
              <a:buFont typeface="Wingdings"/>
              <a:buChar char="Ø"/>
              <a:defRPr/>
            </a:pPr>
            <a:r>
              <a:rPr lang="en-GB" sz="2400" b="0" i="0" u="none" strike="noStrike" cap="none" spc="0">
                <a:solidFill>
                  <a:schemeClr val="tx1"/>
                </a:solidFill>
                <a:latin typeface="Constantia"/>
                <a:ea typeface="Liberation Sans"/>
                <a:cs typeface="Constantia"/>
              </a:rPr>
              <a:t>Metaspace is a part of the native memory, rather than being part of the heap area.</a:t>
            </a:r>
            <a:endParaRPr lang="en-GB" sz="2400" b="0" i="0" u="none" strike="noStrike" cap="none" spc="0">
              <a:solidFill>
                <a:schemeClr val="tx1"/>
              </a:solidFill>
              <a:latin typeface="Constantia"/>
              <a:cs typeface="Constantia"/>
            </a:endParaRPr>
          </a:p>
          <a:p>
            <a:pPr marL="349965" indent="-349965">
              <a:buFont typeface="Wingdings"/>
              <a:buChar char="Ø"/>
              <a:defRPr/>
            </a:pPr>
            <a:r>
              <a:rPr lang="en-GB" sz="2400" b="0" i="0" u="none" strike="noStrike" cap="none" spc="0">
                <a:solidFill>
                  <a:schemeClr val="tx1"/>
                </a:solidFill>
                <a:latin typeface="Constantia"/>
                <a:ea typeface="Liberation Sans"/>
                <a:cs typeface="Constantia"/>
              </a:rPr>
              <a:t>Metaspace is used to store metadata about classes and class loaders, including information such as class definitions, method definitions, and constant pool information.</a:t>
            </a:r>
            <a:endParaRPr lang="en-GB" sz="2400" b="0" i="0" u="none" strike="noStrike" cap="none" spc="0">
              <a:solidFill>
                <a:schemeClr val="tx1"/>
              </a:solidFill>
              <a:latin typeface="Constantia"/>
              <a:cs typeface="Constantia"/>
            </a:endParaRPr>
          </a:p>
          <a:p>
            <a:pPr marL="349965" indent="-349965">
              <a:buFont typeface="Wingdings"/>
              <a:buChar char="Ø"/>
              <a:defRPr/>
            </a:pPr>
            <a:r>
              <a:rPr lang="en-GB" sz="2400" b="0" i="0" u="none" strike="noStrike" cap="none" spc="0">
                <a:solidFill>
                  <a:schemeClr val="tx1"/>
                </a:solidFill>
                <a:latin typeface="Constantia"/>
                <a:ea typeface="Liberation Sans"/>
                <a:cs typeface="Constantia"/>
              </a:rPr>
              <a:t>The size of the Metaspace area is not fixed and can grow or shrink dynamically based on the application's needs.</a:t>
            </a:r>
            <a:endParaRPr lang="en-GB" sz="2400" b="0" i="0" u="none" strike="noStrike" cap="none" spc="0">
              <a:solidFill>
                <a:schemeClr val="tx1"/>
              </a:solidFill>
              <a:latin typeface="Constantia"/>
              <a:cs typeface="Constantia"/>
            </a:endParaRPr>
          </a:p>
          <a:p>
            <a:pPr marL="349965" indent="-349965">
              <a:buFont typeface="Wingdings"/>
              <a:buChar char="Ø"/>
              <a:defRPr/>
            </a:pPr>
            <a:r>
              <a:rPr lang="en-GB" sz="2400" b="0" i="0" u="none" strike="noStrike" cap="none" spc="0">
                <a:solidFill>
                  <a:schemeClr val="tx1"/>
                </a:solidFill>
                <a:latin typeface="Constantia"/>
                <a:ea typeface="Liberation Sans"/>
                <a:cs typeface="Constantia"/>
              </a:rPr>
              <a:t>Metaspace is garbage-collected just like the heap area, which means that unused metadata is automatically freed up and returned to the operating system.</a:t>
            </a:r>
            <a:endParaRPr lang="en-GB" sz="2400" b="0" i="0" u="none" strike="noStrike" cap="none" spc="0">
              <a:solidFill>
                <a:schemeClr val="tx1"/>
              </a:solidFill>
              <a:latin typeface="Constantia"/>
              <a:cs typeface="Constantia"/>
            </a:endParaRPr>
          </a:p>
          <a:p>
            <a:pPr marL="349965" indent="-349965">
              <a:buFont typeface="Wingdings"/>
              <a:buChar char="Ø"/>
              <a:defRPr/>
            </a:pPr>
            <a:r>
              <a:rPr lang="en-GB" sz="2400" b="0" i="0" u="none" strike="noStrike" cap="none" spc="0">
                <a:solidFill>
                  <a:schemeClr val="tx1"/>
                </a:solidFill>
                <a:latin typeface="Constantia"/>
                <a:ea typeface="Liberation Sans"/>
                <a:cs typeface="Constantia"/>
              </a:rPr>
              <a:t>The Metaspace area is typically much more scalable than the PermGen area and can handle large and complex applications that dynamically load and unload classes at runtime.</a:t>
            </a:r>
            <a:endParaRPr lang="en-GB" sz="2400" b="0" i="0" u="none" strike="noStrike" cap="none" spc="0">
              <a:solidFill>
                <a:schemeClr val="tx1"/>
              </a:solidFill>
              <a:latin typeface="Constantia"/>
              <a:cs typeface="Constantia"/>
            </a:endParaRPr>
          </a:p>
          <a:p>
            <a:pPr marL="349965" indent="-349965">
              <a:buFont typeface="Wingdings"/>
              <a:buChar char="Ø"/>
              <a:defRPr/>
            </a:pPr>
            <a:r>
              <a:rPr lang="en-GB" sz="2400" b="0" i="0" u="none" strike="noStrike" cap="none" spc="0">
                <a:solidFill>
                  <a:schemeClr val="tx1"/>
                </a:solidFill>
                <a:latin typeface="Constantia"/>
                <a:ea typeface="Liberation Sans"/>
                <a:cs typeface="Constantia"/>
              </a:rPr>
              <a:t>Metaspace is managed by the JVM and is not exposed to application code.</a:t>
            </a:r>
            <a:endParaRPr lang="en-GB" sz="2400" b="0" i="0" u="none" strike="noStrike" cap="none" spc="0">
              <a:solidFill>
                <a:schemeClr val="tx1"/>
              </a:solidFill>
              <a:latin typeface="Constantia"/>
              <a:cs typeface="Constantia"/>
            </a:endParaRPr>
          </a:p>
          <a:p>
            <a:pPr algn="just">
              <a:defRPr/>
            </a:pP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 name="文本框 8"/>
          <p:cNvSpPr txBox="1"/>
          <p:nvPr/>
        </p:nvSpPr>
        <p:spPr bwMode="auto">
          <a:xfrm>
            <a:off x="5676915" y="191277"/>
            <a:ext cx="6139857" cy="701399"/>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mn-lt"/>
                <a:ea typeface="+mn-ea"/>
                <a:cs typeface="+mn-cs"/>
              </a:rPr>
              <a:t>Garbage collector in JAVA</a:t>
            </a:r>
            <a:endParaRPr sz="4000" b="1">
              <a:solidFill>
                <a:schemeClr val="dk1"/>
              </a:solidFill>
              <a:latin typeface="+mn-lt"/>
              <a:ea typeface="+mn-ea"/>
              <a:cs typeface="+mn-cs"/>
            </a:endParaRPr>
          </a:p>
        </p:txBody>
      </p:sp>
      <p:sp>
        <p:nvSpPr>
          <p:cNvPr id="3" name="TextBox 2"/>
          <p:cNvSpPr txBox="1"/>
          <p:nvPr/>
        </p:nvSpPr>
        <p:spPr bwMode="auto">
          <a:xfrm flipH="0" flipV="0">
            <a:off x="157500" y="1282958"/>
            <a:ext cx="11897250" cy="4480920"/>
          </a:xfrm>
          <a:prstGeom prst="rect">
            <a:avLst/>
          </a:prstGeom>
          <a:noFill/>
        </p:spPr>
        <p:txBody>
          <a:bodyPr wrap="square">
            <a:spAutoFit/>
          </a:bodyPr>
          <a:lstStyle/>
          <a:p>
            <a:pPr marL="305908" indent="-305908" algn="just">
              <a:buFont typeface="Wingdings"/>
              <a:buChar char="Ø"/>
              <a:defRPr/>
            </a:pPr>
            <a:r>
              <a:rPr lang="en-GB" sz="2000" b="0" i="0" u="none" strike="noStrike" cap="none" spc="0">
                <a:solidFill>
                  <a:schemeClr val="tx1"/>
                </a:solidFill>
                <a:latin typeface="Constantia"/>
                <a:ea typeface="Liberation Sans"/>
                <a:cs typeface="Constantia"/>
              </a:rPr>
              <a:t>Garbage collection in Java is the process of automatically reclaiming the memory occupied by objects that are no longer in use by the application. Garbage collection is an important feature of Java because it relieves the developer from the burden of manually deallocating memory.</a:t>
            </a:r>
            <a:endParaRPr lang="en-GB" sz="2000" b="0" i="0" u="none" strike="noStrike" cap="none" spc="0">
              <a:solidFill>
                <a:schemeClr val="tx1"/>
              </a:solidFill>
              <a:latin typeface="Constantia"/>
              <a:cs typeface="Constantia"/>
            </a:endParaRPr>
          </a:p>
          <a:p>
            <a:pPr algn="just">
              <a:defRPr/>
            </a:pPr>
            <a:endParaRPr/>
          </a:p>
          <a:p>
            <a:pPr marL="305908" indent="-305908" algn="just">
              <a:buFont typeface="Wingdings"/>
              <a:buChar char="Ø"/>
              <a:defRPr/>
            </a:pPr>
            <a:r>
              <a:rPr lang="en-GB" sz="2000" b="0" i="0" u="none" strike="noStrike" cap="none" spc="0">
                <a:solidFill>
                  <a:schemeClr val="tx1"/>
                </a:solidFill>
                <a:latin typeface="Constantia"/>
                <a:ea typeface="Liberation Sans"/>
                <a:cs typeface="Constantia"/>
              </a:rPr>
              <a:t>In Java, the garbage collector runs in the background and periodically checks which objects are still in use. Objects that are no longer being used by the application are identified and their memory is freed up for use by the JVM. This automatic memory management system makes Java programs more reliable and easier to develop than programs written in languages that require manual memory management.</a:t>
            </a:r>
            <a:endParaRPr lang="en-GB" sz="2000" b="0" i="0" u="none" strike="noStrike" cap="none" spc="0">
              <a:solidFill>
                <a:schemeClr val="tx1"/>
              </a:solidFill>
              <a:latin typeface="Constantia"/>
              <a:cs typeface="Constantia"/>
            </a:endParaRPr>
          </a:p>
          <a:p>
            <a:pPr>
              <a:defRPr/>
            </a:pPr>
            <a:endParaRPr/>
          </a:p>
          <a:p>
            <a:pPr marL="305908" indent="-305908" algn="just">
              <a:buFont typeface="Wingdings"/>
              <a:buChar char="Ø"/>
              <a:defRPr/>
            </a:pPr>
            <a:r>
              <a:rPr lang="en-GB" sz="2000" b="0" i="0" u="none" strike="noStrike" cap="none" spc="0">
                <a:solidFill>
                  <a:schemeClr val="tx1"/>
                </a:solidFill>
                <a:latin typeface="Constantia"/>
                <a:ea typeface="Liberation Sans"/>
                <a:cs typeface="Constantia"/>
              </a:rPr>
              <a:t>Java provides several different garbage collection algorithms that can be used to manage memory. The default algorithm is called the </a:t>
            </a:r>
            <a:r>
              <a:rPr lang="en-GB" sz="2000" b="1" i="0" u="none" strike="noStrike" cap="none" spc="0">
                <a:solidFill>
                  <a:schemeClr val="accent6"/>
                </a:solidFill>
                <a:latin typeface="Constantia"/>
                <a:ea typeface="Liberation Sans"/>
                <a:cs typeface="Constantia"/>
              </a:rPr>
              <a:t>Mark-and-Sweep algorithm</a:t>
            </a:r>
            <a:r>
              <a:rPr lang="en-GB" sz="2000" b="0" i="0" u="none" strike="noStrike" cap="none" spc="0">
                <a:solidFill>
                  <a:schemeClr val="tx1"/>
                </a:solidFill>
                <a:latin typeface="Constantia"/>
                <a:ea typeface="Liberation Sans"/>
                <a:cs typeface="Constantia"/>
              </a:rPr>
              <a:t>, which involves identifying which objects are in use by tracing references from the root objects (such as local variables and static fields) to other objects. Any objects that are not reachable from the root objects are considered garbage and are collected by the garbage collector.</a:t>
            </a:r>
            <a:endParaRPr lang="en-GB" sz="2000" b="1">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94404521" name="文本框 8"/>
          <p:cNvSpPr txBox="1"/>
          <p:nvPr/>
        </p:nvSpPr>
        <p:spPr bwMode="auto">
          <a:xfrm>
            <a:off x="5676914" y="191277"/>
            <a:ext cx="6139856" cy="701398"/>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Constantia"/>
                <a:ea typeface="Arial"/>
                <a:cs typeface="Arial"/>
              </a:rPr>
              <a:t>Garbage collector in JAVA</a:t>
            </a:r>
            <a:endParaRPr sz="4000" b="1">
              <a:solidFill>
                <a:schemeClr val="dk1"/>
              </a:solidFill>
              <a:latin typeface="Constantia"/>
              <a:ea typeface="Arial"/>
              <a:cs typeface="Arial"/>
            </a:endParaRPr>
          </a:p>
        </p:txBody>
      </p:sp>
      <p:sp>
        <p:nvSpPr>
          <p:cNvPr id="1622046219" name="TextBox 2"/>
          <p:cNvSpPr txBox="1"/>
          <p:nvPr/>
        </p:nvSpPr>
        <p:spPr bwMode="auto">
          <a:xfrm flipH="0" flipV="0">
            <a:off x="235254" y="1282958"/>
            <a:ext cx="11780617" cy="3993239"/>
          </a:xfrm>
          <a:prstGeom prst="rect">
            <a:avLst/>
          </a:prstGeom>
          <a:noFill/>
        </p:spPr>
        <p:txBody>
          <a:bodyPr wrap="square">
            <a:spAutoFit/>
          </a:bodyPr>
          <a:lstStyle/>
          <a:p>
            <a:pPr algn="just">
              <a:defRPr/>
            </a:pPr>
            <a:endParaRPr lang="en-GB" sz="2000" b="1" i="0"/>
          </a:p>
          <a:p>
            <a:pPr algn="just">
              <a:defRPr/>
            </a:pPr>
            <a:r>
              <a:rPr b="0" i="0" u="none" strike="noStrike" cap="none" spc="0">
                <a:solidFill>
                  <a:schemeClr val="tx1"/>
                </a:solidFill>
                <a:latin typeface="Constantia"/>
                <a:ea typeface="Liberation Sans"/>
                <a:cs typeface="Constantia"/>
              </a:rPr>
              <a:t>Java also provides other garbage collection algorithms, such as the </a:t>
            </a:r>
            <a:r>
              <a:rPr b="1" i="0" u="none" strike="noStrike" cap="none" spc="0">
                <a:solidFill>
                  <a:schemeClr val="accent6"/>
                </a:solidFill>
                <a:latin typeface="Constantia"/>
                <a:ea typeface="Liberation Sans"/>
                <a:cs typeface="Constantia"/>
              </a:rPr>
              <a:t>Concurrent Mark-and-Sweep (CMS) algorithm and the Garbage-First (G1) algorithm</a:t>
            </a:r>
            <a:r>
              <a:rPr b="0" i="0" u="none" strike="noStrike" cap="none" spc="0">
                <a:solidFill>
                  <a:schemeClr val="tx1"/>
                </a:solidFill>
                <a:latin typeface="Constantia"/>
                <a:ea typeface="Liberation Sans"/>
                <a:cs typeface="Constantia"/>
              </a:rPr>
              <a:t>, which provide better performance and scalability in certain situations.</a:t>
            </a:r>
            <a:endParaRPr b="0" i="0" u="none" strike="noStrike" cap="none" spc="0">
              <a:solidFill>
                <a:schemeClr val="tx1"/>
              </a:solidFill>
              <a:latin typeface="Constantia"/>
              <a:cs typeface="Constantia"/>
            </a:endParaRPr>
          </a:p>
          <a:p>
            <a:pPr algn="just">
              <a:defRPr/>
            </a:pPr>
            <a:endParaRPr/>
          </a:p>
          <a:p>
            <a:pPr algn="just">
              <a:defRPr/>
            </a:pPr>
            <a:r>
              <a:rPr lang="en-US" sz="2400" b="0" i="0" u="none" strike="noStrike" cap="none" spc="0">
                <a:solidFill>
                  <a:schemeClr val="tx1"/>
                </a:solidFill>
                <a:latin typeface="Constantia"/>
                <a:ea typeface="Liberation Sans"/>
                <a:cs typeface="Constantia"/>
              </a:rPr>
              <a:t>While garbage collection is automatic in Java, it is still important to write efficient and well-designed code to avoid creating unnecessary objects and to ensure that objects are properly released when they are no longer needed. This can help reduce the frequency and duration of garbage collection, which can improve the overall performance of the application.</a:t>
            </a:r>
            <a:endParaRPr lang="en-US" sz="2400" b="0" i="0" u="none" strike="noStrike" cap="none" spc="0">
              <a:solidFill>
                <a:schemeClr val="tx1"/>
              </a:solidFill>
              <a:latin typeface="Constantia"/>
              <a:cs typeface="Constantia"/>
            </a:endParaRPr>
          </a:p>
          <a:p>
            <a:pPr algn="just">
              <a:buClr>
                <a:schemeClr val="accent1"/>
              </a:buClr>
              <a:defRPr/>
            </a:pPr>
            <a:endParaRPr lang="en-GB" sz="2000" b="0" i="0"/>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22948894" name="文本框 8"/>
          <p:cNvSpPr txBox="1"/>
          <p:nvPr/>
        </p:nvSpPr>
        <p:spPr bwMode="auto">
          <a:xfrm>
            <a:off x="5676914" y="191277"/>
            <a:ext cx="6139856" cy="701398"/>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Constantia"/>
                <a:ea typeface="Arial"/>
                <a:cs typeface="Arial"/>
              </a:rPr>
              <a:t>Garbage collector in JAVA</a:t>
            </a:r>
            <a:endParaRPr sz="4000" b="1">
              <a:solidFill>
                <a:schemeClr val="dk1"/>
              </a:solidFill>
              <a:latin typeface="Constantia"/>
              <a:ea typeface="Arial"/>
              <a:cs typeface="Arial"/>
            </a:endParaRPr>
          </a:p>
        </p:txBody>
      </p:sp>
      <p:sp>
        <p:nvSpPr>
          <p:cNvPr id="826626478" name="TextBox 2"/>
          <p:cNvSpPr txBox="1"/>
          <p:nvPr/>
        </p:nvSpPr>
        <p:spPr bwMode="auto">
          <a:xfrm flipH="0" flipV="0">
            <a:off x="157500" y="1282958"/>
            <a:ext cx="11673311" cy="5517239"/>
          </a:xfrm>
          <a:prstGeom prst="rect">
            <a:avLst/>
          </a:prstGeom>
          <a:noFill/>
        </p:spPr>
        <p:txBody>
          <a:bodyPr wrap="square">
            <a:spAutoFit/>
          </a:bodyPr>
          <a:lstStyle/>
          <a:p>
            <a:pPr algn="ctr">
              <a:defRPr/>
            </a:pPr>
            <a:r>
              <a:rPr lang="en-GB" sz="2400" b="1" i="0" u="none" strike="noStrike" cap="none" spc="0">
                <a:solidFill>
                  <a:schemeClr val="accent6"/>
                </a:solidFill>
                <a:latin typeface="+mn-lt"/>
                <a:ea typeface="+mn-ea"/>
                <a:cs typeface="+mn-cs"/>
              </a:rPr>
              <a:t>Advantages of Garbage Collection :</a:t>
            </a:r>
            <a:endParaRPr sz="2400">
              <a:solidFill>
                <a:schemeClr val="accent6"/>
              </a:solidFill>
            </a:endParaRPr>
          </a:p>
          <a:p>
            <a:pPr algn="just">
              <a:defRPr/>
            </a:pPr>
            <a:endParaRPr lang="en-GB" sz="2000" b="1" i="0"/>
          </a:p>
          <a:p>
            <a:pPr marL="349965" indent="-349965">
              <a:buFont typeface="Wingdings"/>
              <a:buChar char="Ø"/>
              <a:defRPr/>
            </a:pPr>
            <a:r>
              <a:rPr lang="en-US" sz="2400" b="0" i="0" u="none" strike="noStrike" cap="none" spc="0">
                <a:solidFill>
                  <a:schemeClr val="tx1"/>
                </a:solidFill>
                <a:latin typeface="Constantia"/>
                <a:ea typeface="Liberation Sans"/>
                <a:cs typeface="Constantia"/>
              </a:rPr>
              <a:t>Simplified Memory Management: Garbage collection relieves developers from the burden of managing memory explicitly. They do not need to keep track of every object they create and manually free up the memory when it is no longer needed. This reduces the risk of memory leaks and makes development less error-prone.</a:t>
            </a:r>
            <a:endParaRPr lang="en-US" sz="2400" b="0" i="0" u="none" strike="noStrike" cap="none" spc="0">
              <a:solidFill>
                <a:schemeClr val="tx1"/>
              </a:solidFill>
              <a:latin typeface="Constantia"/>
              <a:cs typeface="Constantia"/>
            </a:endParaRPr>
          </a:p>
          <a:p>
            <a:pPr>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ea typeface="Liberation Sans"/>
                <a:cs typeface="Constantia"/>
              </a:rPr>
              <a:t>Increased Productivity: Since developers do not need to spend time on manual memory management, they can focus on writing application logic and improving code quality. This results in faster development cycles and more efficient use of development resources.</a:t>
            </a:r>
            <a:endParaRPr lang="en-US" sz="2400" b="0" i="0" u="none" strike="noStrike" cap="none" spc="0">
              <a:solidFill>
                <a:schemeClr val="tx1"/>
              </a:solidFill>
              <a:latin typeface="Constantia"/>
              <a:cs typeface="Constantia"/>
            </a:endParaRPr>
          </a:p>
          <a:p>
            <a:pPr marL="349965" indent="-349965">
              <a:buFont typeface="Wingdings"/>
              <a:buChar char="Ø"/>
              <a:defRPr/>
            </a:pPr>
            <a:endParaRPr lang="en-US" sz="2400" b="0" i="0" u="none" strike="noStrike" cap="none" spc="0">
              <a:solidFill>
                <a:schemeClr val="tx1"/>
              </a:solidFill>
              <a:latin typeface="Constantia"/>
              <a:cs typeface="Constantia"/>
            </a:endParaRPr>
          </a:p>
          <a:p>
            <a:pPr marL="349965" indent="-349965" algn="just">
              <a:buFont typeface="Wingdings"/>
              <a:buChar char="Ø"/>
              <a:defRPr/>
            </a:pPr>
            <a:r>
              <a:rPr lang="en-US" sz="2400" b="0" i="0" u="none" strike="noStrike" cap="none" spc="0">
                <a:solidFill>
                  <a:schemeClr val="tx1"/>
                </a:solidFill>
                <a:latin typeface="Constantia"/>
                <a:ea typeface="Liberation Sans"/>
                <a:cs typeface="Constantia"/>
              </a:rPr>
              <a:t>Memory Efficiency: Garbage collection ensures that memory is used efficiently. It frees up memory that is no longer needed, reducing the chances of memory exhaustion and improving the overall performance of the application.</a:t>
            </a:r>
            <a:endParaRPr lang="en-GB" sz="2000" b="1" i="0">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98226003" name="文本框 8"/>
          <p:cNvSpPr txBox="1"/>
          <p:nvPr/>
        </p:nvSpPr>
        <p:spPr bwMode="auto">
          <a:xfrm>
            <a:off x="5676914" y="191277"/>
            <a:ext cx="6139856" cy="701398"/>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Constantia"/>
                <a:ea typeface="Arial"/>
                <a:cs typeface="Arial"/>
              </a:rPr>
              <a:t>Garbage collector in JAVA</a:t>
            </a:r>
            <a:endParaRPr sz="4000" b="1">
              <a:solidFill>
                <a:schemeClr val="dk1"/>
              </a:solidFill>
              <a:latin typeface="Constantia"/>
              <a:ea typeface="Arial"/>
              <a:cs typeface="Arial"/>
            </a:endParaRPr>
          </a:p>
        </p:txBody>
      </p:sp>
      <p:sp>
        <p:nvSpPr>
          <p:cNvPr id="1526385355" name="TextBox 2"/>
          <p:cNvSpPr txBox="1"/>
          <p:nvPr/>
        </p:nvSpPr>
        <p:spPr bwMode="auto">
          <a:xfrm flipH="0" flipV="0">
            <a:off x="140220" y="1593979"/>
            <a:ext cx="11677271" cy="3749400"/>
          </a:xfrm>
          <a:prstGeom prst="rect">
            <a:avLst/>
          </a:prstGeom>
          <a:noFill/>
        </p:spPr>
        <p:txBody>
          <a:bodyPr wrap="square">
            <a:spAutoFit/>
          </a:bodyPr>
          <a:lstStyle/>
          <a:p>
            <a:pPr algn="ctr">
              <a:defRPr/>
            </a:pPr>
            <a:r>
              <a:rPr lang="en-GB" sz="2400" b="1" i="0" u="none" strike="noStrike" cap="none" spc="0">
                <a:solidFill>
                  <a:schemeClr val="accent6"/>
                </a:solidFill>
                <a:latin typeface="Constantia"/>
                <a:ea typeface="Arial"/>
                <a:cs typeface="Arial"/>
              </a:rPr>
              <a:t>Advantages of Garbage Collection :</a:t>
            </a:r>
            <a:endParaRPr i="0" u="none" strike="noStrike" cap="none" spc="0">
              <a:solidFill>
                <a:schemeClr val="accent1"/>
              </a:solidFill>
              <a:latin typeface="Constantia"/>
              <a:cs typeface="Constantia"/>
            </a:endParaRPr>
          </a:p>
          <a:p>
            <a:pPr algn="just">
              <a:defRPr/>
            </a:pPr>
            <a:endParaRPr sz="2400">
              <a:solidFill>
                <a:schemeClr val="accent6"/>
              </a:solidFill>
            </a:endParaRPr>
          </a:p>
          <a:p>
            <a:pPr marL="349965" indent="-349965">
              <a:buFont typeface="Wingdings"/>
              <a:buChar char="Ø"/>
              <a:defRPr/>
            </a:pPr>
            <a:r>
              <a:rPr i="0" u="none" strike="noStrike" cap="none" spc="0">
                <a:solidFill>
                  <a:schemeClr val="tx1"/>
                </a:solidFill>
                <a:latin typeface="Constantia"/>
                <a:ea typeface="Liberation Sans"/>
                <a:cs typeface="Constantia"/>
              </a:rPr>
              <a:t>Reduced Crashes: Garbage collection reduces the chances of crashes caused by memory-related issues. It automatically frees up memory and helps ensure that the application runs smoothly, even under heavy load.</a:t>
            </a:r>
            <a:endParaRPr i="0" u="none" strike="noStrike" cap="none" spc="0">
              <a:solidFill>
                <a:schemeClr val="tx1"/>
              </a:solidFill>
              <a:latin typeface="Constantia"/>
              <a:cs typeface="Constantia"/>
            </a:endParaRPr>
          </a:p>
          <a:p>
            <a:pPr marL="349965" indent="-349965">
              <a:buFont typeface="Wingdings"/>
              <a:buChar char="Ø"/>
              <a:defRPr/>
            </a:pPr>
            <a:endParaRPr i="0" u="none" strike="noStrike" cap="none" spc="0">
              <a:solidFill>
                <a:schemeClr val="tx1"/>
              </a:solidFill>
              <a:latin typeface="Constantia"/>
              <a:cs typeface="Constantia"/>
            </a:endParaRPr>
          </a:p>
          <a:p>
            <a:pPr marL="349965" indent="-349965">
              <a:buFont typeface="Wingdings"/>
              <a:buChar char="Ø"/>
              <a:defRPr/>
            </a:pPr>
            <a:r>
              <a:rPr i="0" u="none" strike="noStrike" cap="none" spc="0">
                <a:solidFill>
                  <a:schemeClr val="tx1"/>
                </a:solidFill>
                <a:latin typeface="Constantia"/>
                <a:ea typeface="Liberation Sans"/>
                <a:cs typeface="Constantia"/>
              </a:rPr>
              <a:t>Scalability: Garbage collection makes it easier to write scalable applications. Developers do not need to worry about managing memory manually as the application grows in size and complexity, making it easier to write applications that can handle a large number of users and data.</a:t>
            </a:r>
            <a:endParaRPr i="0" u="none" strike="noStrike" cap="none" spc="0">
              <a:solidFill>
                <a:schemeClr val="tx1"/>
              </a:solidFill>
              <a:latin typeface="Constantia"/>
              <a:cs typeface="Constantia"/>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34813063" name="文本框 8"/>
          <p:cNvSpPr txBox="1"/>
          <p:nvPr/>
        </p:nvSpPr>
        <p:spPr bwMode="auto">
          <a:xfrm>
            <a:off x="1050486" y="191277"/>
            <a:ext cx="11125872" cy="701399"/>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Constantia"/>
                <a:ea typeface="Arial"/>
                <a:cs typeface="Arial"/>
              </a:rPr>
              <a:t>Garbage collector in JAVA : </a:t>
            </a:r>
            <a:r>
              <a:rPr lang="en-US" sz="4000" b="1" i="0" u="none" strike="noStrike" cap="none" spc="0">
                <a:solidFill>
                  <a:schemeClr val="accent6"/>
                </a:solidFill>
                <a:latin typeface="Constantia"/>
                <a:ea typeface="Liberation Sans"/>
                <a:cs typeface="Constantia"/>
              </a:rPr>
              <a:t>System.gc()</a:t>
            </a:r>
            <a:r>
              <a:rPr lang="en-US" sz="4000" b="0" i="0" u="none" strike="noStrike" cap="none" spc="0">
                <a:solidFill>
                  <a:schemeClr val="tx1"/>
                </a:solidFill>
                <a:latin typeface="Constantia"/>
                <a:ea typeface="Liberation Sans"/>
                <a:cs typeface="Constantia"/>
              </a:rPr>
              <a:t> </a:t>
            </a:r>
            <a:r>
              <a:rPr lang="en-US" sz="4000" b="1" i="0" u="none" strike="noStrike" cap="none" spc="0">
                <a:solidFill>
                  <a:schemeClr val="tx1"/>
                </a:solidFill>
                <a:latin typeface="Constantia"/>
                <a:ea typeface="Liberation Sans"/>
                <a:cs typeface="Constantia"/>
              </a:rPr>
              <a:t>method</a:t>
            </a:r>
            <a:endParaRPr sz="4000" b="1">
              <a:solidFill>
                <a:schemeClr val="dk1"/>
              </a:solidFill>
              <a:latin typeface="Constantia"/>
              <a:ea typeface="Arial"/>
              <a:cs typeface="Arial"/>
            </a:endParaRPr>
          </a:p>
        </p:txBody>
      </p:sp>
      <p:sp>
        <p:nvSpPr>
          <p:cNvPr id="1512016820" name="TextBox 2"/>
          <p:cNvSpPr txBox="1"/>
          <p:nvPr/>
        </p:nvSpPr>
        <p:spPr bwMode="auto">
          <a:xfrm flipH="0" flipV="0">
            <a:off x="140220" y="1593978"/>
            <a:ext cx="11680871" cy="2652120"/>
          </a:xfrm>
          <a:prstGeom prst="rect">
            <a:avLst/>
          </a:prstGeom>
          <a:noFill/>
        </p:spPr>
        <p:txBody>
          <a:bodyPr wrap="square">
            <a:spAutoFit/>
          </a:bodyPr>
          <a:lstStyle/>
          <a:p>
            <a:pPr>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ea typeface="Liberation Sans"/>
                <a:cs typeface="Constantia"/>
              </a:rPr>
              <a:t>The </a:t>
            </a:r>
            <a:r>
              <a:rPr lang="en-US" sz="2400" b="1" i="0" u="none" strike="noStrike" cap="none" spc="0">
                <a:solidFill>
                  <a:schemeClr val="accent6"/>
                </a:solidFill>
                <a:latin typeface="Constantia"/>
                <a:ea typeface="Liberation Sans"/>
                <a:cs typeface="Constantia"/>
              </a:rPr>
              <a:t>System.gc()</a:t>
            </a:r>
            <a:r>
              <a:rPr lang="en-US" sz="2400" b="0" i="0" u="none" strike="noStrike" cap="none" spc="0">
                <a:solidFill>
                  <a:schemeClr val="tx1"/>
                </a:solidFill>
                <a:latin typeface="Constantia"/>
                <a:ea typeface="Liberation Sans"/>
                <a:cs typeface="Constantia"/>
              </a:rPr>
              <a:t> method is used to suggest that the Java Virtual Machine (JVM) perform a garbage collection. The JVM may or may not perform the garbage collection immediately after the method is called, as the actual timing of the garbage collection is left to the JVM's discretion. Calling </a:t>
            </a:r>
            <a:r>
              <a:rPr lang="en-US" sz="2400" b="1" i="0" u="none" strike="noStrike" cap="none" spc="0">
                <a:solidFill>
                  <a:schemeClr val="accent6"/>
                </a:solidFill>
                <a:latin typeface="Constantia"/>
                <a:ea typeface="Liberation Sans"/>
                <a:cs typeface="Constantia"/>
              </a:rPr>
              <a:t>System.gc()</a:t>
            </a:r>
            <a:r>
              <a:rPr lang="en-US" sz="2400" b="0" i="0" u="none" strike="noStrike" cap="none" spc="0">
                <a:solidFill>
                  <a:schemeClr val="tx1"/>
                </a:solidFill>
                <a:latin typeface="Constantia"/>
                <a:ea typeface="Liberation Sans"/>
                <a:cs typeface="Constantia"/>
              </a:rPr>
              <a:t> does not guarantee that garbage collection will occur, and it should not be relied upon for precise control over garbage collection.</a:t>
            </a:r>
            <a:endParaRPr i="0" u="none" strike="noStrike" cap="none" spc="0">
              <a:solidFill>
                <a:schemeClr val="tx1"/>
              </a:solidFill>
              <a:latin typeface="Constantia"/>
              <a:cs typeface="Constantia"/>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50107896" name="文本框 8"/>
          <p:cNvSpPr txBox="1"/>
          <p:nvPr/>
        </p:nvSpPr>
        <p:spPr bwMode="auto">
          <a:xfrm>
            <a:off x="1387418" y="249593"/>
            <a:ext cx="10567589" cy="701399"/>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Constantia"/>
                <a:ea typeface="Arial"/>
                <a:cs typeface="Arial"/>
              </a:rPr>
              <a:t>Garbage collector in JAVA : </a:t>
            </a:r>
            <a:r>
              <a:rPr lang="en-US" sz="4000" b="1" i="0" u="none" strike="noStrike" cap="none" spc="0">
                <a:solidFill>
                  <a:schemeClr val="accent6"/>
                </a:solidFill>
                <a:latin typeface="Constantia"/>
                <a:ea typeface="Liberation Sans"/>
                <a:cs typeface="Constantia"/>
              </a:rPr>
              <a:t>finalize()</a:t>
            </a:r>
            <a:r>
              <a:rPr lang="en-US" sz="4000" b="0" i="0" u="none" strike="noStrike" cap="none" spc="0">
                <a:solidFill>
                  <a:schemeClr val="tx1"/>
                </a:solidFill>
                <a:latin typeface="Constantia"/>
                <a:ea typeface="Liberation Sans"/>
                <a:cs typeface="Constantia"/>
              </a:rPr>
              <a:t> </a:t>
            </a:r>
            <a:r>
              <a:rPr lang="en-US" sz="4000" b="1" i="0" u="none" strike="noStrike" cap="none" spc="0">
                <a:solidFill>
                  <a:schemeClr val="tx1"/>
                </a:solidFill>
                <a:latin typeface="Constantia"/>
                <a:ea typeface="Liberation Sans"/>
                <a:cs typeface="Constantia"/>
              </a:rPr>
              <a:t>method</a:t>
            </a:r>
            <a:endParaRPr sz="4000" b="1">
              <a:solidFill>
                <a:schemeClr val="dk1"/>
              </a:solidFill>
              <a:latin typeface="Constantia"/>
              <a:ea typeface="Arial"/>
              <a:cs typeface="Arial"/>
            </a:endParaRPr>
          </a:p>
        </p:txBody>
      </p:sp>
      <p:sp>
        <p:nvSpPr>
          <p:cNvPr id="1585375663" name="TextBox 2"/>
          <p:cNvSpPr txBox="1"/>
          <p:nvPr/>
        </p:nvSpPr>
        <p:spPr bwMode="auto">
          <a:xfrm flipH="0" flipV="0">
            <a:off x="140220" y="1593978"/>
            <a:ext cx="11686271" cy="4115159"/>
          </a:xfrm>
          <a:prstGeom prst="rect">
            <a:avLst/>
          </a:prstGeom>
          <a:noFill/>
        </p:spPr>
        <p:txBody>
          <a:bodyPr wrap="square">
            <a:spAutoFit/>
          </a:bodyPr>
          <a:lstStyle/>
          <a:p>
            <a:pPr>
              <a:defRPr/>
            </a:pPr>
            <a:endParaRPr sz="2400" i="0" u="none" strike="noStrike" cap="none" spc="0">
              <a:solidFill>
                <a:schemeClr val="tx1"/>
              </a:solidFill>
              <a:latin typeface="Constantia"/>
              <a:cs typeface="Constantia"/>
            </a:endParaRPr>
          </a:p>
          <a:p>
            <a:pPr marL="349965" indent="-349965">
              <a:buFont typeface="Wingdings"/>
              <a:buChar char="Ø"/>
              <a:defRPr/>
            </a:pPr>
            <a:r>
              <a:rPr lang="en-US" sz="2400" i="0" u="none" strike="noStrike" cap="none" spc="0">
                <a:solidFill>
                  <a:schemeClr val="tx1"/>
                </a:solidFill>
                <a:latin typeface="Constantia"/>
                <a:ea typeface="Liberation Sans"/>
                <a:cs typeface="Constantia"/>
              </a:rPr>
              <a:t>The </a:t>
            </a:r>
            <a:r>
              <a:rPr lang="en-US" sz="2400" b="1" i="0" u="none" strike="noStrike" cap="none" spc="0">
                <a:solidFill>
                  <a:schemeClr val="accent6"/>
                </a:solidFill>
                <a:latin typeface="Constantia"/>
                <a:ea typeface="Liberation Sans"/>
                <a:cs typeface="Constantia"/>
              </a:rPr>
              <a:t>finalize()</a:t>
            </a:r>
            <a:r>
              <a:rPr lang="en-US" sz="2400" i="0" u="none" strike="noStrike" cap="none" spc="0">
                <a:solidFill>
                  <a:schemeClr val="tx1"/>
                </a:solidFill>
                <a:latin typeface="Constantia"/>
                <a:ea typeface="Liberation Sans"/>
                <a:cs typeface="Constantia"/>
              </a:rPr>
              <a:t> method is a method defined in the </a:t>
            </a:r>
            <a:r>
              <a:rPr lang="en-US" sz="2400" b="1" i="0" u="none" strike="noStrike" cap="none" spc="0">
                <a:solidFill>
                  <a:schemeClr val="accent6"/>
                </a:solidFill>
                <a:latin typeface="Constantia"/>
                <a:ea typeface="Liberation Sans"/>
                <a:cs typeface="Constantia"/>
              </a:rPr>
              <a:t>Object class</a:t>
            </a:r>
            <a:r>
              <a:rPr lang="en-US" sz="2400" b="1" i="0" u="none" strike="noStrike" cap="none" spc="0">
                <a:solidFill>
                  <a:schemeClr val="accent6"/>
                </a:solidFill>
                <a:latin typeface="Constantia"/>
                <a:ea typeface="Liberation Sans"/>
                <a:cs typeface="Constantia"/>
              </a:rPr>
              <a:t>, which is the superclass of all Java classes</a:t>
            </a:r>
            <a:r>
              <a:rPr lang="en-US" sz="2400" i="0" u="none" strike="noStrike" cap="none" spc="0">
                <a:solidFill>
                  <a:schemeClr val="tx1"/>
                </a:solidFill>
                <a:latin typeface="Constantia"/>
                <a:ea typeface="Liberation Sans"/>
                <a:cs typeface="Constantia"/>
              </a:rPr>
              <a:t>. The finalize() method is called by the garbage collector before an object is about to be freed from memory. The purpose of finalize() is to provide an opportunity for the object to perform any necessary cleanup before it is destroyed.</a:t>
            </a:r>
            <a:endParaRPr sz="2400" i="0" u="none" strike="noStrike" cap="none" spc="0">
              <a:solidFill>
                <a:schemeClr val="tx1"/>
              </a:solidFill>
              <a:latin typeface="Constantia"/>
              <a:cs typeface="Constantia"/>
            </a:endParaRPr>
          </a:p>
          <a:p>
            <a:pPr>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i="0" u="none" strike="noStrike" cap="none" spc="0">
                <a:solidFill>
                  <a:schemeClr val="tx1"/>
                </a:solidFill>
                <a:latin typeface="Constantia"/>
                <a:ea typeface="Liberation Sans"/>
                <a:cs typeface="Constantia"/>
              </a:rPr>
              <a:t>However, the use of </a:t>
            </a:r>
            <a:r>
              <a:rPr lang="en-US" sz="2400" b="1" i="0" u="none" strike="noStrike" cap="none" spc="0">
                <a:solidFill>
                  <a:schemeClr val="accent6"/>
                </a:solidFill>
                <a:latin typeface="Constantia"/>
                <a:ea typeface="Liberation Sans"/>
                <a:cs typeface="Constantia"/>
              </a:rPr>
              <a:t>finalize()</a:t>
            </a:r>
            <a:r>
              <a:rPr lang="en-US" sz="2400" i="0" u="none" strike="noStrike" cap="none" spc="0">
                <a:solidFill>
                  <a:schemeClr val="tx1"/>
                </a:solidFill>
                <a:latin typeface="Constantia"/>
                <a:ea typeface="Liberation Sans"/>
                <a:cs typeface="Constantia"/>
              </a:rPr>
              <a:t> is generally discouraged because it can cause performance issues and may not be reliable. Finalize() is not guaranteed to be called, and it is not predictable when it will be called. Moreover, the finalize() method can be expensive, and it can slow down the garbage collection process.</a:t>
            </a:r>
            <a:endParaRPr lang="en-US" sz="2400" i="0" u="none" strike="noStrike" cap="none" spc="0">
              <a:solidFill>
                <a:schemeClr val="tx1"/>
              </a:solidFill>
              <a:latin typeface="Constantia"/>
              <a:ea typeface="Liberation Sans"/>
              <a:cs typeface="Constantia"/>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967805875" name="文本框 8"/>
          <p:cNvSpPr txBox="1"/>
          <p:nvPr/>
        </p:nvSpPr>
        <p:spPr bwMode="auto">
          <a:xfrm>
            <a:off x="140220" y="55204"/>
            <a:ext cx="1061420" cy="701399"/>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sz="4000" b="1">
                <a:solidFill>
                  <a:schemeClr val="dk1"/>
                </a:solidFill>
                <a:latin typeface="Constantia"/>
                <a:ea typeface="Arial"/>
                <a:cs typeface="Arial"/>
              </a:rPr>
              <a:t>JDK </a:t>
            </a:r>
            <a:endParaRPr sz="4000" b="1">
              <a:solidFill>
                <a:schemeClr val="dk1"/>
              </a:solidFill>
              <a:latin typeface="Constantia"/>
              <a:ea typeface="Arial"/>
              <a:cs typeface="Arial"/>
            </a:endParaRPr>
          </a:p>
        </p:txBody>
      </p:sp>
      <p:sp>
        <p:nvSpPr>
          <p:cNvPr id="292138525" name="TextBox 2"/>
          <p:cNvSpPr txBox="1"/>
          <p:nvPr/>
        </p:nvSpPr>
        <p:spPr bwMode="auto">
          <a:xfrm flipH="0" flipV="0">
            <a:off x="246596" y="1399590"/>
            <a:ext cx="11695630" cy="5212440"/>
          </a:xfrm>
          <a:prstGeom prst="rect">
            <a:avLst/>
          </a:prstGeom>
          <a:noFill/>
        </p:spPr>
        <p:txBody>
          <a:bodyPr wrap="square">
            <a:spAutoFit/>
          </a:bodyPr>
          <a:lstStyle/>
          <a:p>
            <a:pPr>
              <a:defRPr/>
            </a:pPr>
            <a:r>
              <a:rPr lang="en-US" sz="2400" b="1" i="0" u="none" strike="noStrike" cap="none" spc="0">
                <a:solidFill>
                  <a:schemeClr val="accent6">
                    <a:lumMod val="50000"/>
                  </a:schemeClr>
                </a:solidFill>
                <a:latin typeface="Constantia"/>
                <a:ea typeface="Liberation Sans"/>
                <a:cs typeface="Constantia"/>
              </a:rPr>
              <a:t>The JDK (Java Development Kit) is a software development kit used for developing Java applications. There are different types of JDK available, each with its own set of features and capabilities. The most common types of JDK are:</a:t>
            </a:r>
            <a:endParaRPr lang="en-US" sz="2400" b="1" i="0" u="none" strike="noStrike" cap="none" spc="0">
              <a:solidFill>
                <a:schemeClr val="accent6">
                  <a:lumMod val="50000"/>
                </a:schemeClr>
              </a:solidFill>
              <a:latin typeface="Constantia"/>
              <a:cs typeface="Constantia"/>
            </a:endParaRPr>
          </a:p>
          <a:p>
            <a:pPr marL="349965" indent="-349965">
              <a:buFont typeface="Wingdings"/>
              <a:buChar char="Ø"/>
              <a:defRPr/>
            </a:pPr>
            <a:r>
              <a:rPr lang="en-US" sz="2400" b="1" i="0" u="none" strike="noStrike" cap="none" spc="0">
                <a:solidFill>
                  <a:schemeClr val="accent6"/>
                </a:solidFill>
                <a:latin typeface="Constantia"/>
                <a:ea typeface="Liberation Sans"/>
                <a:cs typeface="Constantia"/>
              </a:rPr>
              <a:t>Oracle JDK:</a:t>
            </a:r>
            <a:r>
              <a:rPr lang="en-US" sz="2400" b="0" i="0" u="none" strike="noStrike" cap="none" spc="0">
                <a:solidFill>
                  <a:schemeClr val="tx1"/>
                </a:solidFill>
                <a:latin typeface="Constantia"/>
                <a:ea typeface="Liberation Sans"/>
                <a:cs typeface="Constantia"/>
              </a:rPr>
              <a:t> This is the official JDK provided by Oracle, which includes the latest features and security updates. It includes a full set of development tools, such as the Java compiler, debugger, and profiler.</a:t>
            </a:r>
            <a:endParaRPr lang="en-US" sz="2400" b="0" i="0" u="none" strike="noStrike" cap="none" spc="0">
              <a:solidFill>
                <a:schemeClr val="tx1"/>
              </a:solidFill>
              <a:latin typeface="Constantia"/>
              <a:cs typeface="Constantia"/>
            </a:endParaRPr>
          </a:p>
          <a:p>
            <a:pPr marL="349965" indent="-349965">
              <a:buFont typeface="Wingdings"/>
              <a:buChar char="Ø"/>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1" i="0" u="none" strike="noStrike" cap="none" spc="0">
                <a:solidFill>
                  <a:schemeClr val="accent6"/>
                </a:solidFill>
                <a:latin typeface="Constantia"/>
                <a:ea typeface="Liberation Sans"/>
                <a:cs typeface="Constantia"/>
              </a:rPr>
              <a:t>OpenJDK:</a:t>
            </a:r>
            <a:r>
              <a:rPr lang="en-US" sz="2400" b="0" i="0" u="none" strike="noStrike" cap="none" spc="0">
                <a:solidFill>
                  <a:schemeClr val="tx1"/>
                </a:solidFill>
                <a:latin typeface="Constantia"/>
                <a:ea typeface="Liberation Sans"/>
                <a:cs typeface="Constantia"/>
              </a:rPr>
              <a:t> This is an open-source version of the JDK that is maintained by the Java community. It is based on the same codebase as the Oracle JDK and provides a similar set of features and capabilities.</a:t>
            </a:r>
            <a:endParaRPr lang="en-US" sz="2400" b="0" i="0" u="none" strike="noStrike" cap="none" spc="0">
              <a:solidFill>
                <a:schemeClr val="tx1"/>
              </a:solidFill>
              <a:latin typeface="Constantia"/>
              <a:cs typeface="Constantia"/>
            </a:endParaRPr>
          </a:p>
          <a:p>
            <a:pPr marL="349965" indent="-349965">
              <a:buFont typeface="Wingdings"/>
              <a:buChar char="Ø"/>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1" i="0" u="none" strike="noStrike" cap="none" spc="0">
                <a:solidFill>
                  <a:schemeClr val="accent6"/>
                </a:solidFill>
                <a:latin typeface="Constantia"/>
                <a:ea typeface="Liberation Sans"/>
                <a:cs typeface="Constantia"/>
              </a:rPr>
              <a:t>AdoptOpenJDK:</a:t>
            </a:r>
            <a:r>
              <a:rPr lang="en-US" sz="2400" b="0" i="0" u="none" strike="noStrike" cap="none" spc="0">
                <a:solidFill>
                  <a:schemeClr val="tx1"/>
                </a:solidFill>
                <a:latin typeface="Constantia"/>
                <a:ea typeface="Liberation Sans"/>
                <a:cs typeface="Constantia"/>
              </a:rPr>
              <a:t> This is another open-source JDK distribution that provides pre-built binaries for multiple platforms. It is maintained by the AdoptOpenJDK community and provides long-term support for specific versions.</a:t>
            </a:r>
            <a:endParaRPr lang="en-US" sz="2400" b="0" i="0" u="none" strike="noStrike" cap="none" spc="0">
              <a:solidFill>
                <a:schemeClr val="tx1"/>
              </a:solidFill>
              <a:latin typeface="Constantia"/>
              <a:cs typeface="Constantia"/>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5214497" name="文本框 8"/>
          <p:cNvSpPr txBox="1"/>
          <p:nvPr/>
        </p:nvSpPr>
        <p:spPr bwMode="auto">
          <a:xfrm>
            <a:off x="140220" y="55204"/>
            <a:ext cx="1061419" cy="701398"/>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sz="4000" b="1">
                <a:solidFill>
                  <a:schemeClr val="dk1"/>
                </a:solidFill>
                <a:latin typeface="Constantia"/>
                <a:ea typeface="Arial"/>
                <a:cs typeface="Arial"/>
              </a:rPr>
              <a:t>JDK </a:t>
            </a:r>
            <a:endParaRPr sz="4000" b="1">
              <a:solidFill>
                <a:schemeClr val="dk1"/>
              </a:solidFill>
              <a:latin typeface="Constantia"/>
              <a:ea typeface="Arial"/>
              <a:cs typeface="Arial"/>
            </a:endParaRPr>
          </a:p>
        </p:txBody>
      </p:sp>
      <p:sp>
        <p:nvSpPr>
          <p:cNvPr id="102139207" name="TextBox 2"/>
          <p:cNvSpPr txBox="1"/>
          <p:nvPr/>
        </p:nvSpPr>
        <p:spPr bwMode="auto">
          <a:xfrm flipH="0" flipV="0">
            <a:off x="140220" y="1341272"/>
            <a:ext cx="11708950" cy="4480920"/>
          </a:xfrm>
          <a:prstGeom prst="rect">
            <a:avLst/>
          </a:prstGeom>
          <a:noFill/>
        </p:spPr>
        <p:txBody>
          <a:bodyPr wrap="square">
            <a:spAutoFit/>
          </a:bodyPr>
          <a:lstStyle/>
          <a:p>
            <a:pPr marL="349965" indent="-349965">
              <a:buFont typeface="Wingdings"/>
              <a:buChar char="Ø"/>
              <a:defRPr/>
            </a:pPr>
            <a:r>
              <a:rPr lang="en-US" sz="2400" b="1" i="0" u="none" strike="noStrike" cap="none" spc="0">
                <a:solidFill>
                  <a:schemeClr val="accent6"/>
                </a:solidFill>
                <a:latin typeface="Constantia"/>
                <a:ea typeface="Liberation Sans"/>
                <a:cs typeface="Constantia"/>
              </a:rPr>
              <a:t>Amazon Corretto: </a:t>
            </a:r>
            <a:r>
              <a:rPr lang="en-US" sz="2400" b="0" i="0" u="none" strike="noStrike" cap="none" spc="0">
                <a:solidFill>
                  <a:schemeClr val="tx1"/>
                </a:solidFill>
                <a:latin typeface="Constantia"/>
                <a:ea typeface="Liberation Sans"/>
                <a:cs typeface="Constantia"/>
              </a:rPr>
              <a:t>This is a no-cost, multi-platform, production-ready distribution of the OpenJDK that is maintained by Amazon. It includes a wide range of features, such as the Java Flight Recorder, Java Management Extensions, and the Java Advanced Management Console.</a:t>
            </a:r>
            <a:endParaRPr lang="en-US" sz="2400" b="0" i="0" u="none" strike="noStrike" cap="none" spc="0">
              <a:solidFill>
                <a:schemeClr val="tx1"/>
              </a:solidFill>
              <a:latin typeface="Constantia"/>
              <a:ea typeface="Liberation Sans"/>
              <a:cs typeface="Constantia"/>
            </a:endParaRPr>
          </a:p>
          <a:p>
            <a:pPr marL="349965" indent="-349965">
              <a:buFont typeface="Wingdings"/>
              <a:buChar char="Ø"/>
              <a:defRPr/>
            </a:pPr>
            <a:r>
              <a:rPr lang="en-US" sz="2400" b="1" i="0" u="none" strike="noStrike" cap="none" spc="0">
                <a:solidFill>
                  <a:schemeClr val="accent6"/>
                </a:solidFill>
                <a:latin typeface="Constantia"/>
                <a:ea typeface="Liberation Sans"/>
                <a:cs typeface="Constantia"/>
              </a:rPr>
              <a:t>IBM JDK: </a:t>
            </a:r>
            <a:r>
              <a:rPr lang="en-US" sz="2400" b="0" i="0" u="none" strike="noStrike" cap="none" spc="0">
                <a:solidFill>
                  <a:schemeClr val="tx1"/>
                </a:solidFill>
                <a:latin typeface="Constantia"/>
                <a:ea typeface="Liberation Sans"/>
                <a:cs typeface="Constantia"/>
              </a:rPr>
              <a:t>This is a JDK distribution provided by IBM, which includes a range of features such as JIT (Just-In-Time) compiler, Java Flight Recorder, and Java Mission Control.</a:t>
            </a: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1" i="0" u="none" strike="noStrike" cap="none" spc="0">
                <a:solidFill>
                  <a:schemeClr val="accent6"/>
                </a:solidFill>
                <a:latin typeface="Constantia"/>
                <a:ea typeface="Liberation Sans"/>
                <a:cs typeface="Constantia"/>
              </a:rPr>
              <a:t>Zulu JDK:</a:t>
            </a:r>
            <a:r>
              <a:rPr lang="en-US" sz="2400" b="0" i="0" u="none" strike="noStrike" cap="none" spc="0">
                <a:solidFill>
                  <a:schemeClr val="tx1"/>
                </a:solidFill>
                <a:latin typeface="Constantia"/>
                <a:ea typeface="Liberation Sans"/>
                <a:cs typeface="Constantia"/>
              </a:rPr>
              <a:t> This is a JDK distribution provided by Azul Systems, which includes a range of features such as low-latency GC (Garbage Collection), Java Flight Recorder, and Java Mission Control.</a:t>
            </a: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1" i="0" u="none" strike="noStrike" cap="none" spc="0">
                <a:solidFill>
                  <a:schemeClr val="accent6"/>
                </a:solidFill>
                <a:latin typeface="Constantia"/>
                <a:cs typeface="Constantia"/>
              </a:rPr>
              <a:t>RedHat JDK :</a:t>
            </a:r>
            <a:r>
              <a:rPr lang="en-US" sz="2400" b="0" i="0" u="none" strike="noStrike" cap="none" spc="0">
                <a:solidFill>
                  <a:schemeClr val="tx1"/>
                </a:solidFill>
                <a:latin typeface="Constantia"/>
                <a:cs typeface="Constantia"/>
              </a:rPr>
              <a:t> </a:t>
            </a:r>
            <a:r>
              <a:rPr lang="en-US" sz="2400" b="0" i="0" u="none" strike="noStrike" cap="none" spc="0">
                <a:solidFill>
                  <a:schemeClr val="tx1"/>
                </a:solidFill>
                <a:latin typeface="Constantia"/>
                <a:ea typeface="Liberation Sans"/>
                <a:cs typeface="Constantia"/>
              </a:rPr>
              <a:t>provides additional features and tools as part of its Red Hat Developer Toolset (DTS) </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Rectangle 1"/>
          <p:cNvSpPr/>
          <p:nvPr/>
        </p:nvSpPr>
        <p:spPr bwMode="auto">
          <a:xfrm>
            <a:off x="0" y="8709"/>
            <a:ext cx="11733212" cy="829491"/>
          </a:xfrm>
          <a:prstGeom prst="rect">
            <a:avLst/>
          </a:prstGeom>
        </p:spPr>
        <p:txBody>
          <a:bodyPr vert="horz" lIns="121898" tIns="60949" rIns="121898" bIns="60949" rtlCol="0" anchor="b">
            <a:noAutofit/>
          </a:bodyPr>
          <a:lstStyle/>
          <a:p>
            <a:pPr marR="0" algn="l" defTabSz="914400">
              <a:lnSpc>
                <a:spcPct val="100000"/>
              </a:lnSpc>
              <a:spcBef>
                <a:spcPts val="0"/>
              </a:spcBef>
              <a:spcAft>
                <a:spcPts val="0"/>
              </a:spcAft>
              <a:buClrTx/>
              <a:buSzTx/>
              <a:defRPr/>
            </a:pPr>
            <a:r>
              <a:rPr lang="en-US" sz="4000" b="1">
                <a:solidFill>
                  <a:schemeClr val="dk1"/>
                </a:solidFill>
                <a:latin typeface="+mn-lt"/>
                <a:ea typeface="+mn-ea"/>
                <a:cs typeface="+mn-cs"/>
              </a:rPr>
              <a:t>History of Computer Programming Languages</a:t>
            </a:r>
            <a:endParaRPr/>
          </a:p>
        </p:txBody>
      </p:sp>
      <p:graphicFrame>
        <p:nvGraphicFramePr>
          <p:cNvPr id="6" name="Table 10"/>
          <p:cNvGraphicFramePr>
            <a:graphicFrameLocks xmlns:a="http://schemas.openxmlformats.org/drawingml/2006/main" noGrp="1"/>
          </p:cNvGraphicFramePr>
          <p:nvPr/>
        </p:nvGraphicFramePr>
        <p:xfrm>
          <a:off x="113348" y="1402715"/>
          <a:ext cx="11573825" cy="5093968"/>
        </p:xfrm>
        <a:graphic>
          <a:graphicData uri="http://schemas.openxmlformats.org/drawingml/2006/table">
            <a:tbl>
              <a:tblPr firstRow="1" firstCol="0" lastRow="0" lastCol="0" bandRow="1" bandCol="0">
                <a:tableStyleId>{00A15C55-8517-42AA-B614-E9B94910E393}</a:tableStyleId>
              </a:tblPr>
              <a:tblGrid>
                <a:gridCol w="2314765"/>
                <a:gridCol w="2314765"/>
                <a:gridCol w="2314765"/>
                <a:gridCol w="2314765"/>
                <a:gridCol w="2314765"/>
              </a:tblGrid>
              <a:tr h="602690">
                <a:tc gridSpan="5">
                  <a:txBody>
                    <a:bodyPr/>
                    <a:p>
                      <a:pPr algn="ctr">
                        <a:defRPr/>
                      </a:pPr>
                      <a:r>
                        <a:rPr lang="en-US" sz="2000"/>
                        <a:t>1883: Algorithm for the Analytical Engine</a:t>
                      </a:r>
                      <a:endParaRPr/>
                    </a:p>
                  </a:txBody>
                  <a:tcPr/>
                </a:tc>
                <a:tc hMerge="1">
                  <a:txBody>
                    <a:bodyPr/>
                    <a:p>
                      <a:endParaRPr/>
                    </a:p>
                  </a:txBody>
                </a:tc>
                <a:tc hMerge="1">
                  <a:txBody>
                    <a:bodyPr/>
                    <a:p>
                      <a:endParaRPr/>
                    </a:p>
                  </a:txBody>
                </a:tc>
                <a:tc hMerge="1">
                  <a:txBody>
                    <a:bodyPr/>
                    <a:p>
                      <a:endParaRPr/>
                    </a:p>
                  </a:txBody>
                </a:tc>
                <a:tc hMerge="1">
                  <a:txBody>
                    <a:bodyPr/>
                    <a:p>
                      <a:endParaRPr/>
                    </a:p>
                  </a:txBody>
                </a:tc>
              </a:tr>
              <a:tr h="1040259">
                <a:tc>
                  <a:txBody>
                    <a:bodyPr/>
                    <a:p>
                      <a:pPr>
                        <a:defRPr/>
                      </a:pPr>
                      <a:r>
                        <a:rPr lang="en-US" sz="2000"/>
                        <a:t>1949: Assembly Language</a:t>
                      </a:r>
                      <a:endParaRPr/>
                    </a:p>
                  </a:txBody>
                  <a:tcPr/>
                </a:tc>
                <a:tc>
                  <a:txBody>
                    <a:bodyPr/>
                    <a:p>
                      <a:pPr>
                        <a:defRPr/>
                      </a:pPr>
                      <a:r>
                        <a:rPr lang="en-US" sz="2000"/>
                        <a:t>1952: Autocode</a:t>
                      </a:r>
                      <a:endParaRPr/>
                    </a:p>
                  </a:txBody>
                  <a:tcPr/>
                </a:tc>
                <a:tc>
                  <a:txBody>
                    <a:bodyPr/>
                    <a:p>
                      <a:pPr>
                        <a:defRPr/>
                      </a:pPr>
                      <a:r>
                        <a:rPr lang="en-US" sz="2000"/>
                        <a:t>1957: Fortran</a:t>
                      </a:r>
                      <a:endParaRPr/>
                    </a:p>
                  </a:txBody>
                  <a:tcPr/>
                </a:tc>
                <a:tc>
                  <a:txBody>
                    <a:bodyPr/>
                    <a:p>
                      <a:pPr>
                        <a:defRPr/>
                      </a:pPr>
                      <a:r>
                        <a:rPr lang="en-US" sz="2000"/>
                        <a:t>1958: Algol</a:t>
                      </a:r>
                      <a:endParaRPr/>
                    </a:p>
                  </a:txBody>
                  <a:tcPr/>
                </a:tc>
                <a:tc>
                  <a:txBody>
                    <a:bodyPr/>
                    <a:p>
                      <a:pPr>
                        <a:defRPr/>
                      </a:pPr>
                      <a:r>
                        <a:rPr lang="en-US" sz="2000"/>
                        <a:t>1959: COBOL</a:t>
                      </a:r>
                      <a:endParaRPr/>
                    </a:p>
                  </a:txBody>
                  <a:tcPr/>
                </a:tc>
              </a:tr>
              <a:tr h="602690">
                <a:tc>
                  <a:txBody>
                    <a:bodyPr/>
                    <a:p>
                      <a:pPr>
                        <a:defRPr/>
                      </a:pPr>
                      <a:r>
                        <a:rPr lang="en-US" sz="2000"/>
                        <a:t>1959: LISP</a:t>
                      </a:r>
                      <a:endParaRPr/>
                    </a:p>
                  </a:txBody>
                  <a:tcPr/>
                </a:tc>
                <a:tc>
                  <a:txBody>
                    <a:bodyPr/>
                    <a:p>
                      <a:pPr>
                        <a:defRPr/>
                      </a:pPr>
                      <a:r>
                        <a:rPr lang="en-US" sz="2000"/>
                        <a:t>1964: BASIC</a:t>
                      </a:r>
                      <a:endParaRPr/>
                    </a:p>
                  </a:txBody>
                  <a:tcPr/>
                </a:tc>
                <a:tc>
                  <a:txBody>
                    <a:bodyPr/>
                    <a:p>
                      <a:pPr>
                        <a:defRPr/>
                      </a:pPr>
                      <a:r>
                        <a:rPr lang="en-US" sz="2000"/>
                        <a:t>1970: Pascal</a:t>
                      </a:r>
                      <a:endParaRPr/>
                    </a:p>
                  </a:txBody>
                  <a:tcPr/>
                </a:tc>
                <a:tc>
                  <a:txBody>
                    <a:bodyPr/>
                    <a:p>
                      <a:pPr>
                        <a:defRPr/>
                      </a:pPr>
                      <a:r>
                        <a:rPr lang="en-US" sz="2000"/>
                        <a:t>1972: Smalltalk</a:t>
                      </a:r>
                      <a:endParaRPr/>
                    </a:p>
                  </a:txBody>
                  <a:tcPr/>
                </a:tc>
                <a:tc>
                  <a:txBody>
                    <a:bodyPr/>
                    <a:p>
                      <a:pPr>
                        <a:defRPr/>
                      </a:pPr>
                      <a:r>
                        <a:rPr lang="en-US" sz="2000"/>
                        <a:t>1972: C</a:t>
                      </a:r>
                      <a:endParaRPr/>
                    </a:p>
                  </a:txBody>
                  <a:tcPr/>
                </a:tc>
              </a:tr>
              <a:tr h="602690">
                <a:tc>
                  <a:txBody>
                    <a:bodyPr/>
                    <a:p>
                      <a:pPr>
                        <a:defRPr/>
                      </a:pPr>
                      <a:r>
                        <a:rPr lang="en-US" sz="2000"/>
                        <a:t>1972: SQL</a:t>
                      </a:r>
                      <a:endParaRPr/>
                    </a:p>
                  </a:txBody>
                  <a:tcPr/>
                </a:tc>
                <a:tc>
                  <a:txBody>
                    <a:bodyPr/>
                    <a:p>
                      <a:pPr>
                        <a:defRPr/>
                      </a:pPr>
                      <a:r>
                        <a:rPr lang="en-US" sz="2000"/>
                        <a:t>1978: MATLAB</a:t>
                      </a:r>
                      <a:endParaRPr/>
                    </a:p>
                  </a:txBody>
                  <a:tcPr/>
                </a:tc>
                <a:tc>
                  <a:txBody>
                    <a:bodyPr/>
                    <a:p>
                      <a:pPr>
                        <a:defRPr/>
                      </a:pPr>
                      <a:r>
                        <a:rPr lang="en-US" sz="2000"/>
                        <a:t>1983: Objective-C</a:t>
                      </a:r>
                      <a:endParaRPr/>
                    </a:p>
                  </a:txBody>
                  <a:tcPr/>
                </a:tc>
                <a:tc>
                  <a:txBody>
                    <a:bodyPr/>
                    <a:p>
                      <a:pPr>
                        <a:defRPr/>
                      </a:pPr>
                      <a:r>
                        <a:rPr lang="en-US" sz="2000"/>
                        <a:t>1983: C++</a:t>
                      </a:r>
                      <a:endParaRPr/>
                    </a:p>
                  </a:txBody>
                  <a:tcPr/>
                </a:tc>
                <a:tc>
                  <a:txBody>
                    <a:bodyPr/>
                    <a:p>
                      <a:pPr>
                        <a:defRPr/>
                      </a:pPr>
                      <a:r>
                        <a:rPr lang="en-US" sz="2000"/>
                        <a:t>1987: Perl</a:t>
                      </a:r>
                      <a:endParaRPr/>
                    </a:p>
                  </a:txBody>
                  <a:tcPr/>
                </a:tc>
              </a:tr>
              <a:tr h="602690">
                <a:tc>
                  <a:txBody>
                    <a:bodyPr/>
                    <a:p>
                      <a:pPr>
                        <a:defRPr/>
                      </a:pPr>
                      <a:r>
                        <a:rPr lang="en-US" sz="2000"/>
                        <a:t>1990: Haskell</a:t>
                      </a:r>
                      <a:endParaRPr/>
                    </a:p>
                  </a:txBody>
                  <a:tcPr/>
                </a:tc>
                <a:tc>
                  <a:txBody>
                    <a:bodyPr/>
                    <a:p>
                      <a:pPr>
                        <a:defRPr/>
                      </a:pPr>
                      <a:r>
                        <a:rPr lang="en-US" sz="2000"/>
                        <a:t>1991: Python</a:t>
                      </a:r>
                      <a:endParaRPr/>
                    </a:p>
                  </a:txBody>
                  <a:tcPr/>
                </a:tc>
                <a:tc>
                  <a:txBody>
                    <a:bodyPr/>
                    <a:p>
                      <a:pPr>
                        <a:defRPr/>
                      </a:pPr>
                      <a:r>
                        <a:rPr lang="en-US" sz="2000"/>
                        <a:t>1991: Visual Basic</a:t>
                      </a:r>
                      <a:endParaRPr/>
                    </a:p>
                  </a:txBody>
                  <a:tcPr/>
                </a:tc>
                <a:tc>
                  <a:txBody>
                    <a:bodyPr/>
                    <a:p>
                      <a:pPr>
                        <a:defRPr/>
                      </a:pPr>
                      <a:r>
                        <a:rPr lang="en-US" sz="2000"/>
                        <a:t>1993: R</a:t>
                      </a:r>
                      <a:endParaRPr/>
                    </a:p>
                  </a:txBody>
                  <a:tcPr/>
                </a:tc>
                <a:tc>
                  <a:txBody>
                    <a:bodyPr/>
                    <a:p>
                      <a:pPr>
                        <a:defRPr/>
                      </a:pPr>
                      <a:r>
                        <a:rPr lang="en-US" sz="2000" b="1"/>
                        <a:t>1995: Java</a:t>
                      </a:r>
                      <a:endParaRPr/>
                    </a:p>
                  </a:txBody>
                  <a:tcPr/>
                </a:tc>
              </a:tr>
              <a:tr h="602690">
                <a:tc>
                  <a:txBody>
                    <a:bodyPr/>
                    <a:p>
                      <a:pPr>
                        <a:defRPr/>
                      </a:pPr>
                      <a:r>
                        <a:rPr lang="en-US" sz="2000"/>
                        <a:t>1995: PHP</a:t>
                      </a:r>
                      <a:endParaRPr/>
                    </a:p>
                  </a:txBody>
                  <a:tcPr/>
                </a:tc>
                <a:tc>
                  <a:txBody>
                    <a:bodyPr/>
                    <a:p>
                      <a:pPr>
                        <a:defRPr/>
                      </a:pPr>
                      <a:r>
                        <a:rPr lang="en-US" sz="2000"/>
                        <a:t>1995: Ruby</a:t>
                      </a:r>
                      <a:endParaRPr/>
                    </a:p>
                  </a:txBody>
                  <a:tcPr/>
                </a:tc>
                <a:tc>
                  <a:txBody>
                    <a:bodyPr/>
                    <a:p>
                      <a:pPr>
                        <a:defRPr/>
                      </a:pPr>
                      <a:r>
                        <a:rPr lang="en-US" sz="2000"/>
                        <a:t>1995: JavaScript</a:t>
                      </a:r>
                      <a:endParaRPr/>
                    </a:p>
                  </a:txBody>
                  <a:tcPr/>
                </a:tc>
                <a:tc>
                  <a:txBody>
                    <a:bodyPr/>
                    <a:p>
                      <a:pPr>
                        <a:defRPr/>
                      </a:pPr>
                      <a:r>
                        <a:rPr lang="en-US" sz="2000"/>
                        <a:t>2000: C#</a:t>
                      </a:r>
                      <a:endParaRPr/>
                    </a:p>
                  </a:txBody>
                  <a:tcPr/>
                </a:tc>
                <a:tc>
                  <a:txBody>
                    <a:bodyPr/>
                    <a:p>
                      <a:pPr>
                        <a:defRPr/>
                      </a:pPr>
                      <a:r>
                        <a:rPr lang="en-US" sz="2000"/>
                        <a:t>2003: Scala</a:t>
                      </a:r>
                      <a:endParaRPr/>
                    </a:p>
                  </a:txBody>
                  <a:tcPr/>
                </a:tc>
              </a:tr>
              <a:tr h="1040259">
                <a:tc>
                  <a:txBody>
                    <a:bodyPr/>
                    <a:p>
                      <a:pPr>
                        <a:defRPr/>
                      </a:pPr>
                      <a:r>
                        <a:rPr lang="en-US" sz="2000"/>
                        <a:t>2003: Groovy</a:t>
                      </a:r>
                      <a:endParaRPr/>
                    </a:p>
                  </a:txBody>
                  <a:tcPr/>
                </a:tc>
                <a:tc>
                  <a:txBody>
                    <a:bodyPr/>
                    <a:p>
                      <a:pPr>
                        <a:defRPr/>
                      </a:pPr>
                      <a:r>
                        <a:rPr lang="en-US" sz="2000"/>
                        <a:t>2009: Go</a:t>
                      </a:r>
                      <a:endParaRPr/>
                    </a:p>
                  </a:txBody>
                  <a:tcPr/>
                </a:tc>
                <a:tc>
                  <a:txBody>
                    <a:bodyPr/>
                    <a:p>
                      <a:pPr>
                        <a:defRPr/>
                      </a:pPr>
                      <a:r>
                        <a:rPr lang="en-US" sz="2000"/>
                        <a:t>2010: Rust</a:t>
                      </a:r>
                      <a:endParaRPr/>
                    </a:p>
                  </a:txBody>
                  <a:tcPr/>
                </a:tc>
                <a:tc>
                  <a:txBody>
                    <a:bodyPr/>
                    <a:p>
                      <a:pPr>
                        <a:defRPr/>
                      </a:pPr>
                      <a:r>
                        <a:rPr lang="en-US" sz="2000"/>
                        <a:t>2014: Swift</a:t>
                      </a:r>
                      <a:endParaRPr/>
                    </a:p>
                    <a:p>
                      <a:pPr>
                        <a:defRPr/>
                      </a:pPr>
                      <a:endParaRPr lang="en-US" sz="2000"/>
                    </a:p>
                  </a:txBody>
                  <a:tcPr/>
                </a:tc>
                <a:tc>
                  <a:txBody>
                    <a:bodyPr/>
                    <a:p>
                      <a:pPr>
                        <a:defRPr/>
                      </a:pPr>
                      <a:endParaRPr lang="en-US" sz="200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75175227" name="文本框 8"/>
          <p:cNvSpPr txBox="1"/>
          <p:nvPr/>
        </p:nvSpPr>
        <p:spPr bwMode="auto">
          <a:xfrm>
            <a:off x="140220" y="55204"/>
            <a:ext cx="8311034" cy="701398"/>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Constantia"/>
                <a:ea typeface="Arial"/>
                <a:cs typeface="Arial"/>
              </a:rPr>
              <a:t>How to Install Java On Windows 11</a:t>
            </a:r>
            <a:endParaRPr sz="4000" b="1">
              <a:solidFill>
                <a:schemeClr val="dk1"/>
              </a:solidFill>
              <a:latin typeface="Constantia"/>
              <a:ea typeface="Arial"/>
              <a:cs typeface="Arial"/>
            </a:endParaRPr>
          </a:p>
        </p:txBody>
      </p:sp>
      <p:sp>
        <p:nvSpPr>
          <p:cNvPr id="1488712047" name="TextBox 2"/>
          <p:cNvSpPr txBox="1"/>
          <p:nvPr/>
        </p:nvSpPr>
        <p:spPr bwMode="auto">
          <a:xfrm flipH="0" flipV="0">
            <a:off x="140220" y="1593977"/>
            <a:ext cx="11701030" cy="2652120"/>
          </a:xfrm>
          <a:prstGeom prst="rect">
            <a:avLst/>
          </a:prstGeom>
          <a:noFill/>
        </p:spPr>
        <p:txBody>
          <a:bodyPr wrap="square">
            <a:spAutoFit/>
          </a:bodyPr>
          <a:lstStyle/>
          <a:p>
            <a:pPr>
              <a:defRPr/>
            </a:pPr>
            <a:endParaRPr sz="240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Download Zip file from  OpenJDK -&gt; </a:t>
            </a:r>
            <a:r>
              <a:rPr lang="en-US" sz="2400" b="1" i="0" u="sng" strike="noStrike" cap="none" spc="0">
                <a:solidFill>
                  <a:schemeClr val="accent6">
                    <a:lumMod val="75000"/>
                  </a:schemeClr>
                </a:solidFill>
                <a:latin typeface="Constantia"/>
                <a:cs typeface="Constantia"/>
                <a:hlinkClick r:id="rId2" tooltip="https://jdk.java.net/java-se-ri/17"/>
              </a:rPr>
              <a:t>https://jdk.java.net/java-se-ri/17</a:t>
            </a:r>
            <a:endParaRPr lang="en-US" sz="2400" b="0" i="0" u="none" strike="noStrike" cap="none" spc="0">
              <a:solidFill>
                <a:schemeClr val="tx1"/>
              </a:solidFill>
              <a:latin typeface="Constantia"/>
              <a:cs typeface="Constantia"/>
            </a:endParaRPr>
          </a:p>
          <a:p>
            <a:pPr>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Extract the zip file into a folder, e.g. C:\Program Files\Java\ and it will create a </a:t>
            </a:r>
            <a:r>
              <a:rPr lang="en-US" sz="2400" b="1" i="0" u="none" strike="noStrike" cap="none" spc="0">
                <a:solidFill>
                  <a:schemeClr val="accent6">
                    <a:lumMod val="75000"/>
                  </a:schemeClr>
                </a:solidFill>
                <a:latin typeface="Constantia"/>
                <a:cs typeface="Constantia"/>
              </a:rPr>
              <a:t>jdk-17</a:t>
            </a:r>
            <a:r>
              <a:rPr lang="en-US" sz="2400" b="0" i="0" u="none" strike="noStrike" cap="none" spc="0">
                <a:solidFill>
                  <a:schemeClr val="tx1"/>
                </a:solidFill>
                <a:latin typeface="Constantia"/>
                <a:cs typeface="Constantia"/>
              </a:rPr>
              <a:t> folder (where the bin folder is a direct sub-folder). </a:t>
            </a: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You may need Administrator privileges to extract the zip file to this location.</a:t>
            </a:r>
            <a:endParaRPr sz="2400" i="0" u="none" strike="noStrike" cap="none" spc="0">
              <a:solidFill>
                <a:schemeClr val="tx1"/>
              </a:solidFill>
              <a:latin typeface="Constantia"/>
              <a:cs typeface="Constantia"/>
            </a:endParaRPr>
          </a:p>
          <a:p>
            <a:pPr>
              <a:defRPr/>
            </a:pPr>
            <a:endParaRPr lang="en-US" sz="2400" b="0" i="0" u="none" strike="noStrike" cap="none" spc="0">
              <a:solidFill>
                <a:schemeClr val="tx1"/>
              </a:solidFill>
              <a:latin typeface="Constantia"/>
              <a:cs typeface="Constantia"/>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59659655" name="文本框 8"/>
          <p:cNvSpPr txBox="1"/>
          <p:nvPr/>
        </p:nvSpPr>
        <p:spPr bwMode="auto">
          <a:xfrm>
            <a:off x="140220" y="55203"/>
            <a:ext cx="8311033" cy="701397"/>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Constantia"/>
                <a:ea typeface="Arial"/>
                <a:cs typeface="Arial"/>
              </a:rPr>
              <a:t>How to Install Java On Windows 11</a:t>
            </a:r>
            <a:endParaRPr sz="4000" b="1">
              <a:solidFill>
                <a:schemeClr val="dk1"/>
              </a:solidFill>
              <a:latin typeface="Constantia"/>
              <a:ea typeface="Arial"/>
              <a:cs typeface="Arial"/>
            </a:endParaRPr>
          </a:p>
        </p:txBody>
      </p:sp>
      <p:sp>
        <p:nvSpPr>
          <p:cNvPr id="1670113904" name="TextBox 2"/>
          <p:cNvSpPr txBox="1"/>
          <p:nvPr/>
        </p:nvSpPr>
        <p:spPr bwMode="auto">
          <a:xfrm flipH="0" flipV="0">
            <a:off x="140220" y="933060"/>
            <a:ext cx="5679723" cy="5761080"/>
          </a:xfrm>
          <a:prstGeom prst="rect">
            <a:avLst/>
          </a:prstGeom>
          <a:noFill/>
        </p:spPr>
        <p:txBody>
          <a:bodyPr wrap="square">
            <a:spAutoFit/>
          </a:bodyPr>
          <a:lstStyle/>
          <a:p>
            <a:pPr>
              <a:defRPr/>
            </a:pPr>
            <a:endParaRPr lang="en-US" sz="2400" b="1" i="0" u="none" strike="noStrike" cap="none" spc="0">
              <a:solidFill>
                <a:schemeClr val="accent6">
                  <a:lumMod val="75000"/>
                </a:schemeClr>
              </a:solidFill>
              <a:latin typeface="Constantia"/>
              <a:cs typeface="Constantia"/>
            </a:endParaRPr>
          </a:p>
          <a:p>
            <a:pPr>
              <a:defRPr/>
            </a:pPr>
            <a:r>
              <a:rPr lang="en-US" sz="3600" b="1" i="0" u="none" strike="noStrike" cap="none" spc="0">
                <a:solidFill>
                  <a:schemeClr val="accent6">
                    <a:lumMod val="75000"/>
                  </a:schemeClr>
                </a:solidFill>
                <a:latin typeface="Constantia"/>
                <a:cs typeface="Constantia"/>
              </a:rPr>
              <a:t>Set a PATH:</a:t>
            </a:r>
            <a:endParaRPr lang="en-US" sz="3600" b="1" i="0" u="none" strike="noStrike" cap="none" spc="0">
              <a:solidFill>
                <a:schemeClr val="accent6">
                  <a:lumMod val="75000"/>
                </a:schemeClr>
              </a:solidFill>
              <a:latin typeface="Constantia"/>
              <a:cs typeface="Constantia"/>
            </a:endParaRPr>
          </a:p>
          <a:p>
            <a:pPr>
              <a:defRPr/>
            </a:pPr>
            <a:endParaRPr sz="2400" b="1" i="0" u="none" strike="noStrike" cap="none" spc="0">
              <a:solidFill>
                <a:schemeClr val="accent6">
                  <a:lumMod val="75000"/>
                </a:schemeClr>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Open run utility using key combination 	-&gt; Ctrl+R</a:t>
            </a: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Enter </a:t>
            </a: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	-&gt; sysdm.cpl </a:t>
            </a: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Click Advanced Tab and then Environment Variables.</a:t>
            </a: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Add the location of the bin folder of the JDK installation to the </a:t>
            </a:r>
            <a:r>
              <a:rPr lang="en-US" sz="2400" b="1" i="0" u="none" strike="noStrike" cap="none" spc="0">
                <a:solidFill>
                  <a:schemeClr val="accent6"/>
                </a:solidFill>
                <a:latin typeface="Constantia"/>
                <a:cs typeface="Constantia"/>
              </a:rPr>
              <a:t> PATH variable</a:t>
            </a:r>
            <a:r>
              <a:rPr lang="en-US" sz="2400" b="0" i="0" u="none" strike="noStrike" cap="none" spc="0">
                <a:solidFill>
                  <a:schemeClr val="tx1"/>
                </a:solidFill>
                <a:latin typeface="Constantia"/>
                <a:cs typeface="Constantia"/>
              </a:rPr>
              <a:t> in </a:t>
            </a:r>
            <a:r>
              <a:rPr lang="en-US" sz="2400" b="1" i="0" u="none" strike="noStrike" cap="none" spc="0">
                <a:solidFill>
                  <a:schemeClr val="accent6">
                    <a:lumMod val="75000"/>
                  </a:schemeClr>
                </a:solidFill>
                <a:latin typeface="Constantia"/>
                <a:cs typeface="Constantia"/>
              </a:rPr>
              <a:t>System Variables</a:t>
            </a:r>
            <a:r>
              <a:rPr lang="en-US" sz="2400" b="0" i="0" u="none" strike="noStrike" cap="none" spc="0">
                <a:solidFill>
                  <a:schemeClr val="tx1"/>
                </a:solidFill>
                <a:latin typeface="Constantia"/>
                <a:cs typeface="Constantia"/>
              </a:rPr>
              <a:t>.</a:t>
            </a: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ea typeface="Constantia"/>
                <a:cs typeface="Constantia"/>
              </a:rPr>
              <a:t>Click OK.</a:t>
            </a:r>
            <a:endParaRPr sz="2400" b="0" i="0" u="none" strike="noStrike" cap="none" spc="0">
              <a:solidFill>
                <a:schemeClr val="tx1"/>
              </a:solidFill>
              <a:latin typeface="Constantia"/>
              <a:cs typeface="Constantia"/>
            </a:endParaRPr>
          </a:p>
          <a:p>
            <a:pPr>
              <a:defRPr/>
            </a:pP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 </a:t>
            </a:r>
            <a:endParaRPr lang="en-US" sz="2400" b="0" i="0" u="none" strike="noStrike" cap="none" spc="0">
              <a:solidFill>
                <a:schemeClr val="tx1"/>
              </a:solidFill>
              <a:latin typeface="Constantia"/>
              <a:cs typeface="Constantia"/>
            </a:endParaRPr>
          </a:p>
        </p:txBody>
      </p:sp>
      <p:pic>
        <p:nvPicPr>
          <p:cNvPr id="1809853090" name=""/>
          <p:cNvPicPr>
            <a:picLocks noChangeAspect="1"/>
          </p:cNvPicPr>
          <p:nvPr/>
        </p:nvPicPr>
        <p:blipFill>
          <a:blip r:embed="rId2"/>
          <a:stretch/>
        </p:blipFill>
        <p:spPr bwMode="auto">
          <a:xfrm>
            <a:off x="6094412" y="756601"/>
            <a:ext cx="5924549" cy="561022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014165" name="文本框 8"/>
          <p:cNvSpPr txBox="1"/>
          <p:nvPr/>
        </p:nvSpPr>
        <p:spPr bwMode="auto">
          <a:xfrm>
            <a:off x="140220" y="55203"/>
            <a:ext cx="8311033" cy="701397"/>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Constantia"/>
                <a:ea typeface="Arial"/>
                <a:cs typeface="Arial"/>
              </a:rPr>
              <a:t>How to Install Java On Windows 11</a:t>
            </a:r>
            <a:endParaRPr sz="4000" b="1">
              <a:solidFill>
                <a:schemeClr val="dk1"/>
              </a:solidFill>
              <a:latin typeface="Constantia"/>
              <a:ea typeface="Arial"/>
              <a:cs typeface="Arial"/>
            </a:endParaRPr>
          </a:p>
        </p:txBody>
      </p:sp>
      <p:sp>
        <p:nvSpPr>
          <p:cNvPr id="142223953" name="TextBox 2"/>
          <p:cNvSpPr txBox="1"/>
          <p:nvPr/>
        </p:nvSpPr>
        <p:spPr bwMode="auto">
          <a:xfrm flipH="0" flipV="0">
            <a:off x="140220" y="933060"/>
            <a:ext cx="5735882" cy="5761080"/>
          </a:xfrm>
          <a:prstGeom prst="rect">
            <a:avLst/>
          </a:prstGeom>
          <a:noFill/>
        </p:spPr>
        <p:txBody>
          <a:bodyPr wrap="square">
            <a:spAutoFit/>
          </a:bodyPr>
          <a:lstStyle/>
          <a:p>
            <a:pPr>
              <a:defRPr/>
            </a:pPr>
            <a:endParaRPr lang="en-US" sz="2400" b="1" i="0" u="none" strike="noStrike" cap="none" spc="0">
              <a:solidFill>
                <a:schemeClr val="accent6">
                  <a:lumMod val="75000"/>
                </a:schemeClr>
              </a:solidFill>
              <a:latin typeface="Constantia"/>
              <a:cs typeface="Constantia"/>
            </a:endParaRPr>
          </a:p>
          <a:p>
            <a:pPr>
              <a:defRPr/>
            </a:pPr>
            <a:r>
              <a:rPr lang="en-US" sz="3600" b="1" i="0" u="none" strike="noStrike" cap="none" spc="0">
                <a:solidFill>
                  <a:schemeClr val="accent6">
                    <a:lumMod val="75000"/>
                  </a:schemeClr>
                </a:solidFill>
                <a:latin typeface="Constantia"/>
                <a:cs typeface="Constantia"/>
              </a:rPr>
              <a:t>Set JAVA_HOME:</a:t>
            </a:r>
            <a:endParaRPr lang="en-US" sz="3600" b="1" i="0" u="none" strike="noStrike" cap="none" spc="0">
              <a:solidFill>
                <a:schemeClr val="accent6">
                  <a:lumMod val="75000"/>
                </a:schemeClr>
              </a:solidFill>
              <a:latin typeface="Constantia"/>
              <a:cs typeface="Constantia"/>
            </a:endParaRPr>
          </a:p>
          <a:p>
            <a:pPr>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Under System Variables, click New.</a:t>
            </a: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Enter the variable name as </a:t>
            </a:r>
            <a:r>
              <a:rPr lang="en-US" sz="2400" b="1" i="0" u="none" strike="noStrike" cap="none" spc="0">
                <a:solidFill>
                  <a:schemeClr val="accent6">
                    <a:lumMod val="75000"/>
                  </a:schemeClr>
                </a:solidFill>
                <a:latin typeface="Constantia"/>
                <a:cs typeface="Constantia"/>
              </a:rPr>
              <a:t>JAVA_HOME </a:t>
            </a: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Enter the variable value as the installation path of the JDK (without the bin sub-folder).</a:t>
            </a: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Click OK.</a:t>
            </a: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Restart Windows &amp; Check Java Version</a:t>
            </a: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Open Console &amp; Enter below Command</a:t>
            </a: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	-&gt; java  -version</a:t>
            </a:r>
            <a:endParaRPr lang="en-US" sz="2400" b="0" i="0" u="none" strike="noStrike" cap="none" spc="0">
              <a:solidFill>
                <a:schemeClr val="tx1"/>
              </a:solidFill>
              <a:latin typeface="Constantia"/>
              <a:cs typeface="Constantia"/>
            </a:endParaRPr>
          </a:p>
          <a:p>
            <a:pPr>
              <a:defRPr/>
            </a:pPr>
            <a:endParaRPr lang="en-US" sz="2400" b="0" i="0" u="none" strike="noStrike" cap="none" spc="0">
              <a:solidFill>
                <a:schemeClr val="tx1"/>
              </a:solidFill>
              <a:latin typeface="Constantia"/>
              <a:cs typeface="Constantia"/>
            </a:endParaRPr>
          </a:p>
          <a:p>
            <a:pPr>
              <a:defRPr/>
            </a:pPr>
            <a:endParaRPr lang="en-US" sz="2400" b="0" i="0" u="none" strike="noStrike" cap="none" spc="0">
              <a:solidFill>
                <a:schemeClr val="tx1"/>
              </a:solidFill>
              <a:latin typeface="Constantia"/>
              <a:cs typeface="Constantia"/>
            </a:endParaRPr>
          </a:p>
        </p:txBody>
      </p:sp>
      <p:pic>
        <p:nvPicPr>
          <p:cNvPr id="1775263448" name=""/>
          <p:cNvPicPr>
            <a:picLocks noChangeAspect="1"/>
          </p:cNvPicPr>
          <p:nvPr/>
        </p:nvPicPr>
        <p:blipFill>
          <a:blip r:embed="rId2"/>
          <a:stretch/>
        </p:blipFill>
        <p:spPr bwMode="auto">
          <a:xfrm flipH="0" flipV="0">
            <a:off x="5644263" y="756601"/>
            <a:ext cx="6611557" cy="589145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98751766" name="文本框 8"/>
          <p:cNvSpPr txBox="1"/>
          <p:nvPr/>
        </p:nvSpPr>
        <p:spPr bwMode="auto">
          <a:xfrm>
            <a:off x="140220" y="55204"/>
            <a:ext cx="8694596" cy="701399"/>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Constantia"/>
                <a:ea typeface="Arial"/>
                <a:cs typeface="Arial"/>
              </a:rPr>
              <a:t>How to Install Java On  Ubuntu Linux</a:t>
            </a:r>
            <a:endParaRPr sz="4000" b="1">
              <a:solidFill>
                <a:schemeClr val="dk1"/>
              </a:solidFill>
              <a:latin typeface="Constantia"/>
              <a:ea typeface="Arial"/>
              <a:cs typeface="Arial"/>
            </a:endParaRPr>
          </a:p>
        </p:txBody>
      </p:sp>
      <p:sp>
        <p:nvSpPr>
          <p:cNvPr id="29800070" name="TextBox 2"/>
          <p:cNvSpPr txBox="1"/>
          <p:nvPr/>
        </p:nvSpPr>
        <p:spPr bwMode="auto">
          <a:xfrm flipH="0" flipV="0">
            <a:off x="140220" y="1593977"/>
            <a:ext cx="11697790" cy="4846680"/>
          </a:xfrm>
          <a:prstGeom prst="rect">
            <a:avLst/>
          </a:prstGeom>
          <a:noFill/>
        </p:spPr>
        <p:txBody>
          <a:bodyPr wrap="square">
            <a:spAutoFit/>
          </a:bodyPr>
          <a:lstStyle/>
          <a:p>
            <a:pPr>
              <a:defRPr/>
            </a:pPr>
            <a:r>
              <a:rPr lang="en-US" sz="2400" b="0" i="0" u="none" strike="noStrike" cap="none" spc="0">
                <a:solidFill>
                  <a:schemeClr val="tx1"/>
                </a:solidFill>
                <a:latin typeface="Constantia"/>
                <a:cs typeface="Constantia"/>
              </a:rPr>
              <a:t>All OpenJDK archive available on </a:t>
            </a:r>
            <a:r>
              <a:rPr lang="en-US" sz="2400" b="1" i="0" u="none" strike="noStrike" cap="none" spc="0">
                <a:solidFill>
                  <a:schemeClr val="accent6">
                    <a:lumMod val="75000"/>
                  </a:schemeClr>
                </a:solidFill>
                <a:latin typeface="Constantia"/>
                <a:cs typeface="Constantia"/>
              </a:rPr>
              <a:t>https://jdk.java.net/archive/</a:t>
            </a:r>
            <a:endParaRPr lang="en-US" sz="2400" b="0" i="0" u="none" strike="noStrike" cap="none" spc="0">
              <a:solidFill>
                <a:schemeClr val="tx1"/>
              </a:solidFill>
              <a:latin typeface="Constantia"/>
              <a:cs typeface="Constantia"/>
            </a:endParaRPr>
          </a:p>
          <a:p>
            <a:pPr>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Open a terminal window by pressing </a:t>
            </a:r>
            <a:r>
              <a:rPr lang="en-US" sz="2400" b="1" i="0" u="none" strike="noStrike" cap="none" spc="0">
                <a:solidFill>
                  <a:schemeClr val="accent6">
                    <a:lumMod val="75000"/>
                  </a:schemeClr>
                </a:solidFill>
                <a:latin typeface="Constantia"/>
                <a:cs typeface="Constantia"/>
              </a:rPr>
              <a:t>Ctrl+Alt+T</a:t>
            </a:r>
            <a:r>
              <a:rPr lang="en-US" sz="2400" b="0" i="0" u="none" strike="noStrike" cap="none" spc="0">
                <a:solidFill>
                  <a:schemeClr val="tx1"/>
                </a:solidFill>
                <a:latin typeface="Constantia"/>
                <a:cs typeface="Constantia"/>
              </a:rPr>
              <a:t> or by searching for "</a:t>
            </a:r>
            <a:r>
              <a:rPr lang="en-US" sz="2400" b="1" i="0" u="none" strike="noStrike" cap="none" spc="0">
                <a:solidFill>
                  <a:schemeClr val="accent6">
                    <a:lumMod val="75000"/>
                  </a:schemeClr>
                </a:solidFill>
                <a:latin typeface="Constantia"/>
                <a:cs typeface="Constantia"/>
              </a:rPr>
              <a:t>Terminal</a:t>
            </a:r>
            <a:r>
              <a:rPr lang="en-US" sz="2400" b="0" i="0" u="none" strike="noStrike" cap="none" spc="0">
                <a:solidFill>
                  <a:schemeClr val="tx1"/>
                </a:solidFill>
                <a:latin typeface="Constantia"/>
                <a:cs typeface="Constantia"/>
              </a:rPr>
              <a:t>" in the applications menu.</a:t>
            </a:r>
            <a:endParaRPr lang="en-US" sz="2400" b="0" i="0" u="none" strike="noStrike" cap="none" spc="0">
              <a:solidFill>
                <a:schemeClr val="tx1"/>
              </a:solidFill>
              <a:latin typeface="Constantia"/>
              <a:cs typeface="Constantia"/>
            </a:endParaRPr>
          </a:p>
          <a:p>
            <a:pPr>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Update the package index and upgrade any existing packages by running the following commands:</a:t>
            </a:r>
            <a:endParaRPr sz="240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	#&gt; sudo apt-get update</a:t>
            </a: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	#&gt; sudo apt-get upgrade</a:t>
            </a:r>
            <a:endParaRPr sz="2400" i="0" u="none" strike="noStrike" cap="none" spc="0">
              <a:solidFill>
                <a:schemeClr val="tx1"/>
              </a:solidFill>
              <a:latin typeface="Constantia"/>
              <a:cs typeface="Constantia"/>
            </a:endParaRPr>
          </a:p>
          <a:p>
            <a:pPr>
              <a:defRPr/>
            </a:pPr>
            <a:endParaRPr sz="240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ea typeface="Liberation Sans"/>
                <a:cs typeface="Constantia"/>
              </a:rPr>
              <a:t>Add the OpenJDK package repository to your system by running the following command:</a:t>
            </a:r>
            <a:endParaRPr lang="en-US" sz="2400" b="0" i="0" u="none" strike="noStrike" cap="none" spc="0">
              <a:solidFill>
                <a:schemeClr val="tx1"/>
              </a:solidFill>
              <a:latin typeface="Constantia"/>
              <a:cs typeface="Constantia"/>
            </a:endParaRPr>
          </a:p>
          <a:p>
            <a:pPr lvl="1">
              <a:defRPr/>
            </a:pPr>
            <a:r>
              <a:rPr lang="en-US" sz="2400" b="0" i="0" u="none" strike="noStrike" cap="none" spc="0">
                <a:solidFill>
                  <a:schemeClr val="tx1"/>
                </a:solidFill>
                <a:latin typeface="Constantia"/>
                <a:cs typeface="Constantia"/>
              </a:rPr>
              <a:t>	#&gt;</a:t>
            </a:r>
            <a:r>
              <a:rPr lang="en-US" sz="2400" b="0" i="0" u="none" strike="noStrike" cap="none" spc="0">
                <a:solidFill>
                  <a:schemeClr val="tx1"/>
                </a:solidFill>
                <a:latin typeface="Constantia"/>
                <a:cs typeface="Constantia"/>
              </a:rPr>
              <a:t>sudo add-apt-repository ppa:openjdk-r/ppa</a:t>
            </a:r>
            <a:endParaRPr lang="en-US" sz="2400" b="0" i="0" u="none" strike="noStrike" cap="none" spc="0">
              <a:solidFill>
                <a:schemeClr val="tx1"/>
              </a:solidFill>
              <a:latin typeface="Constantia"/>
              <a:cs typeface="Constantia"/>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51579495" name="文本框 8"/>
          <p:cNvSpPr txBox="1"/>
          <p:nvPr/>
        </p:nvSpPr>
        <p:spPr bwMode="auto">
          <a:xfrm>
            <a:off x="140220" y="55203"/>
            <a:ext cx="8694595" cy="701398"/>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Constantia"/>
                <a:ea typeface="Arial"/>
                <a:cs typeface="Arial"/>
              </a:rPr>
              <a:t>How to Install Java On  Ubuntu Linux</a:t>
            </a:r>
            <a:endParaRPr sz="4000" b="1">
              <a:solidFill>
                <a:schemeClr val="dk1"/>
              </a:solidFill>
              <a:latin typeface="Constantia"/>
              <a:ea typeface="Arial"/>
              <a:cs typeface="Arial"/>
            </a:endParaRPr>
          </a:p>
        </p:txBody>
      </p:sp>
      <p:sp>
        <p:nvSpPr>
          <p:cNvPr id="1676855616" name="TextBox 2"/>
          <p:cNvSpPr txBox="1"/>
          <p:nvPr/>
        </p:nvSpPr>
        <p:spPr bwMode="auto">
          <a:xfrm flipH="0" flipV="0">
            <a:off x="140220" y="1593977"/>
            <a:ext cx="11714710" cy="4846680"/>
          </a:xfrm>
          <a:prstGeom prst="rect">
            <a:avLst/>
          </a:prstGeom>
          <a:noFill/>
        </p:spPr>
        <p:txBody>
          <a:bodyPr wrap="square">
            <a:spAutoFit/>
          </a:bodyPr>
          <a:lstStyle/>
          <a:p>
            <a:pPr marL="349965" indent="-349965">
              <a:buFont typeface="Wingdings"/>
              <a:buChar char="Ø"/>
              <a:defRPr/>
            </a:pPr>
            <a:r>
              <a:rPr lang="en-US" sz="2400" i="0" u="none" strike="noStrike" cap="none" spc="0">
                <a:solidFill>
                  <a:schemeClr val="tx1"/>
                </a:solidFill>
                <a:latin typeface="Constantia"/>
                <a:ea typeface="Liberation Sans"/>
                <a:cs typeface="Constantia"/>
              </a:rPr>
              <a:t>Update the package index again by running the following command:</a:t>
            </a:r>
            <a:endParaRPr sz="240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	#&gt; sudo apt-get update</a:t>
            </a:r>
            <a:endParaRPr/>
          </a:p>
          <a:p>
            <a:pPr>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ea typeface="Liberation Sans"/>
                <a:cs typeface="Constantia"/>
              </a:rPr>
              <a:t>Install the OpenJDK 17 package by running the following command:</a:t>
            </a:r>
            <a:endParaRPr lang="en-US" sz="2400" b="0" i="0" u="none" strike="noStrike" cap="none" spc="0">
              <a:solidFill>
                <a:schemeClr val="tx1"/>
              </a:solidFill>
              <a:latin typeface="Constantia"/>
              <a:cs typeface="Constantia"/>
            </a:endParaRPr>
          </a:p>
          <a:p>
            <a:pPr lvl="1">
              <a:defRPr/>
            </a:pPr>
            <a:r>
              <a:rPr lang="en-US" sz="2400" b="0" i="0" u="none" strike="noStrike" cap="none" spc="0">
                <a:solidFill>
                  <a:schemeClr val="tx1"/>
                </a:solidFill>
                <a:latin typeface="Constantia"/>
                <a:cs typeface="Constantia"/>
              </a:rPr>
              <a:t>	#&gt; </a:t>
            </a:r>
            <a:r>
              <a:rPr lang="en-US" sz="2400" b="0" i="0" u="none" strike="noStrike" cap="none" spc="0">
                <a:solidFill>
                  <a:schemeClr val="tx1"/>
                </a:solidFill>
                <a:latin typeface="Constantia"/>
                <a:cs typeface="Constantia"/>
              </a:rPr>
              <a:t>sudo apt-get install openjdk-17-jdk</a:t>
            </a:r>
            <a:endParaRPr lang="en-US" sz="2400" b="0" i="0" u="none" strike="noStrike" cap="none" spc="0">
              <a:solidFill>
                <a:schemeClr val="tx1"/>
              </a:solidFill>
              <a:latin typeface="Constantia"/>
              <a:cs typeface="Constantia"/>
            </a:endParaRPr>
          </a:p>
          <a:p>
            <a:pPr lvl="1">
              <a:defRPr/>
            </a:pPr>
            <a:endParaRPr lang="en-US" sz="2400" b="0" i="0" u="none" strike="noStrike" cap="none" spc="0">
              <a:solidFill>
                <a:schemeClr val="tx1"/>
              </a:solidFill>
              <a:latin typeface="Constantia"/>
              <a:cs typeface="Constantia"/>
            </a:endParaRPr>
          </a:p>
          <a:p>
            <a:pPr lvl="1">
              <a:defRPr/>
            </a:pPr>
            <a:r>
              <a:rPr lang="en-US" sz="2400" b="0" i="0" u="none" strike="noStrike" cap="none" spc="0">
                <a:solidFill>
                  <a:schemeClr val="tx1"/>
                </a:solidFill>
                <a:latin typeface="Constantia"/>
                <a:ea typeface="Liberation Sans"/>
                <a:cs typeface="Constantia"/>
              </a:rPr>
              <a:t>This will install the JDK, which includes the JRE, the Java compiler, and other development tools.</a:t>
            </a:r>
            <a:endParaRPr lang="en-US" sz="2400" b="0" i="0" u="none" strike="noStrike" cap="none" spc="0">
              <a:solidFill>
                <a:schemeClr val="tx1"/>
              </a:solidFill>
              <a:latin typeface="Constantia"/>
              <a:ea typeface="Liberation Sans"/>
              <a:cs typeface="Constantia"/>
            </a:endParaRPr>
          </a:p>
          <a:p>
            <a:pPr lvl="1">
              <a:defRPr/>
            </a:pPr>
            <a:endParaRPr lang="en-US" sz="2400" b="0" i="0" u="none" strike="noStrike" cap="none" spc="0">
              <a:solidFill>
                <a:schemeClr val="tx1"/>
              </a:solidFill>
              <a:latin typeface="Constantia"/>
              <a:cs typeface="Constantia"/>
            </a:endParaRPr>
          </a:p>
          <a:p>
            <a:pPr lvl="1">
              <a:defRPr/>
            </a:pPr>
            <a:endParaRPr lang="en-US" sz="2400" b="0" i="0" u="none" strike="noStrike" cap="none" spc="0">
              <a:solidFill>
                <a:schemeClr val="tx1"/>
              </a:solidFill>
              <a:latin typeface="Constantia"/>
              <a:cs typeface="Constantia"/>
            </a:endParaRPr>
          </a:p>
          <a:p>
            <a:pPr marL="959458" lvl="1" indent="-349965">
              <a:buFont typeface="Wingdings"/>
              <a:buChar char="Ø"/>
              <a:defRPr/>
            </a:pPr>
            <a:r>
              <a:rPr lang="en-US" sz="2400" b="0" i="0" u="none" strike="noStrike" cap="none" spc="0">
                <a:solidFill>
                  <a:schemeClr val="tx1"/>
                </a:solidFill>
                <a:latin typeface="Constantia"/>
                <a:ea typeface="Liberation Sans"/>
                <a:cs typeface="Constantia"/>
              </a:rPr>
              <a:t>Verify that Java has been installed correctly by running the following command</a:t>
            </a:r>
            <a:r>
              <a:rPr lang="en-US" sz="2400" b="0" i="0" u="none" strike="noStrike" cap="none" spc="0">
                <a:solidFill>
                  <a:schemeClr val="tx1"/>
                </a:solidFill>
                <a:latin typeface="Constantia"/>
                <a:ea typeface="Liberation Sans"/>
                <a:cs typeface="Constantia"/>
              </a:rPr>
              <a:t>:</a:t>
            </a:r>
            <a:endParaRPr lang="en-US" sz="2400" b="0" i="0" u="none" strike="noStrike" cap="none" spc="0">
              <a:solidFill>
                <a:schemeClr val="tx1"/>
              </a:solidFill>
              <a:latin typeface="Constantia"/>
              <a:cs typeface="Constantia"/>
            </a:endParaRPr>
          </a:p>
          <a:p>
            <a:pPr lvl="1">
              <a:defRPr/>
            </a:pPr>
            <a:r>
              <a:rPr lang="en-US" sz="2400" b="0" i="0" u="none" strike="noStrike" cap="none" spc="0">
                <a:solidFill>
                  <a:schemeClr val="tx1"/>
                </a:solidFill>
                <a:latin typeface="Constantia"/>
                <a:cs typeface="Constantia"/>
              </a:rPr>
              <a:t>		#&gt; </a:t>
            </a:r>
            <a:r>
              <a:rPr lang="en-US" sz="2400" b="0" i="0" u="none" strike="noStrike" cap="none" spc="0">
                <a:solidFill>
                  <a:schemeClr val="tx1"/>
                </a:solidFill>
                <a:latin typeface="Constantia"/>
                <a:cs typeface="Constantia"/>
              </a:rPr>
              <a:t>java -version</a:t>
            </a:r>
            <a:endParaRPr lang="en-US" sz="2400" b="0" i="0" u="none" strike="noStrike" cap="none" spc="0">
              <a:solidFill>
                <a:schemeClr val="tx1"/>
              </a:solidFill>
              <a:latin typeface="Constantia"/>
              <a:cs typeface="Constantia"/>
            </a:endParaRPr>
          </a:p>
          <a:p>
            <a:pPr lvl="1">
              <a:defRPr/>
            </a:pPr>
            <a:endParaRPr lang="en-US" sz="2400" b="0" i="0" u="none" strike="noStrike" cap="none" spc="0">
              <a:solidFill>
                <a:schemeClr val="tx1"/>
              </a:solidFill>
              <a:latin typeface="Constantia"/>
              <a:ea typeface="Liberation Sans"/>
              <a:cs typeface="Constantia"/>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243813539" name="Picture 4"/>
          <p:cNvPicPr>
            <a:picLocks noChangeAspect="1"/>
          </p:cNvPicPr>
          <p:nvPr/>
        </p:nvPicPr>
        <p:blipFill>
          <a:blip r:embed="rId2"/>
          <a:stretch/>
        </p:blipFill>
        <p:spPr bwMode="auto">
          <a:xfrm>
            <a:off x="481273" y="1684220"/>
            <a:ext cx="11205996" cy="4214656"/>
          </a:xfrm>
          <a:prstGeom prst="rect">
            <a:avLst/>
          </a:prstGeom>
        </p:spPr>
      </p:pic>
      <p:sp>
        <p:nvSpPr>
          <p:cNvPr id="869370409" name="文本框 8"/>
          <p:cNvSpPr txBox="1"/>
          <p:nvPr/>
        </p:nvSpPr>
        <p:spPr bwMode="auto">
          <a:xfrm>
            <a:off x="3884611" y="35766"/>
            <a:ext cx="7267181" cy="707886"/>
          </a:xfrm>
          <a:prstGeom prst="rect">
            <a:avLst/>
          </a:prstGeom>
          <a:noFill/>
          <a:ln w="9525">
            <a:noFill/>
          </a:ln>
        </p:spPr>
        <p:txBody>
          <a:bodyPr wrap="none" anchor="t">
            <a:spAutoFit/>
          </a:bodyPr>
          <a:lstStyle/>
          <a:p>
            <a:pPr>
              <a:spcBef>
                <a:spcPts val="0"/>
              </a:spcBef>
              <a:spcAft>
                <a:spcPts val="0"/>
              </a:spcAft>
              <a:defRPr/>
            </a:pPr>
            <a:r>
              <a:rPr lang="en-US" sz="4000">
                <a:solidFill>
                  <a:schemeClr val="dk1"/>
                </a:solidFill>
              </a:rPr>
              <a:t>Compiling &amp; Running the Program</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67523218" name="文本框 8"/>
          <p:cNvSpPr txBox="1"/>
          <p:nvPr/>
        </p:nvSpPr>
        <p:spPr bwMode="auto">
          <a:xfrm>
            <a:off x="3884610" y="35766"/>
            <a:ext cx="7267180" cy="707886"/>
          </a:xfrm>
          <a:prstGeom prst="rect">
            <a:avLst/>
          </a:prstGeom>
          <a:noFill/>
          <a:ln w="9525">
            <a:noFill/>
          </a:ln>
        </p:spPr>
        <p:txBody>
          <a:bodyPr wrap="none" anchor="t">
            <a:spAutoFit/>
          </a:bodyPr>
          <a:lstStyle/>
          <a:p>
            <a:pPr>
              <a:spcBef>
                <a:spcPts val="0"/>
              </a:spcBef>
              <a:spcAft>
                <a:spcPts val="0"/>
              </a:spcAft>
              <a:defRPr/>
            </a:pPr>
            <a:r>
              <a:rPr lang="en-US" sz="4000">
                <a:solidFill>
                  <a:schemeClr val="dk1"/>
                </a:solidFill>
              </a:rPr>
              <a:t>Compiling &amp; Running the Program</a:t>
            </a:r>
            <a:endParaRPr/>
          </a:p>
        </p:txBody>
      </p:sp>
      <p:sp>
        <p:nvSpPr>
          <p:cNvPr id="518877638" name=""/>
          <p:cNvSpPr txBox="1"/>
          <p:nvPr/>
        </p:nvSpPr>
        <p:spPr bwMode="auto">
          <a:xfrm flipH="0" flipV="0">
            <a:off x="300937" y="1506116"/>
            <a:ext cx="11826695" cy="44809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349965" indent="-349965" algn="l">
              <a:buFont typeface="Wingdings"/>
              <a:buChar char="Ø"/>
              <a:defRPr/>
            </a:pPr>
            <a:r>
              <a:rPr b="1">
                <a:solidFill>
                  <a:schemeClr val="accent6">
                    <a:lumMod val="75000"/>
                  </a:schemeClr>
                </a:solidFill>
              </a:rPr>
              <a:t>Create a source file</a:t>
            </a:r>
            <a:endParaRPr b="1">
              <a:solidFill>
                <a:schemeClr val="accent6">
                  <a:lumMod val="75000"/>
                </a:schemeClr>
              </a:solidFill>
            </a:endParaRPr>
          </a:p>
          <a:p>
            <a:pPr algn="l">
              <a:defRPr/>
            </a:pPr>
            <a:r>
              <a:rPr/>
              <a:t>A source file contains code, written in the Java programming language, that you and other programmers can understand. You can use any text editor to create and edit source files.</a:t>
            </a:r>
            <a:endParaRPr/>
          </a:p>
          <a:p>
            <a:pPr algn="l">
              <a:defRPr/>
            </a:pPr>
            <a:endParaRPr/>
          </a:p>
          <a:p>
            <a:pPr marL="349965" indent="-349965" algn="l">
              <a:buFont typeface="Wingdings"/>
              <a:buChar char="Ø"/>
              <a:defRPr/>
            </a:pPr>
            <a:r>
              <a:rPr b="1">
                <a:solidFill>
                  <a:schemeClr val="accent6">
                    <a:lumMod val="75000"/>
                  </a:schemeClr>
                </a:solidFill>
              </a:rPr>
              <a:t>Compile the source file into a .class file</a:t>
            </a:r>
            <a:endParaRPr/>
          </a:p>
          <a:p>
            <a:pPr algn="l">
              <a:defRPr/>
            </a:pPr>
            <a:r>
              <a:rPr/>
              <a:t>The Java programming language compiler </a:t>
            </a:r>
            <a:r>
              <a:rPr b="1">
                <a:solidFill>
                  <a:schemeClr val="accent6"/>
                </a:solidFill>
              </a:rPr>
              <a:t>(javac)</a:t>
            </a:r>
            <a:r>
              <a:rPr/>
              <a:t> takes your source file and translates its text into instructions that the Java virtual machine can understand. The instructions contained within this file are known as </a:t>
            </a:r>
            <a:r>
              <a:rPr b="1">
                <a:solidFill>
                  <a:srgbClr val="C00000"/>
                </a:solidFill>
              </a:rPr>
              <a:t>bytecodes</a:t>
            </a:r>
            <a:r>
              <a:rPr/>
              <a:t>.</a:t>
            </a:r>
            <a:endParaRPr/>
          </a:p>
          <a:p>
            <a:pPr algn="l">
              <a:defRPr/>
            </a:pPr>
            <a:endParaRPr/>
          </a:p>
          <a:p>
            <a:pPr marL="349965" indent="-349965" algn="l">
              <a:buFont typeface="Wingdings"/>
              <a:buChar char="Ø"/>
              <a:defRPr/>
            </a:pPr>
            <a:r>
              <a:rPr b="1">
                <a:solidFill>
                  <a:schemeClr val="accent6">
                    <a:lumMod val="75000"/>
                  </a:schemeClr>
                </a:solidFill>
              </a:rPr>
              <a:t>Run the program</a:t>
            </a:r>
            <a:endParaRPr b="1">
              <a:solidFill>
                <a:schemeClr val="accent6">
                  <a:lumMod val="75000"/>
                </a:schemeClr>
              </a:solidFill>
            </a:endParaRPr>
          </a:p>
          <a:p>
            <a:pPr algn="l">
              <a:defRPr/>
            </a:pPr>
            <a:r>
              <a:rPr/>
              <a:t>The Java application launcher tool </a:t>
            </a:r>
            <a:r>
              <a:rPr b="1">
                <a:solidFill>
                  <a:schemeClr val="accent6"/>
                </a:solidFill>
              </a:rPr>
              <a:t>(java)</a:t>
            </a:r>
            <a:r>
              <a:rPr/>
              <a:t> uses the Java virtual machine to run your application.</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85268402" name="文本框 8"/>
          <p:cNvSpPr txBox="1"/>
          <p:nvPr/>
        </p:nvSpPr>
        <p:spPr bwMode="auto">
          <a:xfrm>
            <a:off x="3884611" y="35766"/>
            <a:ext cx="7267181" cy="707886"/>
          </a:xfrm>
          <a:prstGeom prst="rect">
            <a:avLst/>
          </a:prstGeom>
          <a:noFill/>
          <a:ln w="9525">
            <a:noFill/>
          </a:ln>
        </p:spPr>
        <p:txBody>
          <a:bodyPr wrap="none" anchor="t">
            <a:spAutoFit/>
          </a:bodyPr>
          <a:lstStyle/>
          <a:p>
            <a:pPr>
              <a:spcBef>
                <a:spcPts val="0"/>
              </a:spcBef>
              <a:spcAft>
                <a:spcPts val="0"/>
              </a:spcAft>
              <a:defRPr/>
            </a:pPr>
            <a:r>
              <a:rPr lang="en-US" sz="4000">
                <a:solidFill>
                  <a:schemeClr val="dk1"/>
                </a:solidFill>
              </a:rPr>
              <a:t>Compiling &amp; Running the Program</a:t>
            </a:r>
            <a:endParaRPr/>
          </a:p>
        </p:txBody>
      </p:sp>
      <p:pic>
        <p:nvPicPr>
          <p:cNvPr id="211474749" name="Picture 3"/>
          <p:cNvPicPr>
            <a:picLocks noChangeAspect="1"/>
          </p:cNvPicPr>
          <p:nvPr/>
        </p:nvPicPr>
        <p:blipFill>
          <a:blip r:embed="rId2"/>
          <a:stretch/>
        </p:blipFill>
        <p:spPr bwMode="auto">
          <a:xfrm>
            <a:off x="285750" y="666923"/>
            <a:ext cx="11247120" cy="614612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98354662" name="文本框 8"/>
          <p:cNvSpPr txBox="1"/>
          <p:nvPr/>
        </p:nvSpPr>
        <p:spPr bwMode="auto">
          <a:xfrm>
            <a:off x="3884611" y="35766"/>
            <a:ext cx="8234883" cy="707886"/>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a:solidFill>
                  <a:schemeClr val="dk1"/>
                </a:solidFill>
                <a:latin typeface="Constantia"/>
                <a:ea typeface="Arial"/>
                <a:cs typeface="Arial"/>
              </a:rPr>
              <a:t>Java Development Using Eclipse IDE</a:t>
            </a:r>
            <a:endParaRPr lang="en-IN" sz="4000">
              <a:solidFill>
                <a:schemeClr val="dk1"/>
              </a:solidFill>
              <a:latin typeface="Constantia"/>
              <a:ea typeface="Arial"/>
              <a:cs typeface="Arial"/>
            </a:endParaRPr>
          </a:p>
        </p:txBody>
      </p:sp>
      <p:sp>
        <p:nvSpPr>
          <p:cNvPr id="1938618839" name="TextBox 6"/>
          <p:cNvSpPr txBox="1"/>
          <p:nvPr/>
        </p:nvSpPr>
        <p:spPr bwMode="auto">
          <a:xfrm>
            <a:off x="989010" y="1864082"/>
            <a:ext cx="10471936" cy="2974623"/>
          </a:xfrm>
          <a:prstGeom prst="rect">
            <a:avLst/>
          </a:prstGeom>
          <a:noFill/>
        </p:spPr>
        <p:txBody>
          <a:bodyPr wrap="square">
            <a:spAutoFit/>
          </a:bodyPr>
          <a:lstStyle/>
          <a:p>
            <a:pPr marL="0" marR="0">
              <a:lnSpc>
                <a:spcPct val="107000"/>
              </a:lnSpc>
              <a:spcBef>
                <a:spcPts val="0"/>
              </a:spcBef>
              <a:spcAft>
                <a:spcPts val="799"/>
              </a:spcAft>
              <a:defRPr/>
            </a:pPr>
            <a:r>
              <a:rPr lang="en-US" sz="2400">
                <a:solidFill>
                  <a:srgbClr val="4D5968"/>
                </a:solidFill>
                <a:latin typeface="Nunito Sans"/>
                <a:ea typeface="Calibri"/>
                <a:cs typeface="Times New Roman"/>
              </a:rPr>
              <a:t>Latest Eclipse IDE available with pre loaded JAVA ,so we don’t need to install java separately</a:t>
            </a:r>
            <a:endParaRPr lang="en-US" sz="1800">
              <a:latin typeface="Calibri"/>
              <a:ea typeface="Calibri"/>
              <a:cs typeface="Times New Roman"/>
            </a:endParaRPr>
          </a:p>
          <a:p>
            <a:pPr marL="0" marR="0">
              <a:lnSpc>
                <a:spcPct val="107000"/>
              </a:lnSpc>
              <a:spcBef>
                <a:spcPts val="0"/>
              </a:spcBef>
              <a:spcAft>
                <a:spcPts val="799"/>
              </a:spcAft>
              <a:defRPr/>
            </a:pPr>
            <a:r>
              <a:rPr lang="en-US" sz="2400">
                <a:solidFill>
                  <a:srgbClr val="4D5968"/>
                </a:solidFill>
                <a:latin typeface="Nunito Sans"/>
                <a:ea typeface="Calibri"/>
                <a:cs typeface="Times New Roman"/>
              </a:rPr>
              <a:t>To download visit following site </a:t>
            </a:r>
            <a:endParaRPr lang="en-US" sz="1800">
              <a:latin typeface="Calibri"/>
              <a:ea typeface="Calibri"/>
              <a:cs typeface="Times New Roman"/>
            </a:endParaRPr>
          </a:p>
          <a:p>
            <a:pPr marL="0" marR="0">
              <a:lnSpc>
                <a:spcPct val="107000"/>
              </a:lnSpc>
              <a:spcBef>
                <a:spcPts val="0"/>
              </a:spcBef>
              <a:spcAft>
                <a:spcPts val="799"/>
              </a:spcAft>
              <a:defRPr/>
            </a:pPr>
            <a:r>
              <a:rPr lang="en-US" sz="2400" u="sng">
                <a:solidFill>
                  <a:srgbClr val="4D5968"/>
                </a:solidFill>
                <a:latin typeface="Nunito Sans"/>
                <a:ea typeface="Calibri"/>
                <a:cs typeface="Times New Roman"/>
                <a:hlinkClick r:id="rId2" tooltip="https://www.eclipse.org/downloads/packages/"/>
              </a:rPr>
              <a:t>https://www.eclipse.org/downloads/packages/</a:t>
            </a:r>
            <a:endParaRPr lang="en-US" sz="1800">
              <a:latin typeface="Calibri"/>
              <a:ea typeface="Calibri"/>
              <a:cs typeface="Times New Roman"/>
            </a:endParaRPr>
          </a:p>
          <a:p>
            <a:pPr marL="0" marR="0">
              <a:lnSpc>
                <a:spcPts val="1559"/>
              </a:lnSpc>
              <a:spcBef>
                <a:spcPts val="749"/>
              </a:spcBef>
              <a:spcAft>
                <a:spcPts val="749"/>
              </a:spcAft>
              <a:defRPr/>
            </a:pPr>
            <a:r>
              <a:rPr lang="en-US" sz="2400" b="1">
                <a:solidFill>
                  <a:srgbClr val="4D5968"/>
                </a:solidFill>
                <a:latin typeface="Nunito Sans"/>
                <a:ea typeface="Times New Roman"/>
              </a:rPr>
              <a:t>from this site download </a:t>
            </a:r>
            <a:endParaRPr/>
          </a:p>
          <a:p>
            <a:pPr marL="0" marR="0">
              <a:lnSpc>
                <a:spcPts val="1559"/>
              </a:lnSpc>
              <a:spcBef>
                <a:spcPts val="749"/>
              </a:spcBef>
              <a:spcAft>
                <a:spcPts val="749"/>
              </a:spcAft>
              <a:defRPr/>
            </a:pPr>
            <a:r>
              <a:rPr lang="en-US" sz="2800" b="0" u="sng">
                <a:solidFill>
                  <a:srgbClr val="305E72"/>
                </a:solidFill>
                <a:latin typeface="Roboto"/>
                <a:ea typeface="Times New Roman"/>
                <a:hlinkClick r:id="rId3" tooltip="Eclipse IDE for Enterprise Java and Web Developers"/>
              </a:rPr>
              <a:t>Eclipse IDE for Enterprise Java and Web Developers</a:t>
            </a:r>
            <a:endParaRPr lang="en-US" sz="2400" b="1">
              <a:latin typeface="Times New Roman"/>
              <a:ea typeface="Times New Roman"/>
            </a:endParaRPr>
          </a:p>
          <a:p>
            <a:pPr marL="0" marR="0">
              <a:spcBef>
                <a:spcPts val="749"/>
              </a:spcBef>
              <a:spcAft>
                <a:spcPts val="749"/>
              </a:spcAft>
              <a:defRPr/>
            </a:pPr>
            <a:r>
              <a:rPr lang="en-US" sz="2800" b="0">
                <a:solidFill>
                  <a:srgbClr val="4C4D4E"/>
                </a:solidFill>
                <a:latin typeface="Roboto"/>
                <a:ea typeface="Times New Roman"/>
              </a:rPr>
              <a:t>as per your platform ( </a:t>
            </a:r>
            <a:r>
              <a:rPr lang="en-US" sz="2800" b="0">
                <a:solidFill>
                  <a:srgbClr val="4C4D4E"/>
                </a:solidFill>
                <a:latin typeface="Roboto"/>
                <a:ea typeface="Times New Roman"/>
              </a:rPr>
              <a:t>windows,mac</a:t>
            </a:r>
            <a:r>
              <a:rPr lang="en-US" sz="2800" b="0">
                <a:solidFill>
                  <a:srgbClr val="4C4D4E"/>
                </a:solidFill>
                <a:latin typeface="Roboto"/>
                <a:ea typeface="Times New Roman"/>
              </a:rPr>
              <a:t> or </a:t>
            </a:r>
            <a:r>
              <a:rPr lang="en-US" sz="2800" b="0">
                <a:solidFill>
                  <a:srgbClr val="4C4D4E"/>
                </a:solidFill>
                <a:latin typeface="Roboto"/>
                <a:ea typeface="Times New Roman"/>
              </a:rPr>
              <a:t>linux)</a:t>
            </a:r>
            <a:endParaRPr lang="en-US" sz="2400" b="1">
              <a:latin typeface="Times New Roman"/>
              <a:ea typeface="Times New Roman"/>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522412" y="304800"/>
            <a:ext cx="9141619" cy="2105367"/>
          </a:xfrm>
        </p:spPr>
        <p:txBody>
          <a:bodyPr/>
          <a:lstStyle/>
          <a:p>
            <a:pPr>
              <a:defRPr/>
            </a:pPr>
            <a:r>
              <a:rPr lang="en-US"/>
              <a:t>Thanks</a:t>
            </a:r>
            <a:endParaRPr/>
          </a:p>
        </p:txBody>
      </p:sp>
      <p:sp>
        <p:nvSpPr>
          <p:cNvPr id="5" name="Text Placeholder 4"/>
          <p:cNvSpPr>
            <a:spLocks noGrp="1"/>
          </p:cNvSpPr>
          <p:nvPr>
            <p:ph type="body" idx="1"/>
          </p:nvPr>
        </p:nvSpPr>
        <p:spPr bwMode="auto"/>
        <p:txBody>
          <a:bodyPr/>
          <a:lstStyle/>
          <a:p>
            <a:pPr>
              <a:defRPr/>
            </a:pPr>
            <a:r>
              <a:rPr lang="en-US"/>
              <a:t>Anirudha Gaikwad</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graphicFrame>
        <p:nvGraphicFramePr>
          <p:cNvPr id="2" name="Table 3"/>
          <p:cNvGraphicFramePr>
            <a:graphicFrameLocks xmlns:a="http://schemas.openxmlformats.org/drawingml/2006/main" noGrp="1"/>
          </p:cNvGraphicFramePr>
          <p:nvPr>
            <p:ph sz="half" idx="1"/>
          </p:nvPr>
        </p:nvGraphicFramePr>
        <p:xfrm>
          <a:off x="379412" y="1447800"/>
          <a:ext cx="11125200" cy="3550920"/>
        </p:xfrm>
        <a:graphic>
          <a:graphicData uri="http://schemas.openxmlformats.org/drawingml/2006/table">
            <a:tbl>
              <a:tblPr firstRow="1" firstCol="0" lastRow="0" lastCol="0" bandRow="1" bandCol="0">
                <a:tableStyleId>{5C22544A-7EE6-4342-B048-85BDC9FD1C3A}</a:tableStyleId>
              </a:tblPr>
              <a:tblGrid>
                <a:gridCol w="3708400"/>
                <a:gridCol w="3708400"/>
                <a:gridCol w="3708400"/>
              </a:tblGrid>
              <a:tr h="914400">
                <a:tc>
                  <a:txBody>
                    <a:bodyPr/>
                    <a:p>
                      <a:pPr marL="342900" indent="-342900">
                        <a:buFont typeface="Wingdings"/>
                        <a:buChar char="Ø"/>
                        <a:defRPr/>
                      </a:pPr>
                      <a:r>
                        <a:rPr lang="en-US"/>
                        <a:t>Desktop GUI Applications</a:t>
                      </a:r>
                      <a:endParaRPr/>
                    </a:p>
                  </a:txBody>
                  <a:tcPr/>
                </a:tc>
                <a:tc>
                  <a:txBody>
                    <a:bodyPr/>
                    <a:p>
                      <a:pPr marL="342900" indent="-342900">
                        <a:buFont typeface="Wingdings"/>
                        <a:buChar char="Ø"/>
                        <a:defRPr/>
                      </a:pPr>
                      <a:r>
                        <a:rPr lang="en-US"/>
                        <a:t>Mobile Applications</a:t>
                      </a:r>
                      <a:endParaRPr/>
                    </a:p>
                  </a:txBody>
                  <a:tcPr/>
                </a:tc>
                <a:tc>
                  <a:txBody>
                    <a:bodyPr/>
                    <a:p>
                      <a:pPr marL="342900" indent="-342900">
                        <a:buFont typeface="Wingdings"/>
                        <a:buChar char="Ø"/>
                        <a:defRPr/>
                      </a:pPr>
                      <a:r>
                        <a:rPr lang="en-US"/>
                        <a:t>Enterprise Applications</a:t>
                      </a:r>
                      <a:endParaRPr/>
                    </a:p>
                  </a:txBody>
                  <a:tcPr/>
                </a:tc>
              </a:tr>
              <a:tr h="990600">
                <a:tc>
                  <a:txBody>
                    <a:bodyPr/>
                    <a:p>
                      <a:pPr marL="342900" indent="-342900">
                        <a:buFont typeface="Wingdings"/>
                        <a:buChar char="Ø"/>
                        <a:defRPr/>
                      </a:pPr>
                      <a:r>
                        <a:rPr lang="en-US"/>
                        <a:t>Scientific Applications</a:t>
                      </a:r>
                      <a:endParaRPr/>
                    </a:p>
                  </a:txBody>
                  <a:tcPr/>
                </a:tc>
                <a:tc>
                  <a:txBody>
                    <a:bodyPr/>
                    <a:p>
                      <a:pPr marL="342900" indent="-342900">
                        <a:buFont typeface="Wingdings"/>
                        <a:buChar char="Ø"/>
                        <a:defRPr/>
                      </a:pPr>
                      <a:r>
                        <a:rPr lang="en-US"/>
                        <a:t>Web-based Applications</a:t>
                      </a:r>
                      <a:endParaRPr/>
                    </a:p>
                  </a:txBody>
                  <a:tcPr/>
                </a:tc>
                <a:tc>
                  <a:txBody>
                    <a:bodyPr/>
                    <a:p>
                      <a:pPr marL="342900" indent="-342900">
                        <a:buFont typeface="Wingdings"/>
                        <a:buChar char="Ø"/>
                        <a:defRPr/>
                      </a:pPr>
                      <a:r>
                        <a:rPr lang="en-US"/>
                        <a:t>Embedded Systems</a:t>
                      </a:r>
                      <a:endParaRPr/>
                    </a:p>
                  </a:txBody>
                  <a:tcPr/>
                </a:tc>
              </a:tr>
              <a:tr h="501650">
                <a:tc>
                  <a:txBody>
                    <a:bodyPr/>
                    <a:p>
                      <a:pPr marL="342900" indent="-342900">
                        <a:buFont typeface="Wingdings"/>
                        <a:buChar char="Ø"/>
                        <a:defRPr/>
                      </a:pPr>
                      <a:r>
                        <a:rPr lang="en-US"/>
                        <a:t>Big Data Technologies</a:t>
                      </a:r>
                      <a:endParaRPr/>
                    </a:p>
                  </a:txBody>
                  <a:tcPr/>
                </a:tc>
                <a:tc>
                  <a:txBody>
                    <a:bodyPr/>
                    <a:p>
                      <a:pPr marL="342900" indent="-342900">
                        <a:buFont typeface="Wingdings"/>
                        <a:buChar char="Ø"/>
                        <a:defRPr/>
                      </a:pPr>
                      <a:r>
                        <a:rPr lang="en-US"/>
                        <a:t>Distributed Applications</a:t>
                      </a:r>
                      <a:endParaRPr/>
                    </a:p>
                  </a:txBody>
                  <a:tcPr/>
                </a:tc>
                <a:tc>
                  <a:txBody>
                    <a:bodyPr/>
                    <a:p>
                      <a:pPr marL="342900" indent="-342900">
                        <a:buFont typeface="Wingdings"/>
                        <a:buChar char="Ø"/>
                        <a:defRPr/>
                      </a:pPr>
                      <a:r>
                        <a:rPr lang="en-US"/>
                        <a:t>Cloud-based Applications</a:t>
                      </a:r>
                      <a:endParaRPr/>
                    </a:p>
                  </a:txBody>
                  <a:tcPr/>
                </a:tc>
              </a:tr>
              <a:tr h="501650">
                <a:tc>
                  <a:txBody>
                    <a:bodyPr/>
                    <a:p>
                      <a:pPr marL="342900" indent="-342900">
                        <a:buFont typeface="Wingdings"/>
                        <a:buChar char="Ø"/>
                        <a:defRPr/>
                      </a:pPr>
                      <a:r>
                        <a:rPr lang="en-US"/>
                        <a:t>Software Tools</a:t>
                      </a:r>
                      <a:endParaRPr/>
                    </a:p>
                  </a:txBody>
                  <a:tcPr/>
                </a:tc>
                <a:tc>
                  <a:txBody>
                    <a:bodyPr/>
                    <a:p>
                      <a:pPr marL="342900" indent="-342900">
                        <a:buFont typeface="Wingdings"/>
                        <a:buChar char="Ø"/>
                        <a:defRPr/>
                      </a:pPr>
                      <a:r>
                        <a:rPr lang="en-US"/>
                        <a:t>Gaming Applications</a:t>
                      </a:r>
                      <a:endParaRPr/>
                    </a:p>
                  </a:txBody>
                  <a:tcPr/>
                </a:tc>
                <a:tc>
                  <a:txBody>
                    <a:bodyPr/>
                    <a:p>
                      <a:pPr marL="342900" indent="-342900">
                        <a:buFont typeface="Wingdings"/>
                        <a:buChar char="Ø"/>
                        <a:defRPr/>
                      </a:pPr>
                      <a:r>
                        <a:rPr lang="en-US"/>
                        <a:t>Web servers and Application servers</a:t>
                      </a:r>
                      <a:endParaRPr/>
                    </a:p>
                  </a:txBody>
                  <a:tcPr/>
                </a:tc>
              </a:tr>
              <a:tr h="501650">
                <a:tc>
                  <a:txBody>
                    <a:bodyPr/>
                    <a:p>
                      <a:pPr marL="342900" indent="-342900">
                        <a:buFont typeface="Wingdings"/>
                        <a:buChar char="Ø"/>
                        <a:defRPr/>
                      </a:pPr>
                      <a:r>
                        <a:rPr lang="en-US"/>
                        <a:t>AI-ML</a:t>
                      </a:r>
                      <a:endParaRPr lang="en-US"/>
                    </a:p>
                  </a:txBody>
                  <a:tcPr/>
                </a:tc>
                <a:tc>
                  <a:txBody>
                    <a:bodyPr/>
                    <a:p>
                      <a:pPr marL="342900" indent="-342900">
                        <a:buFont typeface="Wingdings"/>
                        <a:buChar char="Ø"/>
                        <a:defRPr/>
                      </a:pPr>
                      <a:endParaRPr lang="en-US"/>
                    </a:p>
                  </a:txBody>
                  <a:tcPr/>
                </a:tc>
                <a:tc>
                  <a:txBody>
                    <a:bodyPr/>
                    <a:p>
                      <a:pPr marL="342900" indent="-342900">
                        <a:buFont typeface="Wingdings"/>
                        <a:buChar char="Ø"/>
                        <a:defRPr/>
                      </a:pPr>
                      <a:endParaRPr lang="en-US"/>
                    </a:p>
                  </a:txBody>
                  <a:tcPr/>
                </a:tc>
              </a:tr>
            </a:tbl>
          </a:graphicData>
        </a:graphic>
      </p:graphicFrame>
      <p:sp>
        <p:nvSpPr>
          <p:cNvPr id="3" name="Rectangle 2"/>
          <p:cNvSpPr/>
          <p:nvPr/>
        </p:nvSpPr>
        <p:spPr bwMode="auto">
          <a:xfrm>
            <a:off x="-32068" y="0"/>
            <a:ext cx="9483750" cy="849462"/>
          </a:xfrm>
          <a:prstGeom prst="rect">
            <a:avLst/>
          </a:prstGeom>
        </p:spPr>
        <p:txBody>
          <a:bodyPr vert="horz" lIns="121898" tIns="60949" rIns="121898" bIns="60949" rtlCol="0" anchor="b">
            <a:noAutofit/>
          </a:bodyPr>
          <a:lstStyle/>
          <a:p>
            <a:pPr marR="0" lvl="0" algn="l" defTabSz="914400">
              <a:lnSpc>
                <a:spcPct val="100000"/>
              </a:lnSpc>
              <a:spcBef>
                <a:spcPts val="0"/>
              </a:spcBef>
              <a:spcAft>
                <a:spcPts val="0"/>
              </a:spcAft>
              <a:buClrTx/>
              <a:buSzTx/>
              <a:defRPr/>
            </a:pPr>
            <a:r>
              <a:rPr lang="en-US" sz="4000" b="1">
                <a:solidFill>
                  <a:schemeClr val="dk1"/>
                </a:solidFill>
                <a:latin typeface="+mn-lt"/>
                <a:ea typeface="+mn-ea"/>
                <a:cs typeface="+mn-cs"/>
              </a:rPr>
              <a:t>Scope of Java  </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Content Placeholder 2"/>
          <p:cNvSpPr>
            <a:spLocks noGrp="1"/>
          </p:cNvSpPr>
          <p:nvPr>
            <p:ph sz="half" idx="1"/>
          </p:nvPr>
        </p:nvSpPr>
        <p:spPr bwMode="auto">
          <a:xfrm>
            <a:off x="379412" y="1447800"/>
            <a:ext cx="11479796" cy="5181600"/>
          </a:xfrm>
        </p:spPr>
        <p:txBody>
          <a:bodyPr>
            <a:normAutofit fontScale="70000" lnSpcReduction="20000"/>
          </a:bodyPr>
          <a:lstStyle/>
          <a:p>
            <a:pPr>
              <a:defRPr/>
            </a:pPr>
            <a:r>
              <a:rPr lang="en-US" sz="2800" b="1"/>
              <a:t>Easy to Learn and Use</a:t>
            </a:r>
            <a:endParaRPr lang="en-US" sz="2800"/>
          </a:p>
          <a:p>
            <a:pPr marL="0" indent="0">
              <a:buNone/>
              <a:defRPr/>
            </a:pPr>
            <a:r>
              <a:rPr lang="en-US" sz="2800"/>
              <a:t>	Java is easy to learn and use. It is developer-friendly and high level programming language.</a:t>
            </a:r>
            <a:endParaRPr/>
          </a:p>
          <a:p>
            <a:pPr>
              <a:defRPr/>
            </a:pPr>
            <a:r>
              <a:rPr lang="en-US" sz="2900" b="1"/>
              <a:t>Expressive Language</a:t>
            </a:r>
            <a:endParaRPr/>
          </a:p>
          <a:p>
            <a:pPr marL="0" indent="0">
              <a:buNone/>
              <a:defRPr/>
            </a:pPr>
            <a:r>
              <a:rPr lang="en-US" sz="2800"/>
              <a:t>	Java language is more expressive means that it is more understandable and readable.</a:t>
            </a:r>
            <a:endParaRPr/>
          </a:p>
          <a:p>
            <a:pPr>
              <a:defRPr/>
            </a:pPr>
            <a:r>
              <a:rPr lang="en-US" sz="2800" b="1"/>
              <a:t>Cross-platform Language</a:t>
            </a:r>
            <a:endParaRPr lang="en-US" sz="2800"/>
          </a:p>
          <a:p>
            <a:pPr marL="0" indent="0">
              <a:buNone/>
              <a:defRPr/>
            </a:pPr>
            <a:r>
              <a:rPr lang="en-US" sz="2800"/>
              <a:t>	Java can run equally on different platforms such as Windows, Linux, Unix and Macintosh 	etc. So, we can say that Java is a portable language.</a:t>
            </a:r>
            <a:endParaRPr/>
          </a:p>
          <a:p>
            <a:pPr>
              <a:defRPr/>
            </a:pPr>
            <a:r>
              <a:rPr lang="en-US" sz="2800" b="1"/>
              <a:t>Free and Open Source</a:t>
            </a:r>
            <a:endParaRPr/>
          </a:p>
          <a:p>
            <a:pPr marL="0" indent="0">
              <a:buNone/>
              <a:defRPr/>
            </a:pPr>
            <a:r>
              <a:rPr lang="en-US" sz="2800"/>
              <a:t>	Java language is freely available at </a:t>
            </a:r>
            <a:r>
              <a:rPr lang="en-US" sz="2800"/>
              <a:t>offical</a:t>
            </a:r>
            <a:r>
              <a:rPr lang="en-US" sz="2800"/>
              <a:t> web </a:t>
            </a:r>
            <a:r>
              <a:rPr lang="en-US" sz="2800"/>
              <a:t>address.The</a:t>
            </a:r>
            <a:r>
              <a:rPr lang="en-US" sz="2800"/>
              <a:t> source-code is also available. 	therefore it is open source.</a:t>
            </a:r>
            <a:endParaRPr/>
          </a:p>
          <a:p>
            <a:pPr>
              <a:defRPr/>
            </a:pPr>
            <a:endParaRPr lang="en-US" sz="2800"/>
          </a:p>
          <a:p>
            <a:pPr algn="ctr">
              <a:defRPr/>
            </a:pPr>
            <a:r>
              <a:rPr lang="en-US" sz="2800" b="1" i="1">
                <a:latin typeface="Times New Roman"/>
              </a:rPr>
              <a:t>The Better Way to write Program</a:t>
            </a:r>
            <a:endParaRPr lang="en-US" sz="2800" b="1" i="1"/>
          </a:p>
        </p:txBody>
      </p:sp>
      <p:sp>
        <p:nvSpPr>
          <p:cNvPr id="4" name="Rectangle 3"/>
          <p:cNvSpPr/>
          <p:nvPr/>
        </p:nvSpPr>
        <p:spPr bwMode="auto">
          <a:xfrm>
            <a:off x="0" y="8709"/>
            <a:ext cx="9385775" cy="849462"/>
          </a:xfrm>
          <a:prstGeom prst="rect">
            <a:avLst/>
          </a:prstGeom>
        </p:spPr>
        <p:txBody>
          <a:bodyPr vert="horz" lIns="121898" tIns="60949" rIns="121898" bIns="60949" rtlCol="0" anchor="b">
            <a:noAutofit/>
          </a:bodyPr>
          <a:lstStyle/>
          <a:p>
            <a:pPr marR="0" algn="l" defTabSz="914400">
              <a:lnSpc>
                <a:spcPct val="100000"/>
              </a:lnSpc>
              <a:spcBef>
                <a:spcPts val="0"/>
              </a:spcBef>
              <a:spcAft>
                <a:spcPts val="0"/>
              </a:spcAft>
              <a:buClrTx/>
              <a:buSzTx/>
              <a:defRPr/>
            </a:pPr>
            <a:r>
              <a:rPr lang="en-US" sz="4000" b="1">
                <a:solidFill>
                  <a:schemeClr val="dk1"/>
                </a:solidFill>
                <a:latin typeface="+mn-lt"/>
                <a:ea typeface="+mn-ea"/>
                <a:cs typeface="+mn-cs"/>
              </a:rPr>
              <a:t>Why do people use Java</a:t>
            </a:r>
            <a:endParaRPr lang="en-IN" sz="4000" b="1">
              <a:solidFill>
                <a:schemeClr val="dk1"/>
              </a:solidFill>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Content Placeholder 2"/>
          <p:cNvSpPr>
            <a:spLocks noGrp="1"/>
          </p:cNvSpPr>
          <p:nvPr>
            <p:ph sz="half" idx="1"/>
          </p:nvPr>
        </p:nvSpPr>
        <p:spPr bwMode="auto">
          <a:xfrm>
            <a:off x="379412" y="1447800"/>
            <a:ext cx="11479796" cy="5181600"/>
          </a:xfrm>
        </p:spPr>
        <p:txBody>
          <a:bodyPr>
            <a:normAutofit fontScale="77500" lnSpcReduction="20000"/>
          </a:bodyPr>
          <a:lstStyle/>
          <a:p>
            <a:pPr>
              <a:defRPr/>
            </a:pPr>
            <a:r>
              <a:rPr lang="en-US" sz="2800" b="1"/>
              <a:t>Object-Oriented Language</a:t>
            </a:r>
            <a:endParaRPr lang="en-US" sz="2800"/>
          </a:p>
          <a:p>
            <a:pPr marL="0" indent="0">
              <a:buNone/>
              <a:defRPr/>
            </a:pPr>
            <a:r>
              <a:rPr lang="en-US" sz="2800"/>
              <a:t>	Java supports object oriented language </a:t>
            </a:r>
            <a:endParaRPr/>
          </a:p>
          <a:p>
            <a:pPr>
              <a:defRPr/>
            </a:pPr>
            <a:r>
              <a:rPr lang="en-US" sz="2800" b="1"/>
              <a:t>Extensible</a:t>
            </a:r>
            <a:endParaRPr lang="en-US" sz="2800"/>
          </a:p>
          <a:p>
            <a:pPr marL="0" indent="0">
              <a:buNone/>
              <a:defRPr/>
            </a:pPr>
            <a:r>
              <a:rPr lang="en-US" sz="2800"/>
              <a:t>	It implies that other languages such as C/C++ can be used to compile the code and 	thus it can be used further in our Java code.</a:t>
            </a:r>
            <a:endParaRPr lang="en-US" sz="2800"/>
          </a:p>
          <a:p>
            <a:pPr>
              <a:defRPr/>
            </a:pPr>
            <a:r>
              <a:rPr lang="en-US" sz="2800" b="1"/>
              <a:t>Large Standard Library</a:t>
            </a:r>
            <a:endParaRPr lang="en-US" sz="2800"/>
          </a:p>
          <a:p>
            <a:pPr marL="0" indent="0">
              <a:buNone/>
              <a:defRPr/>
            </a:pPr>
            <a:r>
              <a:rPr lang="en-US" sz="2800"/>
              <a:t>	Java has a large and broad library and provides rich set of module and functions for 	rapid application development.</a:t>
            </a:r>
            <a:endParaRPr lang="en-US" sz="2800"/>
          </a:p>
          <a:p>
            <a:pPr>
              <a:defRPr/>
            </a:pPr>
            <a:r>
              <a:rPr lang="en-US" sz="2800" b="1"/>
              <a:t>GUI Programming Support</a:t>
            </a:r>
            <a:endParaRPr lang="en-US" sz="2800"/>
          </a:p>
          <a:p>
            <a:pPr marL="0" indent="0">
              <a:buNone/>
              <a:defRPr/>
            </a:pPr>
            <a:r>
              <a:rPr lang="en-US" sz="2800"/>
              <a:t>	Graphical user interfaces can be developed using Java.</a:t>
            </a:r>
            <a:endParaRPr lang="en-US" sz="2800"/>
          </a:p>
          <a:p>
            <a:pPr>
              <a:defRPr/>
            </a:pPr>
            <a:r>
              <a:rPr lang="en-US" sz="2800" b="1"/>
              <a:t>Integrated</a:t>
            </a:r>
            <a:endParaRPr lang="en-US" sz="2800"/>
          </a:p>
          <a:p>
            <a:pPr marL="0" indent="0">
              <a:buNone/>
              <a:defRPr/>
            </a:pPr>
            <a:r>
              <a:rPr lang="en-US" sz="2800"/>
              <a:t>	It can be easily integrated with languages like C, C++ etc.</a:t>
            </a:r>
            <a:endParaRPr lang="en-US" sz="2800"/>
          </a:p>
        </p:txBody>
      </p:sp>
      <p:sp>
        <p:nvSpPr>
          <p:cNvPr id="4" name="Rectangle 3"/>
          <p:cNvSpPr/>
          <p:nvPr/>
        </p:nvSpPr>
        <p:spPr bwMode="auto">
          <a:xfrm>
            <a:off x="0" y="8709"/>
            <a:ext cx="9385775" cy="849462"/>
          </a:xfrm>
          <a:prstGeom prst="rect">
            <a:avLst/>
          </a:prstGeom>
        </p:spPr>
        <p:txBody>
          <a:bodyPr vert="horz" lIns="121898" tIns="60949" rIns="121898" bIns="60949" rtlCol="0" anchor="b">
            <a:noAutofit/>
          </a:bodyPr>
          <a:lstStyle/>
          <a:p>
            <a:pPr marR="0" algn="l" defTabSz="914400">
              <a:lnSpc>
                <a:spcPct val="100000"/>
              </a:lnSpc>
              <a:spcBef>
                <a:spcPts val="0"/>
              </a:spcBef>
              <a:spcAft>
                <a:spcPts val="0"/>
              </a:spcAft>
              <a:buClrTx/>
              <a:buSzTx/>
              <a:defRPr/>
            </a:pPr>
            <a:r>
              <a:rPr lang="en-US" sz="4000" b="1">
                <a:solidFill>
                  <a:schemeClr val="dk1"/>
                </a:solidFill>
                <a:latin typeface="+mn-lt"/>
                <a:ea typeface="+mn-ea"/>
                <a:cs typeface="+mn-cs"/>
              </a:rPr>
              <a:t>Why do people use Java</a:t>
            </a:r>
            <a:endParaRPr lang="en-IN" sz="4000" b="1">
              <a:solidFill>
                <a:schemeClr val="dk1"/>
              </a:solidFill>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Content Placeholder 2"/>
          <p:cNvSpPr>
            <a:spLocks noGrp="1"/>
          </p:cNvSpPr>
          <p:nvPr>
            <p:ph sz="half" idx="1"/>
          </p:nvPr>
        </p:nvSpPr>
        <p:spPr bwMode="auto">
          <a:xfrm>
            <a:off x="1065212" y="756161"/>
            <a:ext cx="10820400" cy="946052"/>
          </a:xfrm>
        </p:spPr>
        <p:txBody>
          <a:bodyPr>
            <a:normAutofit/>
          </a:bodyPr>
          <a:lstStyle/>
          <a:p>
            <a:pPr>
              <a:buFont typeface="Wingdings"/>
              <a:buChar char="Ø"/>
              <a:defRPr/>
            </a:pPr>
            <a:r>
              <a:rPr lang="en-US" sz="2800"/>
              <a:t>Java was developed by James Gosling, who is known as the father of Java, in 1995</a:t>
            </a:r>
            <a:r>
              <a:rPr lang="en-IN"/>
              <a:t>.</a:t>
            </a:r>
            <a:endParaRPr/>
          </a:p>
        </p:txBody>
      </p:sp>
      <p:sp>
        <p:nvSpPr>
          <p:cNvPr id="4" name="Rectangle 3"/>
          <p:cNvSpPr/>
          <p:nvPr/>
        </p:nvSpPr>
        <p:spPr bwMode="auto">
          <a:xfrm>
            <a:off x="0" y="8709"/>
            <a:ext cx="9385775" cy="849462"/>
          </a:xfrm>
          <a:prstGeom prst="rect">
            <a:avLst/>
          </a:prstGeom>
        </p:spPr>
        <p:txBody>
          <a:bodyPr vert="horz" lIns="121898" tIns="60949" rIns="121898" bIns="60949" rtlCol="0" anchor="b">
            <a:noAutofit/>
          </a:bodyPr>
          <a:lstStyle/>
          <a:p>
            <a:pPr marR="0" lvl="0" algn="l" defTabSz="914400">
              <a:lnSpc>
                <a:spcPct val="100000"/>
              </a:lnSpc>
              <a:spcBef>
                <a:spcPts val="0"/>
              </a:spcBef>
              <a:spcAft>
                <a:spcPts val="0"/>
              </a:spcAft>
              <a:buClrTx/>
              <a:buSzTx/>
              <a:defRPr/>
            </a:pPr>
            <a:r>
              <a:rPr lang="en-US" sz="4000" b="1">
                <a:solidFill>
                  <a:schemeClr val="dk1"/>
                </a:solidFill>
                <a:latin typeface="+mn-lt"/>
                <a:ea typeface="+mn-ea"/>
                <a:cs typeface="+mn-cs"/>
              </a:rPr>
              <a:t>History of Java &amp; Versions</a:t>
            </a:r>
            <a:endParaRPr/>
          </a:p>
        </p:txBody>
      </p:sp>
      <p:graphicFrame>
        <p:nvGraphicFramePr>
          <p:cNvPr id="7" name="Table 3"/>
          <p:cNvGraphicFramePr>
            <a:graphicFrameLocks xmlns:a="http://schemas.openxmlformats.org/drawingml/2006/main"/>
          </p:cNvGraphicFramePr>
          <p:nvPr/>
        </p:nvGraphicFramePr>
        <p:xfrm>
          <a:off x="455612" y="1642946"/>
          <a:ext cx="11277600" cy="4954498"/>
        </p:xfrm>
        <a:graphic>
          <a:graphicData uri="http://schemas.openxmlformats.org/drawingml/2006/table">
            <a:tbl>
              <a:tblPr firstRow="1" firstCol="0" lastRow="0" lastCol="0" bandRow="1" bandCol="0">
                <a:tableStyleId>{5C22544A-7EE6-4342-B048-85BDC9FD1C3A}</a:tableStyleId>
              </a:tblPr>
              <a:tblGrid>
                <a:gridCol w="3759200"/>
                <a:gridCol w="3759200"/>
                <a:gridCol w="3759200"/>
              </a:tblGrid>
              <a:tr h="337801">
                <a:tc>
                  <a:txBody>
                    <a:bodyPr/>
                    <a:p>
                      <a:pPr algn="ctr">
                        <a:spcAft>
                          <a:spcPts val="0"/>
                        </a:spcAft>
                        <a:defRPr/>
                      </a:pPr>
                      <a:r>
                        <a:rPr lang="en-US" sz="2000" b="1">
                          <a:solidFill>
                            <a:srgbClr val="FFFFFF"/>
                          </a:solidFill>
                          <a:latin typeface="Times New Roman"/>
                          <a:cs typeface="Times New Roman"/>
                        </a:rPr>
                        <a:t>Java SE Version </a:t>
                      </a:r>
                      <a:endParaRPr lang="en-US" sz="2000">
                        <a:latin typeface="Times New Roman"/>
                        <a:cs typeface="Times New Roman"/>
                      </a:endParaRPr>
                    </a:p>
                  </a:txBody>
                  <a:tcPr marL="11637" marR="11637" marT="12930" marB="12930"/>
                </a:tc>
                <a:tc>
                  <a:txBody>
                    <a:bodyPr/>
                    <a:p>
                      <a:pPr algn="ctr">
                        <a:spcAft>
                          <a:spcPts val="0"/>
                        </a:spcAft>
                        <a:defRPr/>
                      </a:pPr>
                      <a:r>
                        <a:rPr lang="en-US" sz="2000">
                          <a:latin typeface="Times New Roman"/>
                          <a:cs typeface="Times New Roman"/>
                        </a:rPr>
                        <a:t> </a:t>
                      </a:r>
                      <a:r>
                        <a:rPr lang="en-US" sz="2000" b="1">
                          <a:solidFill>
                            <a:srgbClr val="FFFFFF"/>
                          </a:solidFill>
                          <a:latin typeface="Times New Roman"/>
                          <a:cs typeface="Times New Roman"/>
                        </a:rPr>
                        <a:t>Version Number</a:t>
                      </a:r>
                      <a:endParaRPr lang="en-US" sz="2000">
                        <a:latin typeface="Times New Roman"/>
                        <a:cs typeface="Times New Roman"/>
                      </a:endParaRPr>
                    </a:p>
                  </a:txBody>
                  <a:tcPr marL="11637" marR="11637" marT="12930" marB="12930"/>
                </a:tc>
                <a:tc>
                  <a:txBody>
                    <a:bodyPr/>
                    <a:p>
                      <a:pPr algn="ctr">
                        <a:spcAft>
                          <a:spcPts val="0"/>
                        </a:spcAft>
                        <a:defRPr/>
                      </a:pPr>
                      <a:r>
                        <a:rPr lang="en-US" sz="2000">
                          <a:latin typeface="Times New Roman"/>
                          <a:cs typeface="Times New Roman"/>
                        </a:rPr>
                        <a:t> </a:t>
                      </a:r>
                      <a:r>
                        <a:rPr lang="en-US" sz="2000" b="1">
                          <a:solidFill>
                            <a:srgbClr val="FFFFFF"/>
                          </a:solidFill>
                          <a:latin typeface="Times New Roman"/>
                          <a:cs typeface="Times New Roman"/>
                        </a:rPr>
                        <a:t>Release Date</a:t>
                      </a:r>
                      <a:endParaRPr lang="en-US" sz="2000">
                        <a:latin typeface="Times New Roman"/>
                        <a:cs typeface="Times New Roman"/>
                      </a:endParaRPr>
                    </a:p>
                  </a:txBody>
                  <a:tcPr marL="11637" marR="11637" marT="12930" marB="12930"/>
                </a:tc>
              </a:tr>
              <a:tr h="580691">
                <a:tc>
                  <a:txBody>
                    <a:bodyPr/>
                    <a:p>
                      <a:pPr>
                        <a:spcAft>
                          <a:spcPts val="0"/>
                        </a:spcAft>
                        <a:defRPr/>
                      </a:pPr>
                      <a:r>
                        <a:rPr lang="en-US" sz="2000">
                          <a:latin typeface="Times New Roman"/>
                          <a:cs typeface="Times New Roman"/>
                        </a:rPr>
                        <a:t> </a:t>
                      </a:r>
                      <a:endParaRPr/>
                    </a:p>
                    <a:p>
                      <a:pPr>
                        <a:spcAft>
                          <a:spcPts val="0"/>
                        </a:spcAft>
                        <a:defRPr/>
                      </a:pPr>
                      <a:r>
                        <a:rPr lang="en-US" sz="2000" b="1">
                          <a:latin typeface="Times New Roman"/>
                          <a:cs typeface="Times New Roman"/>
                        </a:rPr>
                        <a:t>JDK 1.0</a:t>
                      </a:r>
                      <a:endParaRPr lang="en-US" sz="2000">
                        <a:latin typeface="Times New Roman"/>
                        <a:cs typeface="Times New Roman"/>
                      </a:endParaRPr>
                    </a:p>
                  </a:txBody>
                  <a:tcPr marL="11637" marR="11637" marT="12930" marB="12930"/>
                </a:tc>
                <a:tc>
                  <a:txBody>
                    <a:bodyPr/>
                    <a:p>
                      <a:pPr algn="ctr">
                        <a:spcAft>
                          <a:spcPts val="0"/>
                        </a:spcAft>
                        <a:defRPr/>
                      </a:pPr>
                      <a:r>
                        <a:rPr lang="en-US" sz="2000">
                          <a:latin typeface="Times New Roman"/>
                          <a:cs typeface="Times New Roman"/>
                        </a:rPr>
                        <a:t> </a:t>
                      </a:r>
                      <a:endParaRPr/>
                    </a:p>
                    <a:p>
                      <a:pPr algn="ctr">
                        <a:spcAft>
                          <a:spcPts val="0"/>
                        </a:spcAft>
                        <a:defRPr/>
                      </a:pPr>
                      <a:r>
                        <a:rPr lang="en-US" sz="2000">
                          <a:latin typeface="Times New Roman"/>
                          <a:cs typeface="Times New Roman"/>
                        </a:rPr>
                        <a:t>1.0</a:t>
                      </a:r>
                      <a:endParaRPr/>
                    </a:p>
                  </a:txBody>
                  <a:tcPr marL="11637" marR="11637" marT="12930" marB="12930"/>
                </a:tc>
                <a:tc>
                  <a:txBody>
                    <a:bodyPr/>
                    <a:p>
                      <a:pPr algn="ctr">
                        <a:spcAft>
                          <a:spcPts val="0"/>
                        </a:spcAft>
                        <a:defRPr/>
                      </a:pPr>
                      <a:r>
                        <a:rPr lang="en-US" sz="2000">
                          <a:latin typeface="Times New Roman"/>
                          <a:cs typeface="Times New Roman"/>
                        </a:rPr>
                        <a:t> </a:t>
                      </a:r>
                      <a:endParaRPr/>
                    </a:p>
                    <a:p>
                      <a:pPr algn="ctr">
                        <a:spcAft>
                          <a:spcPts val="0"/>
                        </a:spcAft>
                        <a:defRPr/>
                      </a:pPr>
                      <a:r>
                        <a:rPr lang="en-US" sz="2000">
                          <a:latin typeface="Times New Roman"/>
                          <a:cs typeface="Times New Roman"/>
                        </a:rPr>
                        <a:t>January 1996</a:t>
                      </a:r>
                      <a:endParaRPr/>
                    </a:p>
                  </a:txBody>
                  <a:tcPr marL="11637" marR="11637" marT="12930" marB="12930"/>
                </a:tc>
              </a:tr>
              <a:tr h="722005">
                <a:tc>
                  <a:txBody>
                    <a:bodyPr/>
                    <a:p>
                      <a:pPr>
                        <a:spcAft>
                          <a:spcPts val="0"/>
                        </a:spcAft>
                        <a:defRPr/>
                      </a:pPr>
                      <a:r>
                        <a:rPr lang="en-US" sz="2000">
                          <a:latin typeface="Times New Roman"/>
                          <a:cs typeface="Times New Roman"/>
                        </a:rPr>
                        <a:t> </a:t>
                      </a:r>
                      <a:endParaRPr/>
                    </a:p>
                    <a:p>
                      <a:pPr>
                        <a:spcAft>
                          <a:spcPts val="0"/>
                        </a:spcAft>
                        <a:defRPr/>
                      </a:pPr>
                      <a:r>
                        <a:rPr lang="en-US" sz="2000" b="1">
                          <a:latin typeface="Times New Roman"/>
                          <a:cs typeface="Times New Roman"/>
                        </a:rPr>
                        <a:t>JDK 1.1</a:t>
                      </a:r>
                      <a:endParaRPr lang="en-US" sz="2000">
                        <a:latin typeface="Times New Roman"/>
                        <a:cs typeface="Times New Roman"/>
                      </a:endParaRPr>
                    </a:p>
                  </a:txBody>
                  <a:tcPr marL="11637" marR="11637" marT="12930" marB="12930"/>
                </a:tc>
                <a:tc>
                  <a:txBody>
                    <a:bodyPr/>
                    <a:p>
                      <a:pPr algn="ctr">
                        <a:spcAft>
                          <a:spcPts val="0"/>
                        </a:spcAft>
                        <a:defRPr/>
                      </a:pPr>
                      <a:r>
                        <a:rPr lang="en-US" sz="2000">
                          <a:latin typeface="Times New Roman"/>
                          <a:cs typeface="Times New Roman"/>
                        </a:rPr>
                        <a:t> </a:t>
                      </a:r>
                      <a:endParaRPr/>
                    </a:p>
                    <a:p>
                      <a:pPr algn="ctr">
                        <a:spcAft>
                          <a:spcPts val="0"/>
                        </a:spcAft>
                        <a:defRPr/>
                      </a:pPr>
                      <a:r>
                        <a:rPr lang="en-US" sz="2000">
                          <a:latin typeface="Times New Roman"/>
                          <a:cs typeface="Times New Roman"/>
                        </a:rPr>
                        <a:t>1.1</a:t>
                      </a:r>
                      <a:endParaRPr/>
                    </a:p>
                  </a:txBody>
                  <a:tcPr marL="11637" marR="11637" marT="12930" marB="12930"/>
                </a:tc>
                <a:tc>
                  <a:txBody>
                    <a:bodyPr/>
                    <a:p>
                      <a:pPr algn="ctr">
                        <a:spcAft>
                          <a:spcPts val="0"/>
                        </a:spcAft>
                        <a:defRPr/>
                      </a:pPr>
                      <a:r>
                        <a:rPr lang="en-US" sz="2000">
                          <a:latin typeface="Times New Roman"/>
                          <a:cs typeface="Times New Roman"/>
                        </a:rPr>
                        <a:t> </a:t>
                      </a:r>
                      <a:endParaRPr/>
                    </a:p>
                    <a:p>
                      <a:pPr algn="ctr">
                        <a:spcAft>
                          <a:spcPts val="0"/>
                        </a:spcAft>
                        <a:defRPr/>
                      </a:pPr>
                      <a:r>
                        <a:rPr lang="en-US" sz="2000">
                          <a:latin typeface="Times New Roman"/>
                          <a:cs typeface="Times New Roman"/>
                        </a:rPr>
                        <a:t>February 1997</a:t>
                      </a:r>
                      <a:endParaRPr/>
                    </a:p>
                  </a:txBody>
                  <a:tcPr marL="11637" marR="11637" marT="12930" marB="12930"/>
                </a:tc>
              </a:tr>
              <a:tr h="722005">
                <a:tc>
                  <a:txBody>
                    <a:bodyPr/>
                    <a:p>
                      <a:pPr>
                        <a:spcAft>
                          <a:spcPts val="0"/>
                        </a:spcAft>
                        <a:defRPr/>
                      </a:pPr>
                      <a:r>
                        <a:rPr lang="en-US" sz="2000">
                          <a:latin typeface="Times New Roman"/>
                          <a:cs typeface="Times New Roman"/>
                        </a:rPr>
                        <a:t> </a:t>
                      </a:r>
                      <a:endParaRPr/>
                    </a:p>
                    <a:p>
                      <a:pPr>
                        <a:spcAft>
                          <a:spcPts val="0"/>
                        </a:spcAft>
                        <a:defRPr/>
                      </a:pPr>
                      <a:r>
                        <a:rPr lang="en-US" sz="2000" b="1">
                          <a:latin typeface="Times New Roman"/>
                          <a:cs typeface="Times New Roman"/>
                        </a:rPr>
                        <a:t>J2SE 1.2</a:t>
                      </a:r>
                      <a:endParaRPr lang="en-US" sz="2000">
                        <a:latin typeface="Times New Roman"/>
                        <a:cs typeface="Times New Roman"/>
                      </a:endParaRPr>
                    </a:p>
                  </a:txBody>
                  <a:tcPr marL="11637" marR="11637" marT="12930" marB="12930"/>
                </a:tc>
                <a:tc>
                  <a:txBody>
                    <a:bodyPr/>
                    <a:p>
                      <a:pPr algn="ctr">
                        <a:spcAft>
                          <a:spcPts val="0"/>
                        </a:spcAft>
                        <a:defRPr/>
                      </a:pPr>
                      <a:r>
                        <a:rPr lang="en-US" sz="2000">
                          <a:latin typeface="Times New Roman"/>
                          <a:cs typeface="Times New Roman"/>
                        </a:rPr>
                        <a:t> </a:t>
                      </a:r>
                      <a:endParaRPr/>
                    </a:p>
                    <a:p>
                      <a:pPr algn="ctr">
                        <a:spcAft>
                          <a:spcPts val="0"/>
                        </a:spcAft>
                        <a:defRPr/>
                      </a:pPr>
                      <a:r>
                        <a:rPr lang="en-US" sz="2000">
                          <a:latin typeface="Times New Roman"/>
                          <a:cs typeface="Times New Roman"/>
                        </a:rPr>
                        <a:t>1.2</a:t>
                      </a:r>
                      <a:endParaRPr/>
                    </a:p>
                  </a:txBody>
                  <a:tcPr marL="11637" marR="11637" marT="12930" marB="12930"/>
                </a:tc>
                <a:tc>
                  <a:txBody>
                    <a:bodyPr/>
                    <a:p>
                      <a:pPr algn="ctr">
                        <a:spcAft>
                          <a:spcPts val="0"/>
                        </a:spcAft>
                        <a:defRPr/>
                      </a:pPr>
                      <a:r>
                        <a:rPr lang="en-US" sz="2000">
                          <a:latin typeface="Times New Roman"/>
                          <a:cs typeface="Times New Roman"/>
                        </a:rPr>
                        <a:t> </a:t>
                      </a:r>
                      <a:endParaRPr/>
                    </a:p>
                    <a:p>
                      <a:pPr algn="ctr">
                        <a:spcAft>
                          <a:spcPts val="0"/>
                        </a:spcAft>
                        <a:defRPr/>
                      </a:pPr>
                      <a:r>
                        <a:rPr lang="en-US" sz="2000">
                          <a:latin typeface="Times New Roman"/>
                          <a:cs typeface="Times New Roman"/>
                        </a:rPr>
                        <a:t>December 1998</a:t>
                      </a:r>
                      <a:endParaRPr/>
                    </a:p>
                  </a:txBody>
                  <a:tcPr marL="11637" marR="11637" marT="12930" marB="12930"/>
                </a:tc>
              </a:tr>
              <a:tr h="722005">
                <a:tc>
                  <a:txBody>
                    <a:bodyPr/>
                    <a:p>
                      <a:pPr>
                        <a:spcAft>
                          <a:spcPts val="0"/>
                        </a:spcAft>
                        <a:defRPr/>
                      </a:pPr>
                      <a:r>
                        <a:rPr lang="en-US" sz="2000">
                          <a:latin typeface="Times New Roman"/>
                          <a:cs typeface="Times New Roman"/>
                        </a:rPr>
                        <a:t> </a:t>
                      </a:r>
                      <a:endParaRPr/>
                    </a:p>
                    <a:p>
                      <a:pPr>
                        <a:spcAft>
                          <a:spcPts val="0"/>
                        </a:spcAft>
                        <a:defRPr/>
                      </a:pPr>
                      <a:r>
                        <a:rPr lang="en-US" sz="2000" b="1">
                          <a:latin typeface="Times New Roman"/>
                          <a:cs typeface="Times New Roman"/>
                        </a:rPr>
                        <a:t>J2SE 1.3</a:t>
                      </a:r>
                      <a:endParaRPr lang="en-US" sz="2000">
                        <a:latin typeface="Times New Roman"/>
                        <a:cs typeface="Times New Roman"/>
                      </a:endParaRPr>
                    </a:p>
                  </a:txBody>
                  <a:tcPr marL="11637" marR="11637" marT="12930" marB="12930"/>
                </a:tc>
                <a:tc>
                  <a:txBody>
                    <a:bodyPr/>
                    <a:p>
                      <a:pPr algn="ctr">
                        <a:spcAft>
                          <a:spcPts val="0"/>
                        </a:spcAft>
                        <a:defRPr/>
                      </a:pPr>
                      <a:r>
                        <a:rPr lang="en-US" sz="2000">
                          <a:latin typeface="Times New Roman"/>
                          <a:cs typeface="Times New Roman"/>
                        </a:rPr>
                        <a:t> </a:t>
                      </a:r>
                      <a:endParaRPr/>
                    </a:p>
                    <a:p>
                      <a:pPr algn="ctr">
                        <a:spcAft>
                          <a:spcPts val="0"/>
                        </a:spcAft>
                        <a:defRPr/>
                      </a:pPr>
                      <a:r>
                        <a:rPr lang="en-US" sz="2000">
                          <a:latin typeface="Times New Roman"/>
                          <a:cs typeface="Times New Roman"/>
                        </a:rPr>
                        <a:t>1.3</a:t>
                      </a:r>
                      <a:endParaRPr/>
                    </a:p>
                  </a:txBody>
                  <a:tcPr marL="11637" marR="11637" marT="12930" marB="12930"/>
                </a:tc>
                <a:tc>
                  <a:txBody>
                    <a:bodyPr/>
                    <a:p>
                      <a:pPr algn="ctr">
                        <a:spcAft>
                          <a:spcPts val="0"/>
                        </a:spcAft>
                        <a:defRPr/>
                      </a:pPr>
                      <a:r>
                        <a:rPr lang="en-US" sz="2000">
                          <a:latin typeface="Times New Roman"/>
                          <a:cs typeface="Times New Roman"/>
                        </a:rPr>
                        <a:t> </a:t>
                      </a:r>
                      <a:endParaRPr/>
                    </a:p>
                    <a:p>
                      <a:pPr algn="ctr">
                        <a:spcAft>
                          <a:spcPts val="0"/>
                        </a:spcAft>
                        <a:defRPr/>
                      </a:pPr>
                      <a:r>
                        <a:rPr lang="en-US" sz="2000">
                          <a:latin typeface="Times New Roman"/>
                          <a:cs typeface="Times New Roman"/>
                        </a:rPr>
                        <a:t>May 2000</a:t>
                      </a:r>
                      <a:endParaRPr/>
                    </a:p>
                  </a:txBody>
                  <a:tcPr marL="11637" marR="11637" marT="12930" marB="12930"/>
                </a:tc>
              </a:tr>
              <a:tr h="696324">
                <a:tc>
                  <a:txBody>
                    <a:bodyPr/>
                    <a:p>
                      <a:pPr marL="0" algn="l" defTabSz="1218987">
                        <a:spcAft>
                          <a:spcPts val="0"/>
                        </a:spcAft>
                        <a:defRPr/>
                      </a:pPr>
                      <a:endParaRPr lang="en-US" sz="2000">
                        <a:solidFill>
                          <a:schemeClr val="dk1"/>
                        </a:solidFill>
                        <a:latin typeface="Times New Roman"/>
                        <a:ea typeface="+mn-ea"/>
                        <a:cs typeface="Times New Roman"/>
                      </a:endParaRPr>
                    </a:p>
                    <a:p>
                      <a:pPr marL="0" algn="l" defTabSz="1218987">
                        <a:spcAft>
                          <a:spcPts val="0"/>
                        </a:spcAft>
                        <a:defRPr/>
                      </a:pPr>
                      <a:r>
                        <a:rPr lang="en-US" sz="2000" b="1">
                          <a:solidFill>
                            <a:schemeClr val="dk1"/>
                          </a:solidFill>
                          <a:latin typeface="Times New Roman"/>
                          <a:ea typeface="+mn-ea"/>
                          <a:cs typeface="Times New Roman"/>
                        </a:rPr>
                        <a:t>J2SE 1.4</a:t>
                      </a:r>
                      <a:endParaRPr lang="en-US" sz="2000">
                        <a:solidFill>
                          <a:schemeClr val="dk1"/>
                        </a:solidFill>
                        <a:latin typeface="Times New Roman"/>
                        <a:ea typeface="+mn-ea"/>
                        <a:cs typeface="Times New Roman"/>
                      </a:endParaRPr>
                    </a:p>
                  </a:txBody>
                  <a:tcPr marL="68580" marR="68580" marT="76200" marB="76200"/>
                </a:tc>
                <a:tc>
                  <a:txBody>
                    <a:bodyPr/>
                    <a:p>
                      <a:pPr marL="0" algn="ctr" defTabSz="1218987">
                        <a:spcAft>
                          <a:spcPts val="0"/>
                        </a:spcAft>
                        <a:defRPr/>
                      </a:pPr>
                      <a:r>
                        <a:rPr lang="en-US" sz="2000">
                          <a:solidFill>
                            <a:schemeClr val="dk1"/>
                          </a:solidFill>
                          <a:latin typeface="Times New Roman"/>
                          <a:ea typeface="+mn-ea"/>
                          <a:cs typeface="Times New Roman"/>
                        </a:rPr>
                        <a:t> </a:t>
                      </a:r>
                      <a:endParaRPr/>
                    </a:p>
                    <a:p>
                      <a:pPr marL="0" algn="ctr" defTabSz="1218987">
                        <a:spcAft>
                          <a:spcPts val="0"/>
                        </a:spcAft>
                        <a:defRPr/>
                      </a:pPr>
                      <a:r>
                        <a:rPr lang="en-US" sz="2000">
                          <a:solidFill>
                            <a:schemeClr val="dk1"/>
                          </a:solidFill>
                          <a:latin typeface="Times New Roman"/>
                          <a:ea typeface="+mn-ea"/>
                          <a:cs typeface="Times New Roman"/>
                        </a:rPr>
                        <a:t>1.4</a:t>
                      </a:r>
                      <a:endParaRPr/>
                    </a:p>
                  </a:txBody>
                  <a:tcPr marL="68580" marR="68580" marT="76200" marB="76200"/>
                </a:tc>
                <a:tc>
                  <a:txBody>
                    <a:bodyPr/>
                    <a:p>
                      <a:pPr marL="0" algn="ctr" defTabSz="1218987">
                        <a:spcAft>
                          <a:spcPts val="0"/>
                        </a:spcAft>
                        <a:defRPr/>
                      </a:pPr>
                      <a:r>
                        <a:rPr lang="en-US" sz="2000">
                          <a:solidFill>
                            <a:schemeClr val="dk1"/>
                          </a:solidFill>
                          <a:latin typeface="Times New Roman"/>
                          <a:ea typeface="+mn-ea"/>
                          <a:cs typeface="Times New Roman"/>
                        </a:rPr>
                        <a:t> </a:t>
                      </a:r>
                      <a:endParaRPr/>
                    </a:p>
                    <a:p>
                      <a:pPr marL="0" algn="ctr" defTabSz="1218987">
                        <a:spcAft>
                          <a:spcPts val="0"/>
                        </a:spcAft>
                        <a:defRPr/>
                      </a:pPr>
                      <a:r>
                        <a:rPr lang="en-US" sz="2000">
                          <a:solidFill>
                            <a:schemeClr val="dk1"/>
                          </a:solidFill>
                          <a:latin typeface="Times New Roman"/>
                          <a:ea typeface="+mn-ea"/>
                          <a:cs typeface="Times New Roman"/>
                        </a:rPr>
                        <a:t>February 2002</a:t>
                      </a:r>
                      <a:endParaRPr/>
                    </a:p>
                  </a:txBody>
                  <a:tcPr marL="68580" marR="68580" marT="76200" marB="76200"/>
                </a:tc>
              </a:tr>
              <a:tr h="1053222">
                <a:tc>
                  <a:txBody>
                    <a:bodyPr/>
                    <a:p>
                      <a:pPr marL="0" algn="l" defTabSz="1218987">
                        <a:spcAft>
                          <a:spcPts val="0"/>
                        </a:spcAft>
                        <a:defRPr/>
                      </a:pPr>
                      <a:r>
                        <a:rPr lang="en-US" sz="2000" b="1">
                          <a:solidFill>
                            <a:schemeClr val="dk1"/>
                          </a:solidFill>
                          <a:latin typeface="Times New Roman"/>
                          <a:ea typeface="+mn-ea"/>
                          <a:cs typeface="Times New Roman"/>
                        </a:rPr>
                        <a:t>J2SE 5.0</a:t>
                      </a:r>
                      <a:endParaRPr/>
                    </a:p>
                  </a:txBody>
                  <a:tcPr marL="68580" marR="68580" marT="76200" marB="76200"/>
                </a:tc>
                <a:tc>
                  <a:txBody>
                    <a:bodyPr/>
                    <a:p>
                      <a:pPr marL="0" algn="ctr" defTabSz="1218987">
                        <a:spcAft>
                          <a:spcPts val="0"/>
                        </a:spcAft>
                        <a:defRPr/>
                      </a:pPr>
                      <a:r>
                        <a:rPr lang="en-US" sz="2000" b="0">
                          <a:solidFill>
                            <a:schemeClr val="dk1"/>
                          </a:solidFill>
                          <a:latin typeface="Times New Roman"/>
                          <a:ea typeface="+mn-ea"/>
                          <a:cs typeface="Times New Roman"/>
                        </a:rPr>
                        <a:t> 1.5</a:t>
                      </a:r>
                      <a:endParaRPr/>
                    </a:p>
                  </a:txBody>
                  <a:tcPr marL="68580" marR="68580" marT="76200" marB="76200"/>
                </a:tc>
                <a:tc>
                  <a:txBody>
                    <a:bodyPr/>
                    <a:p>
                      <a:pPr marL="0" algn="ctr" defTabSz="1218987">
                        <a:spcAft>
                          <a:spcPts val="0"/>
                        </a:spcAft>
                        <a:defRPr/>
                      </a:pPr>
                      <a:r>
                        <a:rPr lang="en-US" sz="2000" b="0">
                          <a:solidFill>
                            <a:schemeClr val="dk1"/>
                          </a:solidFill>
                          <a:latin typeface="Times New Roman"/>
                          <a:ea typeface="+mn-ea"/>
                          <a:cs typeface="Times New Roman"/>
                        </a:rPr>
                        <a:t> September 2004</a:t>
                      </a:r>
                      <a:endParaRPr/>
                    </a:p>
                  </a:txBody>
                  <a:tcPr marL="68580" marR="68580" marT="76200" marB="76200"/>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Rectangle 3"/>
          <p:cNvSpPr/>
          <p:nvPr/>
        </p:nvSpPr>
        <p:spPr bwMode="auto">
          <a:xfrm>
            <a:off x="0" y="8709"/>
            <a:ext cx="9385775" cy="849462"/>
          </a:xfrm>
          <a:prstGeom prst="rect">
            <a:avLst/>
          </a:prstGeom>
        </p:spPr>
        <p:txBody>
          <a:bodyPr vert="horz" lIns="121898" tIns="60949" rIns="121898" bIns="60949" rtlCol="0" anchor="b">
            <a:noAutofit/>
          </a:bodyPr>
          <a:lstStyle/>
          <a:p>
            <a:pPr marR="0" lvl="0" algn="l" defTabSz="914400">
              <a:lnSpc>
                <a:spcPct val="100000"/>
              </a:lnSpc>
              <a:spcBef>
                <a:spcPts val="0"/>
              </a:spcBef>
              <a:spcAft>
                <a:spcPts val="0"/>
              </a:spcAft>
              <a:buClrTx/>
              <a:buSzTx/>
              <a:defRPr/>
            </a:pPr>
            <a:r>
              <a:rPr lang="en-US" sz="4000" b="1">
                <a:solidFill>
                  <a:schemeClr val="dk1"/>
                </a:solidFill>
                <a:latin typeface="+mn-lt"/>
                <a:ea typeface="+mn-ea"/>
                <a:cs typeface="+mn-cs"/>
              </a:rPr>
              <a:t>History of Java &amp; Versions</a:t>
            </a:r>
            <a:endParaRPr/>
          </a:p>
        </p:txBody>
      </p:sp>
      <p:graphicFrame>
        <p:nvGraphicFramePr>
          <p:cNvPr id="10" name="Table 3"/>
          <p:cNvGraphicFramePr>
            <a:graphicFrameLocks xmlns:a="http://schemas.openxmlformats.org/drawingml/2006/main"/>
          </p:cNvGraphicFramePr>
          <p:nvPr/>
        </p:nvGraphicFramePr>
        <p:xfrm>
          <a:off x="455612" y="728999"/>
          <a:ext cx="11277600" cy="6129001"/>
        </p:xfrm>
        <a:graphic>
          <a:graphicData uri="http://schemas.openxmlformats.org/drawingml/2006/table">
            <a:tbl>
              <a:tblPr firstRow="1" firstCol="0" lastRow="0" lastCol="0" bandRow="1" bandCol="0">
                <a:tableStyleId>{5C22544A-7EE6-4342-B048-85BDC9FD1C3A}</a:tableStyleId>
              </a:tblPr>
              <a:tblGrid>
                <a:gridCol w="3759200"/>
                <a:gridCol w="3759200"/>
                <a:gridCol w="3759200"/>
              </a:tblGrid>
              <a:tr h="337801">
                <a:tc>
                  <a:txBody>
                    <a:bodyPr/>
                    <a:p>
                      <a:pPr algn="ctr">
                        <a:spcAft>
                          <a:spcPts val="0"/>
                        </a:spcAft>
                        <a:defRPr/>
                      </a:pPr>
                      <a:r>
                        <a:rPr lang="en-US" sz="2000" b="1">
                          <a:solidFill>
                            <a:srgbClr val="FFFFFF"/>
                          </a:solidFill>
                          <a:latin typeface="Times New Roman"/>
                          <a:cs typeface="Times New Roman"/>
                        </a:rPr>
                        <a:t>Java SE Version </a:t>
                      </a:r>
                      <a:endParaRPr lang="en-US" sz="2000">
                        <a:latin typeface="Times New Roman"/>
                        <a:cs typeface="Times New Roman"/>
                      </a:endParaRPr>
                    </a:p>
                  </a:txBody>
                  <a:tcPr marL="11637" marR="11637" marT="12930" marB="12930"/>
                </a:tc>
                <a:tc>
                  <a:txBody>
                    <a:bodyPr/>
                    <a:p>
                      <a:pPr algn="ctr">
                        <a:spcAft>
                          <a:spcPts val="0"/>
                        </a:spcAft>
                        <a:defRPr/>
                      </a:pPr>
                      <a:r>
                        <a:rPr lang="en-US" sz="2000">
                          <a:latin typeface="Times New Roman"/>
                          <a:cs typeface="Times New Roman"/>
                        </a:rPr>
                        <a:t> </a:t>
                      </a:r>
                      <a:r>
                        <a:rPr lang="en-US" sz="2000" b="1">
                          <a:solidFill>
                            <a:srgbClr val="FFFFFF"/>
                          </a:solidFill>
                          <a:latin typeface="Times New Roman"/>
                          <a:cs typeface="Times New Roman"/>
                        </a:rPr>
                        <a:t>Version Number</a:t>
                      </a:r>
                      <a:endParaRPr lang="en-US" sz="2000">
                        <a:latin typeface="Times New Roman"/>
                        <a:cs typeface="Times New Roman"/>
                      </a:endParaRPr>
                    </a:p>
                  </a:txBody>
                  <a:tcPr marL="11637" marR="11637" marT="12930" marB="12930"/>
                </a:tc>
                <a:tc>
                  <a:txBody>
                    <a:bodyPr/>
                    <a:p>
                      <a:pPr algn="ctr">
                        <a:spcAft>
                          <a:spcPts val="0"/>
                        </a:spcAft>
                        <a:defRPr/>
                      </a:pPr>
                      <a:r>
                        <a:rPr lang="en-US" sz="2000">
                          <a:latin typeface="Times New Roman"/>
                          <a:cs typeface="Times New Roman"/>
                        </a:rPr>
                        <a:t> </a:t>
                      </a:r>
                      <a:r>
                        <a:rPr lang="en-US" sz="2000" b="1">
                          <a:solidFill>
                            <a:srgbClr val="FFFFFF"/>
                          </a:solidFill>
                          <a:latin typeface="Times New Roman"/>
                          <a:cs typeface="Times New Roman"/>
                        </a:rPr>
                        <a:t>Release Date</a:t>
                      </a:r>
                      <a:endParaRPr lang="en-US" sz="2000">
                        <a:latin typeface="Times New Roman"/>
                        <a:cs typeface="Times New Roman"/>
                      </a:endParaRPr>
                    </a:p>
                  </a:txBody>
                  <a:tcPr marL="11637" marR="11637" marT="12930" marB="12930"/>
                </a:tc>
              </a:tr>
              <a:tr h="337304">
                <a:tc>
                  <a:txBody>
                    <a:bodyPr/>
                    <a:p>
                      <a:pPr marL="0" algn="l" defTabSz="1218987">
                        <a:spcAft>
                          <a:spcPts val="0"/>
                        </a:spcAft>
                        <a:defRPr/>
                      </a:pPr>
                      <a:r>
                        <a:rPr lang="en-US" sz="2000" b="1">
                          <a:solidFill>
                            <a:schemeClr val="dk1"/>
                          </a:solidFill>
                          <a:latin typeface="Times New Roman"/>
                          <a:ea typeface="+mn-ea"/>
                          <a:cs typeface="Times New Roman"/>
                        </a:rPr>
                        <a:t>Java SE 6</a:t>
                      </a:r>
                      <a:endParaRPr/>
                    </a:p>
                  </a:txBody>
                  <a:tcPr marL="68580" marR="68580" marT="76200" marB="76200"/>
                </a:tc>
                <a:tc>
                  <a:txBody>
                    <a:bodyPr/>
                    <a:p>
                      <a:pPr marL="0" algn="ctr" defTabSz="1218987">
                        <a:spcAft>
                          <a:spcPts val="0"/>
                        </a:spcAft>
                        <a:defRPr/>
                      </a:pPr>
                      <a:endParaRPr lang="en-US" sz="2000" b="1">
                        <a:solidFill>
                          <a:schemeClr val="dk1"/>
                        </a:solidFill>
                        <a:latin typeface="Times New Roman"/>
                        <a:ea typeface="+mn-ea"/>
                        <a:cs typeface="Times New Roman"/>
                      </a:endParaRPr>
                    </a:p>
                    <a:p>
                      <a:pPr marL="0" algn="ctr" defTabSz="1218987">
                        <a:spcAft>
                          <a:spcPts val="0"/>
                        </a:spcAft>
                        <a:defRPr/>
                      </a:pPr>
                      <a:r>
                        <a:rPr lang="en-US" sz="2000" b="1">
                          <a:solidFill>
                            <a:schemeClr val="dk1"/>
                          </a:solidFill>
                          <a:latin typeface="Times New Roman"/>
                          <a:ea typeface="+mn-ea"/>
                          <a:cs typeface="Times New Roman"/>
                        </a:rPr>
                        <a:t>1.6</a:t>
                      </a:r>
                      <a:endParaRPr/>
                    </a:p>
                  </a:txBody>
                  <a:tcPr marL="68580" marR="68580" marT="76200" marB="76200"/>
                </a:tc>
                <a:tc>
                  <a:txBody>
                    <a:bodyPr/>
                    <a:p>
                      <a:pPr marL="0" algn="ctr" defTabSz="1218987">
                        <a:spcAft>
                          <a:spcPts val="0"/>
                        </a:spcAft>
                        <a:defRPr/>
                      </a:pPr>
                      <a:r>
                        <a:rPr lang="en-US" sz="2000" b="1">
                          <a:solidFill>
                            <a:schemeClr val="dk1"/>
                          </a:solidFill>
                          <a:latin typeface="Times New Roman"/>
                          <a:ea typeface="+mn-ea"/>
                          <a:cs typeface="Times New Roman"/>
                        </a:rPr>
                        <a:t> </a:t>
                      </a:r>
                      <a:endParaRPr/>
                    </a:p>
                    <a:p>
                      <a:pPr marL="0" algn="ctr" defTabSz="1218987">
                        <a:spcAft>
                          <a:spcPts val="0"/>
                        </a:spcAft>
                        <a:defRPr/>
                      </a:pPr>
                      <a:r>
                        <a:rPr lang="en-US" sz="2000" b="1">
                          <a:solidFill>
                            <a:schemeClr val="dk1"/>
                          </a:solidFill>
                          <a:latin typeface="Times New Roman"/>
                          <a:ea typeface="+mn-ea"/>
                          <a:cs typeface="Times New Roman"/>
                        </a:rPr>
                        <a:t>December 2006</a:t>
                      </a:r>
                      <a:endParaRPr/>
                    </a:p>
                  </a:txBody>
                  <a:tcPr marL="68580" marR="68580" marT="76200" marB="76200"/>
                </a:tc>
              </a:tr>
              <a:tr h="722005">
                <a:tc>
                  <a:txBody>
                    <a:bodyPr/>
                    <a:p>
                      <a:pPr marL="0" algn="l" defTabSz="1218987">
                        <a:spcAft>
                          <a:spcPts val="0"/>
                        </a:spcAft>
                        <a:defRPr/>
                      </a:pPr>
                      <a:r>
                        <a:rPr lang="en-US" sz="2000" b="1">
                          <a:solidFill>
                            <a:schemeClr val="dk1"/>
                          </a:solidFill>
                          <a:latin typeface="Times New Roman"/>
                          <a:ea typeface="+mn-ea"/>
                          <a:cs typeface="Times New Roman"/>
                        </a:rPr>
                        <a:t> </a:t>
                      </a:r>
                      <a:endParaRPr/>
                    </a:p>
                    <a:p>
                      <a:pPr marL="0" algn="l" defTabSz="1218987">
                        <a:spcAft>
                          <a:spcPts val="0"/>
                        </a:spcAft>
                        <a:defRPr/>
                      </a:pPr>
                      <a:r>
                        <a:rPr lang="en-US" sz="2000" b="1">
                          <a:solidFill>
                            <a:schemeClr val="dk1"/>
                          </a:solidFill>
                          <a:latin typeface="Times New Roman"/>
                          <a:ea typeface="+mn-ea"/>
                          <a:cs typeface="Times New Roman"/>
                        </a:rPr>
                        <a:t>Java SE 7</a:t>
                      </a:r>
                      <a:endParaRPr/>
                    </a:p>
                  </a:txBody>
                  <a:tcPr marL="68580" marR="68580" marT="76200" marB="76200"/>
                </a:tc>
                <a:tc>
                  <a:txBody>
                    <a:bodyPr/>
                    <a:p>
                      <a:pPr marL="0" algn="ctr" defTabSz="1218987">
                        <a:spcAft>
                          <a:spcPts val="0"/>
                        </a:spcAft>
                        <a:defRPr/>
                      </a:pPr>
                      <a:r>
                        <a:rPr lang="en-US" sz="2000" b="1">
                          <a:solidFill>
                            <a:schemeClr val="dk1"/>
                          </a:solidFill>
                          <a:latin typeface="Times New Roman"/>
                          <a:ea typeface="+mn-ea"/>
                          <a:cs typeface="Times New Roman"/>
                        </a:rPr>
                        <a:t> </a:t>
                      </a:r>
                      <a:endParaRPr/>
                    </a:p>
                    <a:p>
                      <a:pPr marL="0" algn="ctr" defTabSz="1218987">
                        <a:spcAft>
                          <a:spcPts val="0"/>
                        </a:spcAft>
                        <a:defRPr/>
                      </a:pPr>
                      <a:r>
                        <a:rPr lang="en-US" sz="2000" b="1">
                          <a:solidFill>
                            <a:schemeClr val="dk1"/>
                          </a:solidFill>
                          <a:latin typeface="Times New Roman"/>
                          <a:ea typeface="+mn-ea"/>
                          <a:cs typeface="Times New Roman"/>
                        </a:rPr>
                        <a:t>1.7</a:t>
                      </a:r>
                      <a:endParaRPr/>
                    </a:p>
                  </a:txBody>
                  <a:tcPr marL="68580" marR="68580" marT="76200" marB="76200"/>
                </a:tc>
                <a:tc>
                  <a:txBody>
                    <a:bodyPr/>
                    <a:p>
                      <a:pPr marL="0" algn="ctr" defTabSz="1218987">
                        <a:spcAft>
                          <a:spcPts val="0"/>
                        </a:spcAft>
                        <a:defRPr/>
                      </a:pPr>
                      <a:r>
                        <a:rPr lang="en-US" sz="2000" b="1">
                          <a:solidFill>
                            <a:schemeClr val="dk1"/>
                          </a:solidFill>
                          <a:latin typeface="Times New Roman"/>
                          <a:ea typeface="+mn-ea"/>
                          <a:cs typeface="Times New Roman"/>
                        </a:rPr>
                        <a:t> </a:t>
                      </a:r>
                      <a:endParaRPr/>
                    </a:p>
                    <a:p>
                      <a:pPr marL="0" algn="ctr" defTabSz="1218987">
                        <a:spcAft>
                          <a:spcPts val="0"/>
                        </a:spcAft>
                        <a:defRPr/>
                      </a:pPr>
                      <a:r>
                        <a:rPr lang="en-US" sz="2000" b="1">
                          <a:solidFill>
                            <a:schemeClr val="dk1"/>
                          </a:solidFill>
                          <a:latin typeface="Times New Roman"/>
                          <a:ea typeface="+mn-ea"/>
                          <a:cs typeface="Times New Roman"/>
                        </a:rPr>
                        <a:t>July 2011</a:t>
                      </a:r>
                      <a:endParaRPr/>
                    </a:p>
                  </a:txBody>
                  <a:tcPr marL="68580" marR="68580" marT="76200" marB="76200"/>
                </a:tc>
              </a:tr>
              <a:tr h="722005">
                <a:tc>
                  <a:txBody>
                    <a:bodyPr/>
                    <a:p>
                      <a:pPr marL="0" algn="l" defTabSz="1218987">
                        <a:spcAft>
                          <a:spcPts val="0"/>
                        </a:spcAft>
                        <a:defRPr/>
                      </a:pPr>
                      <a:r>
                        <a:rPr lang="en-US" sz="2000" b="1">
                          <a:solidFill>
                            <a:schemeClr val="dk1"/>
                          </a:solidFill>
                          <a:latin typeface="Times New Roman"/>
                          <a:ea typeface="+mn-ea"/>
                          <a:cs typeface="Times New Roman"/>
                        </a:rPr>
                        <a:t> </a:t>
                      </a:r>
                      <a:endParaRPr/>
                    </a:p>
                    <a:p>
                      <a:pPr marL="0" algn="l" defTabSz="1218987">
                        <a:spcAft>
                          <a:spcPts val="0"/>
                        </a:spcAft>
                        <a:defRPr/>
                      </a:pPr>
                      <a:r>
                        <a:rPr lang="en-US" sz="2000" b="1">
                          <a:solidFill>
                            <a:schemeClr val="dk1"/>
                          </a:solidFill>
                          <a:latin typeface="Times New Roman"/>
                          <a:ea typeface="+mn-ea"/>
                          <a:cs typeface="Times New Roman"/>
                        </a:rPr>
                        <a:t>Java SE 8</a:t>
                      </a:r>
                      <a:endParaRPr/>
                    </a:p>
                    <a:p>
                      <a:pPr marL="0" algn="l" defTabSz="1218987">
                        <a:spcAft>
                          <a:spcPts val="0"/>
                        </a:spcAft>
                        <a:defRPr/>
                      </a:pPr>
                      <a:r>
                        <a:rPr lang="en-US" sz="2000" b="1">
                          <a:solidFill>
                            <a:schemeClr val="dk1"/>
                          </a:solidFill>
                          <a:latin typeface="Times New Roman"/>
                          <a:ea typeface="+mn-ea"/>
                          <a:cs typeface="Times New Roman"/>
                        </a:rPr>
                        <a:t> </a:t>
                      </a:r>
                      <a:endParaRPr/>
                    </a:p>
                  </a:txBody>
                  <a:tcPr marL="68580" marR="68580" marT="76200" marB="76200"/>
                </a:tc>
                <a:tc>
                  <a:txBody>
                    <a:bodyPr/>
                    <a:p>
                      <a:pPr marL="0" algn="ctr" defTabSz="1218987">
                        <a:spcAft>
                          <a:spcPts val="0"/>
                        </a:spcAft>
                        <a:defRPr/>
                      </a:pPr>
                      <a:r>
                        <a:rPr lang="en-US" sz="2000" b="1">
                          <a:solidFill>
                            <a:schemeClr val="dk1"/>
                          </a:solidFill>
                          <a:latin typeface="Times New Roman"/>
                          <a:ea typeface="+mn-ea"/>
                          <a:cs typeface="Times New Roman"/>
                        </a:rPr>
                        <a:t> </a:t>
                      </a:r>
                      <a:endParaRPr/>
                    </a:p>
                    <a:p>
                      <a:pPr marL="0" algn="ctr" defTabSz="1218987">
                        <a:spcAft>
                          <a:spcPts val="0"/>
                        </a:spcAft>
                        <a:defRPr/>
                      </a:pPr>
                      <a:r>
                        <a:rPr lang="en-US" sz="2000" b="1">
                          <a:solidFill>
                            <a:schemeClr val="dk1"/>
                          </a:solidFill>
                          <a:latin typeface="Times New Roman"/>
                          <a:ea typeface="+mn-ea"/>
                          <a:cs typeface="Times New Roman"/>
                        </a:rPr>
                        <a:t>1.8 </a:t>
                      </a:r>
                      <a:endParaRPr/>
                    </a:p>
                  </a:txBody>
                  <a:tcPr marL="68580" marR="68580" marT="76200" marB="76200"/>
                </a:tc>
                <a:tc>
                  <a:txBody>
                    <a:bodyPr/>
                    <a:p>
                      <a:pPr marL="0" algn="ctr" defTabSz="1218987">
                        <a:spcAft>
                          <a:spcPts val="0"/>
                        </a:spcAft>
                        <a:defRPr/>
                      </a:pPr>
                      <a:r>
                        <a:rPr lang="en-US" sz="2000" b="1">
                          <a:solidFill>
                            <a:schemeClr val="dk1"/>
                          </a:solidFill>
                          <a:latin typeface="Times New Roman"/>
                          <a:ea typeface="+mn-ea"/>
                          <a:cs typeface="Times New Roman"/>
                        </a:rPr>
                        <a:t> </a:t>
                      </a:r>
                      <a:endParaRPr/>
                    </a:p>
                    <a:p>
                      <a:pPr marL="0" algn="ctr" defTabSz="1218987">
                        <a:spcAft>
                          <a:spcPts val="0"/>
                        </a:spcAft>
                        <a:defRPr/>
                      </a:pPr>
                      <a:r>
                        <a:rPr lang="en-US" sz="2000" b="1">
                          <a:solidFill>
                            <a:schemeClr val="dk1"/>
                          </a:solidFill>
                          <a:latin typeface="Times New Roman"/>
                          <a:ea typeface="+mn-ea"/>
                          <a:cs typeface="Times New Roman"/>
                        </a:rPr>
                        <a:t>March 2014</a:t>
                      </a:r>
                      <a:endParaRPr/>
                    </a:p>
                  </a:txBody>
                  <a:tcPr marL="68580" marR="68580" marT="76200" marB="76200"/>
                </a:tc>
              </a:tr>
              <a:tr h="722005">
                <a:tc>
                  <a:txBody>
                    <a:bodyPr/>
                    <a:p>
                      <a:pPr marL="0" algn="l" defTabSz="1218987">
                        <a:spcAft>
                          <a:spcPts val="0"/>
                        </a:spcAft>
                        <a:defRPr/>
                      </a:pPr>
                      <a:r>
                        <a:rPr lang="en-US" sz="2000" b="1">
                          <a:solidFill>
                            <a:schemeClr val="dk1"/>
                          </a:solidFill>
                          <a:latin typeface="Times New Roman"/>
                          <a:ea typeface="+mn-ea"/>
                          <a:cs typeface="Times New Roman"/>
                        </a:rPr>
                        <a:t> </a:t>
                      </a:r>
                      <a:endParaRPr/>
                    </a:p>
                    <a:p>
                      <a:pPr marL="0" algn="l" defTabSz="1218987">
                        <a:spcAft>
                          <a:spcPts val="0"/>
                        </a:spcAft>
                        <a:defRPr/>
                      </a:pPr>
                      <a:r>
                        <a:rPr lang="en-US" sz="2000" b="1">
                          <a:solidFill>
                            <a:schemeClr val="dk1"/>
                          </a:solidFill>
                          <a:latin typeface="Times New Roman"/>
                          <a:ea typeface="+mn-ea"/>
                          <a:cs typeface="Times New Roman"/>
                        </a:rPr>
                        <a:t>Java SE 9</a:t>
                      </a:r>
                      <a:endParaRPr/>
                    </a:p>
                    <a:p>
                      <a:pPr marL="0" algn="l" defTabSz="1218987">
                        <a:spcAft>
                          <a:spcPts val="0"/>
                        </a:spcAft>
                        <a:defRPr/>
                      </a:pPr>
                      <a:r>
                        <a:rPr lang="en-US" sz="2000" b="1">
                          <a:solidFill>
                            <a:schemeClr val="dk1"/>
                          </a:solidFill>
                          <a:latin typeface="Times New Roman"/>
                          <a:ea typeface="+mn-ea"/>
                          <a:cs typeface="Times New Roman"/>
                        </a:rPr>
                        <a:t> </a:t>
                      </a:r>
                      <a:endParaRPr/>
                    </a:p>
                  </a:txBody>
                  <a:tcPr marL="68580" marR="68580" marT="76200" marB="76200"/>
                </a:tc>
                <a:tc>
                  <a:txBody>
                    <a:bodyPr/>
                    <a:p>
                      <a:pPr marL="0" algn="ctr" defTabSz="1218987">
                        <a:spcAft>
                          <a:spcPts val="0"/>
                        </a:spcAft>
                        <a:defRPr/>
                      </a:pPr>
                      <a:r>
                        <a:rPr lang="en-US" sz="2000" b="1">
                          <a:solidFill>
                            <a:schemeClr val="dk1"/>
                          </a:solidFill>
                          <a:latin typeface="Times New Roman"/>
                          <a:ea typeface="+mn-ea"/>
                          <a:cs typeface="Times New Roman"/>
                        </a:rPr>
                        <a:t> </a:t>
                      </a:r>
                      <a:endParaRPr/>
                    </a:p>
                    <a:p>
                      <a:pPr marL="0" algn="ctr" defTabSz="1218987">
                        <a:spcAft>
                          <a:spcPts val="0"/>
                        </a:spcAft>
                        <a:defRPr/>
                      </a:pPr>
                      <a:r>
                        <a:rPr lang="en-US" sz="2000" b="1">
                          <a:solidFill>
                            <a:schemeClr val="dk1"/>
                          </a:solidFill>
                          <a:latin typeface="Times New Roman"/>
                          <a:ea typeface="+mn-ea"/>
                          <a:cs typeface="Times New Roman"/>
                        </a:rPr>
                        <a:t>9 </a:t>
                      </a:r>
                      <a:endParaRPr/>
                    </a:p>
                  </a:txBody>
                  <a:tcPr marL="68580" marR="68580" marT="76200" marB="76200"/>
                </a:tc>
                <a:tc>
                  <a:txBody>
                    <a:bodyPr/>
                    <a:p>
                      <a:pPr marL="0" algn="ctr" defTabSz="1218987">
                        <a:spcAft>
                          <a:spcPts val="0"/>
                        </a:spcAft>
                        <a:defRPr/>
                      </a:pPr>
                      <a:r>
                        <a:rPr lang="en-US" sz="2000" b="1">
                          <a:solidFill>
                            <a:schemeClr val="dk1"/>
                          </a:solidFill>
                          <a:latin typeface="Times New Roman"/>
                          <a:ea typeface="+mn-ea"/>
                          <a:cs typeface="Times New Roman"/>
                        </a:rPr>
                        <a:t> </a:t>
                      </a:r>
                      <a:endParaRPr/>
                    </a:p>
                    <a:p>
                      <a:pPr marL="0" algn="ctr" defTabSz="1218987">
                        <a:spcAft>
                          <a:spcPts val="0"/>
                        </a:spcAft>
                        <a:defRPr/>
                      </a:pPr>
                      <a:r>
                        <a:rPr lang="en-US" sz="2000" b="1">
                          <a:solidFill>
                            <a:schemeClr val="dk1"/>
                          </a:solidFill>
                          <a:latin typeface="Times New Roman"/>
                          <a:ea typeface="+mn-ea"/>
                          <a:cs typeface="Times New Roman"/>
                        </a:rPr>
                        <a:t>September, 21st 2017</a:t>
                      </a:r>
                      <a:endParaRPr/>
                    </a:p>
                  </a:txBody>
                  <a:tcPr marL="68580" marR="68580" marT="76200" marB="76200"/>
                </a:tc>
              </a:tr>
              <a:tr h="696324">
                <a:tc>
                  <a:txBody>
                    <a:bodyPr/>
                    <a:p>
                      <a:pPr marL="0" algn="l" defTabSz="1218987">
                        <a:spcAft>
                          <a:spcPts val="0"/>
                        </a:spcAft>
                        <a:defRPr/>
                      </a:pPr>
                      <a:r>
                        <a:rPr lang="en-US" sz="2000" b="1">
                          <a:solidFill>
                            <a:schemeClr val="dk1"/>
                          </a:solidFill>
                          <a:latin typeface="Times New Roman"/>
                          <a:ea typeface="+mn-ea"/>
                          <a:cs typeface="Times New Roman"/>
                        </a:rPr>
                        <a:t> </a:t>
                      </a:r>
                      <a:endParaRPr/>
                    </a:p>
                    <a:p>
                      <a:pPr marL="0" algn="l" defTabSz="1218987">
                        <a:spcAft>
                          <a:spcPts val="0"/>
                        </a:spcAft>
                        <a:defRPr/>
                      </a:pPr>
                      <a:r>
                        <a:rPr lang="en-US" sz="2000" b="1">
                          <a:solidFill>
                            <a:schemeClr val="dk1"/>
                          </a:solidFill>
                          <a:latin typeface="Times New Roman"/>
                          <a:ea typeface="+mn-ea"/>
                          <a:cs typeface="Times New Roman"/>
                        </a:rPr>
                        <a:t>Java SE 10</a:t>
                      </a:r>
                      <a:endParaRPr/>
                    </a:p>
                    <a:p>
                      <a:pPr marL="0" algn="l" defTabSz="1218987">
                        <a:spcAft>
                          <a:spcPts val="0"/>
                        </a:spcAft>
                        <a:defRPr/>
                      </a:pPr>
                      <a:r>
                        <a:rPr lang="en-US" sz="2000" b="1">
                          <a:solidFill>
                            <a:schemeClr val="dk1"/>
                          </a:solidFill>
                          <a:latin typeface="Times New Roman"/>
                          <a:ea typeface="+mn-ea"/>
                          <a:cs typeface="Times New Roman"/>
                        </a:rPr>
                        <a:t> </a:t>
                      </a:r>
                      <a:endParaRPr/>
                    </a:p>
                  </a:txBody>
                  <a:tcPr marL="68580" marR="68580" marT="76200" marB="76200"/>
                </a:tc>
                <a:tc>
                  <a:txBody>
                    <a:bodyPr/>
                    <a:p>
                      <a:pPr marL="0" algn="ctr" defTabSz="1218987">
                        <a:spcAft>
                          <a:spcPts val="0"/>
                        </a:spcAft>
                        <a:defRPr/>
                      </a:pPr>
                      <a:r>
                        <a:rPr lang="en-US" sz="2000" b="1">
                          <a:solidFill>
                            <a:schemeClr val="dk1"/>
                          </a:solidFill>
                          <a:latin typeface="Times New Roman"/>
                          <a:ea typeface="+mn-ea"/>
                          <a:cs typeface="Times New Roman"/>
                        </a:rPr>
                        <a:t> </a:t>
                      </a:r>
                      <a:endParaRPr/>
                    </a:p>
                    <a:p>
                      <a:pPr marL="0" algn="ctr" defTabSz="1218987">
                        <a:spcAft>
                          <a:spcPts val="0"/>
                        </a:spcAft>
                        <a:defRPr/>
                      </a:pPr>
                      <a:r>
                        <a:rPr lang="en-US" sz="2000" b="1">
                          <a:solidFill>
                            <a:schemeClr val="dk1"/>
                          </a:solidFill>
                          <a:latin typeface="Times New Roman"/>
                          <a:ea typeface="+mn-ea"/>
                          <a:cs typeface="Times New Roman"/>
                        </a:rPr>
                        <a:t>10 </a:t>
                      </a:r>
                      <a:endParaRPr/>
                    </a:p>
                  </a:txBody>
                  <a:tcPr marL="68580" marR="68580" marT="76200" marB="76200"/>
                </a:tc>
                <a:tc>
                  <a:txBody>
                    <a:bodyPr/>
                    <a:p>
                      <a:pPr marL="0" algn="ctr" defTabSz="1218987">
                        <a:spcAft>
                          <a:spcPts val="0"/>
                        </a:spcAft>
                        <a:defRPr/>
                      </a:pPr>
                      <a:r>
                        <a:rPr lang="en-US" sz="2000" b="1">
                          <a:solidFill>
                            <a:schemeClr val="dk1"/>
                          </a:solidFill>
                          <a:latin typeface="Times New Roman"/>
                          <a:ea typeface="+mn-ea"/>
                          <a:cs typeface="Times New Roman"/>
                        </a:rPr>
                        <a:t> </a:t>
                      </a:r>
                      <a:endParaRPr/>
                    </a:p>
                    <a:p>
                      <a:pPr marL="0" algn="ctr" defTabSz="1218987">
                        <a:spcAft>
                          <a:spcPts val="0"/>
                        </a:spcAft>
                        <a:defRPr/>
                      </a:pPr>
                      <a:r>
                        <a:rPr lang="en-US" sz="2000" b="1">
                          <a:solidFill>
                            <a:schemeClr val="dk1"/>
                          </a:solidFill>
                          <a:latin typeface="Times New Roman"/>
                          <a:ea typeface="+mn-ea"/>
                          <a:cs typeface="Times New Roman"/>
                        </a:rPr>
                        <a:t>March, 20th 2018</a:t>
                      </a:r>
                      <a:endParaRPr/>
                    </a:p>
                  </a:txBody>
                  <a:tcPr marL="68580" marR="68580" marT="76200" marB="76200"/>
                </a:tc>
              </a:tr>
              <a:tr h="1053222">
                <a:tc>
                  <a:txBody>
                    <a:bodyPr/>
                    <a:p>
                      <a:pPr marL="0" algn="l" defTabSz="1218987">
                        <a:spcAft>
                          <a:spcPts val="0"/>
                        </a:spcAft>
                        <a:defRPr/>
                      </a:pPr>
                      <a:r>
                        <a:rPr lang="en-US" sz="2000" b="1">
                          <a:solidFill>
                            <a:schemeClr val="dk1"/>
                          </a:solidFill>
                          <a:latin typeface="Times New Roman"/>
                          <a:ea typeface="+mn-ea"/>
                          <a:cs typeface="Times New Roman"/>
                        </a:rPr>
                        <a:t> </a:t>
                      </a:r>
                      <a:endParaRPr/>
                    </a:p>
                    <a:p>
                      <a:pPr marL="0" algn="l" defTabSz="1218987">
                        <a:spcAft>
                          <a:spcPts val="0"/>
                        </a:spcAft>
                        <a:defRPr/>
                      </a:pPr>
                      <a:r>
                        <a:rPr lang="en-US" sz="2000" b="1">
                          <a:solidFill>
                            <a:schemeClr val="dk1"/>
                          </a:solidFill>
                          <a:latin typeface="Times New Roman"/>
                          <a:ea typeface="+mn-ea"/>
                          <a:cs typeface="Times New Roman"/>
                        </a:rPr>
                        <a:t>Java SE 11</a:t>
                      </a:r>
                      <a:endParaRPr/>
                    </a:p>
                    <a:p>
                      <a:pPr marL="0" algn="l" defTabSz="1218987">
                        <a:spcAft>
                          <a:spcPts val="0"/>
                        </a:spcAft>
                        <a:defRPr/>
                      </a:pPr>
                      <a:r>
                        <a:rPr lang="en-US" sz="2000" b="1">
                          <a:solidFill>
                            <a:schemeClr val="dk1"/>
                          </a:solidFill>
                          <a:latin typeface="Times New Roman"/>
                          <a:ea typeface="+mn-ea"/>
                          <a:cs typeface="Times New Roman"/>
                        </a:rPr>
                        <a:t> </a:t>
                      </a:r>
                      <a:endParaRPr/>
                    </a:p>
                  </a:txBody>
                  <a:tcPr marL="68580" marR="68580" marT="76200" marB="76200"/>
                </a:tc>
                <a:tc>
                  <a:txBody>
                    <a:bodyPr/>
                    <a:p>
                      <a:pPr marL="0" algn="ctr" defTabSz="1218987">
                        <a:spcAft>
                          <a:spcPts val="0"/>
                        </a:spcAft>
                        <a:defRPr/>
                      </a:pPr>
                      <a:r>
                        <a:rPr lang="en-US" sz="2000" b="1">
                          <a:solidFill>
                            <a:schemeClr val="dk1"/>
                          </a:solidFill>
                          <a:latin typeface="Times New Roman"/>
                          <a:ea typeface="+mn-ea"/>
                          <a:cs typeface="Times New Roman"/>
                        </a:rPr>
                        <a:t> </a:t>
                      </a:r>
                      <a:endParaRPr/>
                    </a:p>
                    <a:p>
                      <a:pPr marL="0" algn="ctr" defTabSz="1218987">
                        <a:spcAft>
                          <a:spcPts val="0"/>
                        </a:spcAft>
                        <a:defRPr/>
                      </a:pPr>
                      <a:r>
                        <a:rPr lang="en-US" sz="2000" b="1">
                          <a:solidFill>
                            <a:schemeClr val="dk1"/>
                          </a:solidFill>
                          <a:latin typeface="Times New Roman"/>
                          <a:ea typeface="+mn-ea"/>
                          <a:cs typeface="Times New Roman"/>
                        </a:rPr>
                        <a:t>11 </a:t>
                      </a:r>
                      <a:endParaRPr/>
                    </a:p>
                  </a:txBody>
                  <a:tcPr marL="68580" marR="68580" marT="76200" marB="76200"/>
                </a:tc>
                <a:tc>
                  <a:txBody>
                    <a:bodyPr/>
                    <a:p>
                      <a:pPr marL="0" algn="ctr" defTabSz="1218987">
                        <a:spcAft>
                          <a:spcPts val="0"/>
                        </a:spcAft>
                        <a:defRPr/>
                      </a:pPr>
                      <a:r>
                        <a:rPr lang="en-US" sz="2000" b="1">
                          <a:solidFill>
                            <a:schemeClr val="dk1"/>
                          </a:solidFill>
                          <a:latin typeface="Times New Roman"/>
                          <a:ea typeface="+mn-ea"/>
                          <a:cs typeface="Times New Roman"/>
                        </a:rPr>
                        <a:t> </a:t>
                      </a:r>
                      <a:endParaRPr/>
                    </a:p>
                    <a:p>
                      <a:pPr marL="0" algn="ctr" defTabSz="1218987">
                        <a:spcAft>
                          <a:spcPts val="0"/>
                        </a:spcAft>
                        <a:defRPr/>
                      </a:pPr>
                      <a:r>
                        <a:rPr lang="en-US" sz="2000" b="1">
                          <a:solidFill>
                            <a:schemeClr val="dk1"/>
                          </a:solidFill>
                          <a:latin typeface="Times New Roman"/>
                          <a:ea typeface="+mn-ea"/>
                          <a:cs typeface="Times New Roman"/>
                        </a:rPr>
                        <a:t>September, 25th 2018</a:t>
                      </a:r>
                      <a:endParaRPr/>
                    </a:p>
                  </a:txBody>
                  <a:tcPr marL="68580" marR="68580" marT="76200" marB="76200"/>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Rectangle 3"/>
          <p:cNvSpPr/>
          <p:nvPr/>
        </p:nvSpPr>
        <p:spPr bwMode="auto">
          <a:xfrm>
            <a:off x="0" y="8709"/>
            <a:ext cx="9385775" cy="849462"/>
          </a:xfrm>
          <a:prstGeom prst="rect">
            <a:avLst/>
          </a:prstGeom>
        </p:spPr>
        <p:txBody>
          <a:bodyPr vert="horz" lIns="121898" tIns="60949" rIns="121898" bIns="60949" rtlCol="0" anchor="b">
            <a:noAutofit/>
          </a:bodyPr>
          <a:lstStyle/>
          <a:p>
            <a:pPr marR="0" lvl="0" algn="l" defTabSz="914400">
              <a:lnSpc>
                <a:spcPct val="100000"/>
              </a:lnSpc>
              <a:spcBef>
                <a:spcPts val="0"/>
              </a:spcBef>
              <a:spcAft>
                <a:spcPts val="0"/>
              </a:spcAft>
              <a:buClrTx/>
              <a:buSzTx/>
              <a:defRPr/>
            </a:pPr>
            <a:r>
              <a:rPr lang="en-US" sz="4000" b="1">
                <a:solidFill>
                  <a:schemeClr val="dk1"/>
                </a:solidFill>
                <a:latin typeface="+mn-lt"/>
                <a:ea typeface="+mn-ea"/>
                <a:cs typeface="+mn-cs"/>
              </a:rPr>
              <a:t>History of Java &amp; Versions</a:t>
            </a:r>
            <a:endParaRPr/>
          </a:p>
        </p:txBody>
      </p:sp>
      <p:graphicFrame>
        <p:nvGraphicFramePr>
          <p:cNvPr id="10" name="Table 3"/>
          <p:cNvGraphicFramePr>
            <a:graphicFrameLocks xmlns:a="http://schemas.openxmlformats.org/drawingml/2006/main"/>
          </p:cNvGraphicFramePr>
          <p:nvPr/>
        </p:nvGraphicFramePr>
        <p:xfrm>
          <a:off x="455612" y="895494"/>
          <a:ext cx="11277600" cy="5618228"/>
        </p:xfrm>
        <a:graphic>
          <a:graphicData uri="http://schemas.openxmlformats.org/drawingml/2006/table">
            <a:tbl>
              <a:tblPr firstRow="1" firstCol="0" lastRow="0" lastCol="0" bandRow="1" bandCol="0">
                <a:tableStyleId>{5C22544A-7EE6-4342-B048-85BDC9FD1C3A}</a:tableStyleId>
              </a:tblPr>
              <a:tblGrid>
                <a:gridCol w="3759200"/>
                <a:gridCol w="3759200"/>
                <a:gridCol w="3759200"/>
              </a:tblGrid>
              <a:tr h="337801">
                <a:tc>
                  <a:txBody>
                    <a:bodyPr/>
                    <a:p>
                      <a:pPr algn="ctr">
                        <a:spcAft>
                          <a:spcPts val="0"/>
                        </a:spcAft>
                        <a:defRPr/>
                      </a:pPr>
                      <a:r>
                        <a:rPr lang="en-US" sz="2000" b="1">
                          <a:solidFill>
                            <a:srgbClr val="FFFFFF"/>
                          </a:solidFill>
                          <a:latin typeface="Times New Roman"/>
                          <a:cs typeface="Times New Roman"/>
                        </a:rPr>
                        <a:t>Java SE Version </a:t>
                      </a:r>
                      <a:endParaRPr lang="en-US" sz="2000">
                        <a:latin typeface="Times New Roman"/>
                        <a:cs typeface="Times New Roman"/>
                      </a:endParaRPr>
                    </a:p>
                  </a:txBody>
                  <a:tcPr marL="11637" marR="11637" marT="12930" marB="12930"/>
                </a:tc>
                <a:tc>
                  <a:txBody>
                    <a:bodyPr/>
                    <a:p>
                      <a:pPr algn="ctr">
                        <a:spcAft>
                          <a:spcPts val="0"/>
                        </a:spcAft>
                        <a:defRPr/>
                      </a:pPr>
                      <a:r>
                        <a:rPr lang="en-US" sz="2000">
                          <a:latin typeface="Times New Roman"/>
                          <a:cs typeface="Times New Roman"/>
                        </a:rPr>
                        <a:t> </a:t>
                      </a:r>
                      <a:r>
                        <a:rPr lang="en-US" sz="2000" b="1">
                          <a:solidFill>
                            <a:srgbClr val="FFFFFF"/>
                          </a:solidFill>
                          <a:latin typeface="Times New Roman"/>
                          <a:cs typeface="Times New Roman"/>
                        </a:rPr>
                        <a:t>Version Number</a:t>
                      </a:r>
                      <a:endParaRPr lang="en-US" sz="2000">
                        <a:latin typeface="Times New Roman"/>
                        <a:cs typeface="Times New Roman"/>
                      </a:endParaRPr>
                    </a:p>
                  </a:txBody>
                  <a:tcPr marL="11637" marR="11637" marT="12930" marB="12930"/>
                </a:tc>
                <a:tc>
                  <a:txBody>
                    <a:bodyPr/>
                    <a:p>
                      <a:pPr algn="ctr">
                        <a:spcAft>
                          <a:spcPts val="0"/>
                        </a:spcAft>
                        <a:defRPr/>
                      </a:pPr>
                      <a:r>
                        <a:rPr lang="en-US" sz="2000">
                          <a:latin typeface="Times New Roman"/>
                          <a:cs typeface="Times New Roman"/>
                        </a:rPr>
                        <a:t> </a:t>
                      </a:r>
                      <a:r>
                        <a:rPr lang="en-US" sz="2000" b="1">
                          <a:solidFill>
                            <a:srgbClr val="FFFFFF"/>
                          </a:solidFill>
                          <a:latin typeface="Times New Roman"/>
                          <a:cs typeface="Times New Roman"/>
                        </a:rPr>
                        <a:t>Release Date</a:t>
                      </a:r>
                      <a:endParaRPr lang="en-US" sz="2000">
                        <a:latin typeface="Times New Roman"/>
                        <a:cs typeface="Times New Roman"/>
                      </a:endParaRPr>
                    </a:p>
                  </a:txBody>
                  <a:tcPr marL="11637" marR="11637" marT="12930" marB="12930"/>
                </a:tc>
              </a:tr>
              <a:tr h="0">
                <a:tc>
                  <a:txBody>
                    <a:bodyPr/>
                    <a:p>
                      <a:pPr>
                        <a:spcAft>
                          <a:spcPts val="0"/>
                        </a:spcAft>
                        <a:defRPr/>
                      </a:pPr>
                      <a:r>
                        <a:rPr lang="en-US" sz="1200" b="1">
                          <a:solidFill>
                            <a:srgbClr val="000000"/>
                          </a:solidFill>
                          <a:latin typeface="Times New Roman"/>
                          <a:cs typeface="Times New Roman"/>
                        </a:rPr>
                        <a:t>Java SE 12</a:t>
                      </a:r>
                      <a:endParaRPr lang="en-US" sz="1200">
                        <a:latin typeface="Times New Roman"/>
                        <a:cs typeface="Times New Roman"/>
                      </a:endParaRPr>
                    </a:p>
                    <a:p>
                      <a:pPr>
                        <a:spcAft>
                          <a:spcPts val="0"/>
                        </a:spcAft>
                        <a:defRPr/>
                      </a:pPr>
                      <a:r>
                        <a:rPr lang="en-US" sz="1200">
                          <a:latin typeface="Times New Roman"/>
                          <a:cs typeface="Times New Roman"/>
                        </a:rPr>
                        <a:t> </a:t>
                      </a:r>
                      <a:endParaRPr/>
                    </a:p>
                  </a:txBody>
                  <a:tcPr marL="68580" marR="68580" marT="76200" marB="76200"/>
                </a:tc>
                <a:tc>
                  <a:txBody>
                    <a:bodyPr/>
                    <a:p>
                      <a:pPr algn="ctr">
                        <a:spcAft>
                          <a:spcPts val="0"/>
                        </a:spcAft>
                        <a:defRPr/>
                      </a:pPr>
                      <a:r>
                        <a:rPr lang="en-US" sz="1200">
                          <a:latin typeface="Times New Roman"/>
                          <a:cs typeface="Times New Roman"/>
                        </a:rPr>
                        <a:t> </a:t>
                      </a:r>
                      <a:endParaRPr/>
                    </a:p>
                    <a:p>
                      <a:pPr algn="ctr">
                        <a:spcAft>
                          <a:spcPts val="0"/>
                        </a:spcAft>
                        <a:defRPr/>
                      </a:pPr>
                      <a:r>
                        <a:rPr lang="en-US" sz="1200">
                          <a:latin typeface="Times New Roman"/>
                          <a:cs typeface="Times New Roman"/>
                        </a:rPr>
                        <a:t>12</a:t>
                      </a:r>
                      <a:endParaRPr/>
                    </a:p>
                    <a:p>
                      <a:pPr algn="ctr">
                        <a:spcAft>
                          <a:spcPts val="0"/>
                        </a:spcAft>
                        <a:defRPr/>
                      </a:pPr>
                      <a:r>
                        <a:rPr lang="en-US" sz="1200">
                          <a:latin typeface="Times New Roman"/>
                          <a:cs typeface="Times New Roman"/>
                        </a:rPr>
                        <a:t> </a:t>
                      </a:r>
                      <a:endParaRPr/>
                    </a:p>
                  </a:txBody>
                  <a:tcPr marL="68580" marR="68580" marT="76200" marB="76200"/>
                </a:tc>
                <a:tc>
                  <a:txBody>
                    <a:bodyPr/>
                    <a:p>
                      <a:pPr algn="ctr">
                        <a:spcAft>
                          <a:spcPts val="0"/>
                        </a:spcAft>
                        <a:defRPr/>
                      </a:pPr>
                      <a:r>
                        <a:rPr lang="en-US" sz="1200">
                          <a:latin typeface="Times New Roman"/>
                          <a:cs typeface="Times New Roman"/>
                        </a:rPr>
                        <a:t> </a:t>
                      </a:r>
                      <a:endParaRPr/>
                    </a:p>
                    <a:p>
                      <a:pPr algn="ctr">
                        <a:spcAft>
                          <a:spcPts val="0"/>
                        </a:spcAft>
                        <a:defRPr/>
                      </a:pPr>
                      <a:r>
                        <a:rPr lang="en-US" sz="1200">
                          <a:solidFill>
                            <a:srgbClr val="000000"/>
                          </a:solidFill>
                          <a:latin typeface="Times New Roman"/>
                          <a:cs typeface="Times New Roman"/>
                        </a:rPr>
                        <a:t>March, 19th 2019</a:t>
                      </a:r>
                      <a:endParaRPr lang="en-US" sz="1200">
                        <a:latin typeface="Times New Roman"/>
                        <a:cs typeface="Times New Roman"/>
                      </a:endParaRPr>
                    </a:p>
                  </a:txBody>
                  <a:tcPr marL="68580" marR="68580" marT="76200" marB="76200"/>
                </a:tc>
              </a:tr>
              <a:tr h="365760">
                <a:tc>
                  <a:txBody>
                    <a:bodyPr/>
                    <a:p>
                      <a:pPr>
                        <a:spcAft>
                          <a:spcPts val="0"/>
                        </a:spcAft>
                        <a:defRPr/>
                      </a:pPr>
                      <a:r>
                        <a:rPr lang="en-US" sz="1200">
                          <a:latin typeface="Times New Roman"/>
                          <a:cs typeface="Times New Roman"/>
                        </a:rPr>
                        <a:t> </a:t>
                      </a:r>
                      <a:endParaRPr/>
                    </a:p>
                    <a:p>
                      <a:pPr>
                        <a:spcAft>
                          <a:spcPts val="0"/>
                        </a:spcAft>
                        <a:defRPr/>
                      </a:pPr>
                      <a:r>
                        <a:rPr lang="en-US" sz="1200" b="1">
                          <a:solidFill>
                            <a:srgbClr val="000000"/>
                          </a:solidFill>
                          <a:latin typeface="Times New Roman"/>
                          <a:cs typeface="Times New Roman"/>
                        </a:rPr>
                        <a:t>Java SE 13</a:t>
                      </a:r>
                      <a:endParaRPr lang="en-US" sz="1200">
                        <a:latin typeface="Times New Roman"/>
                        <a:cs typeface="Times New Roman"/>
                      </a:endParaRPr>
                    </a:p>
                  </a:txBody>
                  <a:tcPr marL="68580" marR="68580" marT="76200" marB="76200"/>
                </a:tc>
                <a:tc>
                  <a:txBody>
                    <a:bodyPr/>
                    <a:p>
                      <a:pPr algn="ctr">
                        <a:defRPr/>
                      </a:pPr>
                      <a:r>
                        <a:rPr lang="en-US" sz="1200">
                          <a:latin typeface="Times New Roman"/>
                          <a:cs typeface="Times New Roman"/>
                        </a:rPr>
                        <a:t>13</a:t>
                      </a:r>
                      <a:endParaRPr/>
                    </a:p>
                  </a:txBody>
                  <a:tcPr marL="68580" marR="68580" marT="76200" marB="76200" anchor="ctr"/>
                </a:tc>
                <a:tc>
                  <a:txBody>
                    <a:bodyPr/>
                    <a:p>
                      <a:pPr algn="ctr">
                        <a:spcAft>
                          <a:spcPts val="0"/>
                        </a:spcAft>
                        <a:defRPr/>
                      </a:pPr>
                      <a:r>
                        <a:rPr lang="en-US" sz="1200">
                          <a:latin typeface="Times New Roman"/>
                          <a:cs typeface="Times New Roman"/>
                        </a:rPr>
                        <a:t> </a:t>
                      </a:r>
                      <a:endParaRPr/>
                    </a:p>
                    <a:p>
                      <a:pPr algn="ctr">
                        <a:spcAft>
                          <a:spcPts val="0"/>
                        </a:spcAft>
                        <a:defRPr/>
                      </a:pPr>
                      <a:r>
                        <a:rPr lang="en-US" sz="1200">
                          <a:solidFill>
                            <a:srgbClr val="000000"/>
                          </a:solidFill>
                          <a:latin typeface="Times New Roman"/>
                          <a:cs typeface="Times New Roman"/>
                        </a:rPr>
                        <a:t>September, 17th 2019</a:t>
                      </a:r>
                      <a:endParaRPr lang="en-US" sz="1200">
                        <a:latin typeface="Times New Roman"/>
                        <a:cs typeface="Times New Roman"/>
                      </a:endParaRPr>
                    </a:p>
                    <a:p>
                      <a:pPr algn="ctr">
                        <a:spcAft>
                          <a:spcPts val="0"/>
                        </a:spcAft>
                        <a:defRPr/>
                      </a:pPr>
                      <a:r>
                        <a:rPr lang="en-US" sz="1200">
                          <a:latin typeface="Times New Roman"/>
                          <a:cs typeface="Times New Roman"/>
                        </a:rPr>
                        <a:t> </a:t>
                      </a:r>
                      <a:endParaRPr/>
                    </a:p>
                  </a:txBody>
                  <a:tcPr marL="68580" marR="68580" marT="76200" marB="76200"/>
                </a:tc>
              </a:tr>
              <a:tr h="722005">
                <a:tc>
                  <a:txBody>
                    <a:bodyPr/>
                    <a:p>
                      <a:pPr>
                        <a:spcAft>
                          <a:spcPts val="0"/>
                        </a:spcAft>
                        <a:defRPr/>
                      </a:pPr>
                      <a:r>
                        <a:rPr lang="en-US" sz="1200">
                          <a:latin typeface="Times New Roman"/>
                          <a:cs typeface="Times New Roman"/>
                        </a:rPr>
                        <a:t> </a:t>
                      </a:r>
                      <a:endParaRPr/>
                    </a:p>
                    <a:p>
                      <a:pPr>
                        <a:spcAft>
                          <a:spcPts val="0"/>
                        </a:spcAft>
                        <a:defRPr/>
                      </a:pPr>
                      <a:r>
                        <a:rPr lang="en-US" sz="1200" b="1">
                          <a:solidFill>
                            <a:srgbClr val="000000"/>
                          </a:solidFill>
                          <a:latin typeface="Times New Roman"/>
                          <a:cs typeface="Times New Roman"/>
                        </a:rPr>
                        <a:t>Java SE 14</a:t>
                      </a:r>
                      <a:endParaRPr lang="en-US" sz="1200">
                        <a:latin typeface="Times New Roman"/>
                        <a:cs typeface="Times New Roman"/>
                      </a:endParaRPr>
                    </a:p>
                    <a:p>
                      <a:pPr>
                        <a:spcAft>
                          <a:spcPts val="0"/>
                        </a:spcAft>
                        <a:defRPr/>
                      </a:pPr>
                      <a:r>
                        <a:rPr lang="en-US" sz="1200">
                          <a:latin typeface="Times New Roman"/>
                          <a:cs typeface="Times New Roman"/>
                        </a:rPr>
                        <a:t> </a:t>
                      </a:r>
                      <a:endParaRPr/>
                    </a:p>
                  </a:txBody>
                  <a:tcPr marL="68580" marR="68580" marT="76200" marB="76200"/>
                </a:tc>
                <a:tc>
                  <a:txBody>
                    <a:bodyPr/>
                    <a:p>
                      <a:pPr algn="ctr">
                        <a:defRPr/>
                      </a:pPr>
                      <a:r>
                        <a:rPr lang="en-US" sz="1200">
                          <a:latin typeface="Times New Roman"/>
                          <a:cs typeface="Times New Roman"/>
                        </a:rPr>
                        <a:t>14 </a:t>
                      </a:r>
                      <a:endParaRPr/>
                    </a:p>
                  </a:txBody>
                  <a:tcPr marL="68580" marR="68580" marT="76200" marB="76200" anchor="ctr"/>
                </a:tc>
                <a:tc>
                  <a:txBody>
                    <a:bodyPr/>
                    <a:p>
                      <a:pPr algn="ctr">
                        <a:spcAft>
                          <a:spcPts val="0"/>
                        </a:spcAft>
                        <a:defRPr/>
                      </a:pPr>
                      <a:r>
                        <a:rPr lang="en-US" sz="1200">
                          <a:latin typeface="Times New Roman"/>
                          <a:cs typeface="Times New Roman"/>
                        </a:rPr>
                        <a:t>  </a:t>
                      </a:r>
                      <a:endParaRPr/>
                    </a:p>
                    <a:p>
                      <a:pPr algn="ctr">
                        <a:spcAft>
                          <a:spcPts val="0"/>
                        </a:spcAft>
                        <a:defRPr/>
                      </a:pPr>
                      <a:r>
                        <a:rPr lang="en-US" sz="1200">
                          <a:solidFill>
                            <a:srgbClr val="000000"/>
                          </a:solidFill>
                          <a:latin typeface="Times New Roman"/>
                          <a:cs typeface="Times New Roman"/>
                        </a:rPr>
                        <a:t>March, 17th 2020</a:t>
                      </a:r>
                      <a:endParaRPr lang="en-US" sz="1200">
                        <a:latin typeface="Times New Roman"/>
                        <a:cs typeface="Times New Roman"/>
                      </a:endParaRPr>
                    </a:p>
                  </a:txBody>
                  <a:tcPr marL="68580" marR="68580" marT="76200" marB="76200"/>
                </a:tc>
              </a:tr>
              <a:tr h="445750">
                <a:tc>
                  <a:txBody>
                    <a:bodyPr/>
                    <a:p>
                      <a:pPr>
                        <a:spcAft>
                          <a:spcPts val="0"/>
                        </a:spcAft>
                        <a:defRPr/>
                      </a:pPr>
                      <a:r>
                        <a:rPr lang="en-US" sz="1200">
                          <a:latin typeface="Times New Roman"/>
                          <a:cs typeface="Times New Roman"/>
                        </a:rPr>
                        <a:t> </a:t>
                      </a:r>
                      <a:endParaRPr/>
                    </a:p>
                    <a:p>
                      <a:pPr>
                        <a:spcAft>
                          <a:spcPts val="0"/>
                        </a:spcAft>
                        <a:defRPr/>
                      </a:pPr>
                      <a:r>
                        <a:rPr lang="en-US" sz="1200" b="1">
                          <a:solidFill>
                            <a:srgbClr val="000000"/>
                          </a:solidFill>
                          <a:latin typeface="Times New Roman"/>
                          <a:cs typeface="Times New Roman"/>
                        </a:rPr>
                        <a:t>Java SE 15</a:t>
                      </a:r>
                      <a:endParaRPr lang="en-US" sz="1200">
                        <a:latin typeface="Times New Roman"/>
                        <a:cs typeface="Times New Roman"/>
                      </a:endParaRPr>
                    </a:p>
                    <a:p>
                      <a:pPr>
                        <a:spcAft>
                          <a:spcPts val="0"/>
                        </a:spcAft>
                        <a:defRPr/>
                      </a:pPr>
                      <a:r>
                        <a:rPr lang="en-US" sz="1200">
                          <a:latin typeface="Times New Roman"/>
                          <a:cs typeface="Times New Roman"/>
                        </a:rPr>
                        <a:t> </a:t>
                      </a:r>
                      <a:endParaRPr/>
                    </a:p>
                  </a:txBody>
                  <a:tcPr marL="68580" marR="68580" marT="76200" marB="76200"/>
                </a:tc>
                <a:tc>
                  <a:txBody>
                    <a:bodyPr/>
                    <a:p>
                      <a:pPr algn="ctr">
                        <a:defRPr/>
                      </a:pPr>
                      <a:r>
                        <a:rPr lang="en-US" sz="1200">
                          <a:latin typeface="Times New Roman"/>
                          <a:cs typeface="Times New Roman"/>
                        </a:rPr>
                        <a:t>15</a:t>
                      </a:r>
                      <a:endParaRPr/>
                    </a:p>
                  </a:txBody>
                  <a:tcPr marL="68580" marR="68580" marT="76200" marB="76200" anchor="ctr"/>
                </a:tc>
                <a:tc>
                  <a:txBody>
                    <a:bodyPr/>
                    <a:p>
                      <a:pPr algn="ctr">
                        <a:spcAft>
                          <a:spcPts val="0"/>
                        </a:spcAft>
                        <a:defRPr/>
                      </a:pPr>
                      <a:r>
                        <a:rPr lang="en-US" sz="1200">
                          <a:latin typeface="Times New Roman"/>
                          <a:cs typeface="Times New Roman"/>
                        </a:rPr>
                        <a:t> </a:t>
                      </a:r>
                      <a:endParaRPr/>
                    </a:p>
                    <a:p>
                      <a:pPr algn="ctr">
                        <a:spcAft>
                          <a:spcPts val="0"/>
                        </a:spcAft>
                        <a:defRPr/>
                      </a:pPr>
                      <a:r>
                        <a:rPr lang="en-US" sz="1200">
                          <a:latin typeface="Times New Roman"/>
                          <a:cs typeface="Times New Roman"/>
                        </a:rPr>
                        <a:t>September, 15th 2020</a:t>
                      </a:r>
                      <a:endParaRPr/>
                    </a:p>
                  </a:txBody>
                  <a:tcPr marL="68580" marR="68580" marT="76200" marB="76200"/>
                </a:tc>
              </a:tr>
              <a:tr h="696324">
                <a:tc>
                  <a:txBody>
                    <a:bodyPr/>
                    <a:p>
                      <a:pPr>
                        <a:spcAft>
                          <a:spcPts val="0"/>
                        </a:spcAft>
                        <a:defRPr/>
                      </a:pPr>
                      <a:r>
                        <a:rPr lang="en-US" sz="1200">
                          <a:latin typeface="Times New Roman"/>
                          <a:cs typeface="Times New Roman"/>
                        </a:rPr>
                        <a:t> </a:t>
                      </a:r>
                      <a:endParaRPr/>
                    </a:p>
                    <a:p>
                      <a:pPr>
                        <a:spcAft>
                          <a:spcPts val="0"/>
                        </a:spcAft>
                        <a:defRPr/>
                      </a:pPr>
                      <a:r>
                        <a:rPr lang="en-US" sz="1200" b="1">
                          <a:latin typeface="Times New Roman"/>
                          <a:cs typeface="Times New Roman"/>
                        </a:rPr>
                        <a:t>Java SE 16</a:t>
                      </a:r>
                      <a:endParaRPr lang="en-US" sz="1200">
                        <a:latin typeface="Times New Roman"/>
                        <a:cs typeface="Times New Roman"/>
                      </a:endParaRPr>
                    </a:p>
                    <a:p>
                      <a:pPr>
                        <a:spcAft>
                          <a:spcPts val="0"/>
                        </a:spcAft>
                        <a:defRPr/>
                      </a:pPr>
                      <a:r>
                        <a:rPr lang="en-US" sz="1200">
                          <a:latin typeface="Times New Roman"/>
                          <a:cs typeface="Times New Roman"/>
                        </a:rPr>
                        <a:t> </a:t>
                      </a:r>
                      <a:endParaRPr/>
                    </a:p>
                  </a:txBody>
                  <a:tcPr marL="68580" marR="68580" marT="76200" marB="76200"/>
                </a:tc>
                <a:tc>
                  <a:txBody>
                    <a:bodyPr/>
                    <a:p>
                      <a:pPr algn="ctr">
                        <a:defRPr/>
                      </a:pPr>
                      <a:r>
                        <a:rPr lang="en-US" sz="1200">
                          <a:latin typeface="Times New Roman"/>
                          <a:cs typeface="Times New Roman"/>
                        </a:rPr>
                        <a:t>16</a:t>
                      </a:r>
                      <a:endParaRPr/>
                    </a:p>
                  </a:txBody>
                  <a:tcPr marL="68580" marR="68580" marT="76200" marB="76200" anchor="ctr"/>
                </a:tc>
                <a:tc>
                  <a:txBody>
                    <a:bodyPr/>
                    <a:p>
                      <a:pPr algn="ctr">
                        <a:spcAft>
                          <a:spcPts val="0"/>
                        </a:spcAft>
                        <a:defRPr/>
                      </a:pPr>
                      <a:r>
                        <a:rPr lang="en-US" sz="1200">
                          <a:latin typeface="Times New Roman"/>
                          <a:cs typeface="Times New Roman"/>
                        </a:rPr>
                        <a:t> </a:t>
                      </a:r>
                      <a:endParaRPr/>
                    </a:p>
                    <a:p>
                      <a:pPr algn="ctr">
                        <a:spcAft>
                          <a:spcPts val="0"/>
                        </a:spcAft>
                        <a:defRPr/>
                      </a:pPr>
                      <a:r>
                        <a:rPr lang="en-US" sz="1200">
                          <a:latin typeface="Times New Roman"/>
                          <a:cs typeface="Times New Roman"/>
                        </a:rPr>
                        <a:t>March, 16th 2021</a:t>
                      </a:r>
                      <a:endParaRPr/>
                    </a:p>
                  </a:txBody>
                  <a:tcPr marL="68580" marR="68580" marT="76200" marB="76200"/>
                </a:tc>
              </a:tr>
              <a:tr h="546705">
                <a:tc>
                  <a:txBody>
                    <a:bodyPr/>
                    <a:p>
                      <a:pPr>
                        <a:spcAft>
                          <a:spcPts val="0"/>
                        </a:spcAft>
                        <a:defRPr/>
                      </a:pPr>
                      <a:r>
                        <a:rPr lang="en-US" sz="1200">
                          <a:latin typeface="Times New Roman"/>
                          <a:cs typeface="Times New Roman"/>
                        </a:rPr>
                        <a:t> </a:t>
                      </a:r>
                      <a:endParaRPr/>
                    </a:p>
                    <a:p>
                      <a:pPr>
                        <a:spcAft>
                          <a:spcPts val="0"/>
                        </a:spcAft>
                        <a:defRPr/>
                      </a:pPr>
                      <a:r>
                        <a:rPr lang="en-US" sz="1200" b="1">
                          <a:solidFill>
                            <a:srgbClr val="000000"/>
                          </a:solidFill>
                          <a:latin typeface="Times New Roman"/>
                          <a:cs typeface="Times New Roman"/>
                        </a:rPr>
                        <a:t>Java SE 17</a:t>
                      </a:r>
                      <a:endParaRPr lang="en-US" sz="1200">
                        <a:latin typeface="Times New Roman"/>
                        <a:cs typeface="Times New Roman"/>
                      </a:endParaRPr>
                    </a:p>
                    <a:p>
                      <a:pPr>
                        <a:spcAft>
                          <a:spcPts val="0"/>
                        </a:spcAft>
                        <a:defRPr/>
                      </a:pPr>
                      <a:r>
                        <a:rPr lang="en-US" sz="1200">
                          <a:latin typeface="Times New Roman"/>
                          <a:cs typeface="Times New Roman"/>
                        </a:rPr>
                        <a:t> </a:t>
                      </a:r>
                      <a:endParaRPr/>
                    </a:p>
                  </a:txBody>
                  <a:tcPr marL="68580" marR="68580" marT="76200" marB="76200"/>
                </a:tc>
                <a:tc>
                  <a:txBody>
                    <a:bodyPr/>
                    <a:p>
                      <a:pPr algn="ctr">
                        <a:defRPr/>
                      </a:pPr>
                      <a:r>
                        <a:rPr lang="en-US" sz="1200">
                          <a:solidFill>
                            <a:srgbClr val="000000"/>
                          </a:solidFill>
                          <a:latin typeface="Times New Roman"/>
                          <a:cs typeface="Times New Roman"/>
                        </a:rPr>
                        <a:t>17</a:t>
                      </a:r>
                      <a:endParaRPr lang="en-US" sz="1200">
                        <a:latin typeface="Times New Roman"/>
                        <a:cs typeface="Times New Roman"/>
                      </a:endParaRPr>
                    </a:p>
                  </a:txBody>
                  <a:tcPr marL="68580" marR="68580" marT="76200" marB="76200" anchor="ctr"/>
                </a:tc>
                <a:tc>
                  <a:txBody>
                    <a:bodyPr/>
                    <a:p>
                      <a:pPr algn="ctr">
                        <a:spcAft>
                          <a:spcPts val="0"/>
                        </a:spcAft>
                        <a:defRPr/>
                      </a:pPr>
                      <a:r>
                        <a:rPr lang="en-US" sz="1200">
                          <a:latin typeface="Times New Roman"/>
                          <a:cs typeface="Times New Roman"/>
                        </a:rPr>
                        <a:t> </a:t>
                      </a:r>
                      <a:endParaRPr/>
                    </a:p>
                    <a:p>
                      <a:pPr algn="ctr">
                        <a:spcAft>
                          <a:spcPts val="0"/>
                        </a:spcAft>
                        <a:defRPr/>
                      </a:pPr>
                      <a:r>
                        <a:rPr lang="en-US" sz="1200">
                          <a:solidFill>
                            <a:srgbClr val="000000"/>
                          </a:solidFill>
                          <a:latin typeface="Times New Roman"/>
                          <a:cs typeface="Times New Roman"/>
                        </a:rPr>
                        <a:t>September, 14th 2021</a:t>
                      </a:r>
                      <a:endParaRPr lang="en-US" sz="1200">
                        <a:latin typeface="Times New Roman"/>
                        <a:cs typeface="Times New Roman"/>
                      </a:endParaRPr>
                    </a:p>
                  </a:txBody>
                  <a:tcPr marL="68580" marR="68580" marT="76200" marB="76200"/>
                </a:tc>
              </a:tr>
              <a:tr h="1053222">
                <a:tc>
                  <a:txBody>
                    <a:bodyPr/>
                    <a:p>
                      <a:pPr>
                        <a:spcAft>
                          <a:spcPts val="0"/>
                        </a:spcAft>
                        <a:defRPr/>
                      </a:pPr>
                      <a:r>
                        <a:rPr lang="en-US" sz="1000" b="1">
                          <a:solidFill>
                            <a:srgbClr val="000000"/>
                          </a:solidFill>
                          <a:latin typeface="Times New Roman"/>
                          <a:cs typeface="Times New Roman"/>
                        </a:rPr>
                        <a:t>Java SE 18</a:t>
                      </a:r>
                      <a:endParaRPr lang="en-US" sz="1000">
                        <a:solidFill>
                          <a:srgbClr val="000000"/>
                        </a:solidFill>
                        <a:latin typeface="Times New Roman"/>
                        <a:cs typeface="Times New Roman"/>
                      </a:endParaRPr>
                    </a:p>
                    <a:p>
                      <a:pPr>
                        <a:spcAft>
                          <a:spcPts val="0"/>
                        </a:spcAft>
                        <a:defRPr/>
                      </a:pPr>
                      <a:r>
                        <a:rPr lang="en-US" sz="1000" b="1">
                          <a:solidFill>
                            <a:srgbClr val="000000"/>
                          </a:solidFill>
                          <a:latin typeface="Times New Roman"/>
                          <a:cs typeface="Times New Roman"/>
                        </a:rPr>
                        <a:t> </a:t>
                      </a:r>
                      <a:endParaRPr lang="en-US" sz="1000">
                        <a:solidFill>
                          <a:srgbClr val="000000"/>
                        </a:solidFill>
                        <a:latin typeface="Times New Roman"/>
                        <a:cs typeface="Times New Roman"/>
                      </a:endParaRPr>
                    </a:p>
                  </a:txBody>
                  <a:tcPr marL="68580" marR="68580" marT="76200" marB="76200"/>
                </a:tc>
                <a:tc>
                  <a:txBody>
                    <a:bodyPr/>
                    <a:p>
                      <a:pPr algn="ctr">
                        <a:defRPr/>
                      </a:pPr>
                      <a:r>
                        <a:rPr lang="en-US" sz="1000">
                          <a:solidFill>
                            <a:srgbClr val="000000"/>
                          </a:solidFill>
                          <a:latin typeface="Times New Roman"/>
                          <a:cs typeface="Times New Roman"/>
                        </a:rPr>
                        <a:t>18</a:t>
                      </a:r>
                      <a:r>
                        <a:rPr lang="en-US" sz="1000">
                          <a:latin typeface="Times New Roman"/>
                          <a:cs typeface="Times New Roman"/>
                        </a:rPr>
                        <a:t> </a:t>
                      </a:r>
                      <a:endParaRPr/>
                    </a:p>
                  </a:txBody>
                  <a:tcPr marL="68580" marR="68580" marT="76200" marB="76200" anchor="ctr"/>
                </a:tc>
                <a:tc>
                  <a:txBody>
                    <a:bodyPr/>
                    <a:p>
                      <a:pPr algn="ctr">
                        <a:spcAft>
                          <a:spcPts val="0"/>
                        </a:spcAft>
                        <a:defRPr/>
                      </a:pPr>
                      <a:r>
                        <a:rPr lang="en-US" sz="1000">
                          <a:latin typeface="Times New Roman"/>
                          <a:cs typeface="Times New Roman"/>
                        </a:rPr>
                        <a:t> </a:t>
                      </a:r>
                      <a:endParaRPr/>
                    </a:p>
                    <a:p>
                      <a:pPr algn="ctr">
                        <a:spcAft>
                          <a:spcPts val="0"/>
                        </a:spcAft>
                        <a:defRPr/>
                      </a:pPr>
                      <a:r>
                        <a:rPr lang="en-US" sz="1000">
                          <a:solidFill>
                            <a:srgbClr val="000000"/>
                          </a:solidFill>
                          <a:latin typeface="Times New Roman"/>
                          <a:cs typeface="Times New Roman"/>
                        </a:rPr>
                        <a:t>March, 22nd 2022</a:t>
                      </a:r>
                      <a:endParaRPr lang="en-US" sz="1000">
                        <a:latin typeface="Times New Roman"/>
                        <a:cs typeface="Times New Roman"/>
                      </a:endParaRPr>
                    </a:p>
                  </a:txBody>
                  <a:tcPr marL="68580" marR="68580" marT="76200" marB="76200"/>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Arial"/>
        <a:cs typeface="Arial"/>
      </a:majorFont>
      <a:minorFont>
        <a:latin typeface="Constantia"/>
        <a:ea typeface="Arial"/>
        <a:cs typeface="Arial"/>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satMod val="150000"/>
              <a:alpha val="50000"/>
            </a:scheme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50000"/>
                <a:satMod val="180000"/>
              </a:schemeClr>
            </a:gs>
            <a:gs pos="100000">
              <a:schemeClr val="phClr">
                <a:shade val="45000"/>
                <a:satMod val="120000"/>
              </a:schemeClr>
            </a:gs>
          </a:gsLst>
          <a:path path="circle"/>
        </a:gradFill>
        <a:gradFill>
          <a:gsLst>
            <a:gs pos="0">
              <a:schemeClr val="phClr">
                <a:tint val="50000"/>
                <a:satMod val="180000"/>
              </a:schemeClr>
            </a:gs>
            <a:gs pos="100000">
              <a:schemeClr val="phClr">
                <a:shade val="45000"/>
                <a:satMod val="12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Fresh food presentation (widescreen)</Template>
  <TotalTime>0</TotalTime>
  <Words>0</Words>
  <Application>ONLYOFFICE/7.3.3.50</Application>
  <DocSecurity>0</DocSecurity>
  <PresentationFormat>Custom</PresentationFormat>
  <Paragraphs>0</Paragraphs>
  <Slides>39</Slides>
  <Notes>39</Notes>
  <HiddenSlides>0</HiddenSlides>
  <MMClips>2</MMClips>
  <ScaleCrop>0</ScaleCrop>
  <HeadingPairs>
    <vt:vector size="4" baseType="variant">
      <vt:variant>
        <vt:lpstr>Theme</vt:lpstr>
      </vt:variant>
      <vt:variant>
        <vt:i4>1</vt:i4>
      </vt:variant>
      <vt:variant>
        <vt:lpstr>Slide Titles</vt:lpstr>
      </vt:variant>
      <vt:variant>
        <vt:i4>39</vt:i4>
      </vt:variant>
    </vt:vector>
  </HeadingPairs>
  <TitlesOfParts>
    <vt:vector size="40"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Intro</dc:title>
  <dc:subject/>
  <dc:creator>Anirudha Anil Gaikwad</dc:creator>
  <cp:keywords/>
  <dc:description/>
  <dc:identifier/>
  <dc:language/>
  <cp:lastModifiedBy/>
  <cp:revision>122</cp:revision>
  <dcterms:created xsi:type="dcterms:W3CDTF">2021-12-19T05:09:16Z</dcterms:created>
  <dcterms:modified xsi:type="dcterms:W3CDTF">2023-04-04T15:39:28Z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