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8" r:id="rId7"/>
    <p:sldId id="269" r:id="rId8"/>
    <p:sldId id="271" r:id="rId9"/>
    <p:sldId id="288" r:id="rId10"/>
    <p:sldId id="276" r:id="rId11"/>
    <p:sldId id="289" r:id="rId12"/>
    <p:sldId id="290" r:id="rId13"/>
    <p:sldId id="279" r:id="rId14"/>
    <p:sldId id="280" r:id="rId15"/>
    <p:sldId id="293" r:id="rId16"/>
    <p:sldId id="291" r:id="rId17"/>
    <p:sldId id="292" r:id="rId18"/>
    <p:sldId id="25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82" d="100"/>
          <a:sy n="82" d="100"/>
        </p:scale>
        <p:origin x="720" y="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12/17/2022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12/17/2022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12/17/2022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12/17/2022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2022-12/r/eclipse-ide-enterprise-java-and-web-developers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" y="152400"/>
            <a:ext cx="5561488" cy="856804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94739"/>
              </p:ext>
            </p:extLst>
          </p:nvPr>
        </p:nvGraphicFramePr>
        <p:xfrm>
          <a:off x="455612" y="2209800"/>
          <a:ext cx="11041040" cy="373874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are Computer Programming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 of Computer Programming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Scope of Java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Why do people use Java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Java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 of Java &amp;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Development Using Eclipse IDE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What is JRE,JDK,JVM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83660"/>
                  </a:ext>
                </a:extLst>
              </a:tr>
              <a:tr h="462148"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/>
              <a:t>Java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99578-A115-2E3A-393A-068BF1EC9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334658"/>
            <a:ext cx="12109490" cy="64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F873F0-5784-767B-216B-0224741D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-696574"/>
            <a:ext cx="11509828" cy="8367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4000" b="1" dirty="0">
                <a:latin typeface="+mj-lt"/>
                <a:ea typeface="+mj-ea"/>
                <a:cs typeface="+mj-cs"/>
              </a:rPr>
              <a:t>JRE,JDK,JVM</a:t>
            </a:r>
          </a:p>
        </p:txBody>
      </p:sp>
    </p:spTree>
    <p:extLst>
      <p:ext uri="{BB962C8B-B14F-4D97-AF65-F5344CB8AC3E}">
        <p14:creationId xmlns:p14="http://schemas.microsoft.com/office/powerpoint/2010/main" val="21601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8234883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Development Using Eclipse IDE</a:t>
            </a:r>
            <a:endParaRPr lang="en-IN" sz="4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ACE0B-8C5D-1362-8A01-D7337F7A4D5A}"/>
              </a:ext>
            </a:extLst>
          </p:cNvPr>
          <p:cNvSpPr txBox="1"/>
          <p:nvPr/>
        </p:nvSpPr>
        <p:spPr>
          <a:xfrm>
            <a:off x="989012" y="1864084"/>
            <a:ext cx="10467977" cy="333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D5968"/>
                </a:solidFill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Latest Eclipse IDE available with pre loaded JAVA ,so we don’t need to install java separately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D5968"/>
                </a:solidFill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visit following site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4D5968"/>
                </a:solidFill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https://www.eclipse.org/downloads/packages/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4D5968"/>
                </a:solidFill>
                <a:effectLst/>
                <a:latin typeface="Nunito Sans" pitchFamily="2" charset="0"/>
                <a:ea typeface="Times New Roman" panose="02020603050405020304" pitchFamily="18" charset="0"/>
              </a:rPr>
              <a:t>from this site download </a:t>
            </a:r>
          </a:p>
          <a:p>
            <a:pPr marL="0" marR="0">
              <a:lnSpc>
                <a:spcPts val="156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800" b="0" u="sng" dirty="0">
                <a:solidFill>
                  <a:srgbClr val="305E7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hlinkClick r:id="rId3" tooltip="Eclipse IDE for Enterprise Java and Web Developers"/>
              </a:rPr>
              <a:t>Eclipse IDE for Enterprise Java and Web Developers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750"/>
              </a:spcBef>
              <a:spcAft>
                <a:spcPts val="750"/>
              </a:spcAft>
            </a:pPr>
            <a:r>
              <a:rPr lang="en-US" sz="2800" b="0" dirty="0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as per your platform that is </a:t>
            </a:r>
            <a:r>
              <a:rPr lang="en-US" sz="2800" b="0" dirty="0" err="1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windows,mac</a:t>
            </a:r>
            <a:r>
              <a:rPr lang="en-US" sz="2800" b="0" dirty="0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or </a:t>
            </a:r>
            <a:r>
              <a:rPr lang="en-US" sz="2800" b="0" dirty="0" err="1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linux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6827B-6F16-ED38-FC9F-754354A4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1684221"/>
            <a:ext cx="11205997" cy="4214657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726718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dk1"/>
                </a:solidFill>
              </a:rPr>
              <a:t>Compiling &amp; Running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4384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726718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dk1"/>
                </a:solidFill>
              </a:rPr>
              <a:t>Compiling &amp; Running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D9A4-4AE7-9AC9-FB57-D5334650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666924"/>
            <a:ext cx="11247120" cy="61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0"/>
            <a:ext cx="1203801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programming languages allow us to give instructions to a computer in a language the computer understands. Just as many human-based languages exist, there are an array of computer programming languages that programmers can use to communicate with a computer. The portion of the language that a computer can understand is called a “binary.” Translating programming language into binary is known as “compiling.” Each language, from C Language to Java, has its own distinct features, though many times there are commonalities between programming languages.</a:t>
            </a:r>
          </a:p>
          <a:p>
            <a:r>
              <a:rPr lang="en-US" dirty="0"/>
              <a:t>These languages allow computers to quickly and efficiently process large and complex swaths of information. For example, if a person is given a list of randomized numbers ranging from one to ten thousand and is asked to place them in ascending order, chances are that it will take a sizable amount of time and include some errors.</a:t>
            </a:r>
          </a:p>
          <a:p>
            <a:r>
              <a:rPr lang="en-US" dirty="0"/>
              <a:t>There are dozens of programming languages used in the industry today.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are Computer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Computer Programming Languages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BCECF160-F0E1-EC32-64A1-AF56B3DE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98858"/>
              </p:ext>
            </p:extLst>
          </p:nvPr>
        </p:nvGraphicFramePr>
        <p:xfrm>
          <a:off x="113348" y="1402715"/>
          <a:ext cx="11573825" cy="50939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4765">
                  <a:extLst>
                    <a:ext uri="{9D8B030D-6E8A-4147-A177-3AD203B41FA5}">
                      <a16:colId xmlns:a16="http://schemas.microsoft.com/office/drawing/2014/main" val="62700244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3684754067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395076511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9909068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3549969309"/>
                    </a:ext>
                  </a:extLst>
                </a:gridCol>
              </a:tblGrid>
              <a:tr h="60269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1883: Algorithm for the Analytical Engine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1192"/>
                  </a:ext>
                </a:extLst>
              </a:tr>
              <a:tr h="1040259">
                <a:tc>
                  <a:txBody>
                    <a:bodyPr/>
                    <a:lstStyle/>
                    <a:p>
                      <a:r>
                        <a:rPr lang="en-US" sz="2000" dirty="0"/>
                        <a:t>1949: Assembly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1952: Autocode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1957: 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1958: Algol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1959: COBOL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637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1959: LISP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1964: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1970: 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1972: Smalltalk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1972: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02137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1972: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1978: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1983: Objective-C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1983: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1987: Perl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59796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1990: 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1991: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1991: 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1993: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1995: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8782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1995: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1995: 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1995: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2000: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2003: 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17179"/>
                  </a:ext>
                </a:extLst>
              </a:tr>
              <a:tr h="1040259">
                <a:tc>
                  <a:txBody>
                    <a:bodyPr/>
                    <a:lstStyle/>
                    <a:p>
                      <a:r>
                        <a:rPr lang="en-US" sz="2000" dirty="0"/>
                        <a:t>2003: 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2010: 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2014: Swift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7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B86F6C4-921B-E95D-CB54-E0CEF51E63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0275264"/>
              </p:ext>
            </p:extLst>
          </p:nvPr>
        </p:nvGraphicFramePr>
        <p:xfrm>
          <a:off x="379412" y="1447800"/>
          <a:ext cx="111252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Desktop GUI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Mobile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Enterprise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Scientific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Web-based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Embedded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Big Data 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Distributed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Cloud-based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Software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Gaming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Web servers and Application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+mn-ea"/>
              </a:rPr>
              <a:t>Scope of Java  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2" y="1447800"/>
            <a:ext cx="11479796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Easy to Learn and Use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Java is easy to learn and use. It is developer-friendly and high level programming language.</a:t>
            </a:r>
          </a:p>
          <a:p>
            <a:r>
              <a:rPr lang="en-US" sz="2900" b="1" dirty="0"/>
              <a:t>Expressive Language</a:t>
            </a:r>
          </a:p>
          <a:p>
            <a:pPr marL="0" indent="0">
              <a:buNone/>
            </a:pPr>
            <a:r>
              <a:rPr lang="en-US" sz="2800" dirty="0"/>
              <a:t>	Java language is more expressive means that it is more understandable and readable.</a:t>
            </a:r>
          </a:p>
          <a:p>
            <a:r>
              <a:rPr lang="en-US" sz="2800" b="1" dirty="0"/>
              <a:t>Cross-platform Language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Java can run equally on different platforms such as Windows, Linux, Unix and Macintosh 	etc. So, we can say that Java is a portable language.</a:t>
            </a:r>
          </a:p>
          <a:p>
            <a:r>
              <a:rPr lang="en-US" sz="2800" b="1" dirty="0"/>
              <a:t>Free and Open Source</a:t>
            </a:r>
          </a:p>
          <a:p>
            <a:pPr marL="0" indent="0">
              <a:buNone/>
            </a:pPr>
            <a:r>
              <a:rPr lang="en-US" sz="2800" dirty="0"/>
              <a:t>	Java language is freely available at </a:t>
            </a:r>
            <a:r>
              <a:rPr lang="en-US" sz="2800" dirty="0" err="1"/>
              <a:t>offical</a:t>
            </a:r>
            <a:r>
              <a:rPr lang="en-US" sz="2800" dirty="0"/>
              <a:t> web </a:t>
            </a:r>
            <a:r>
              <a:rPr lang="en-US" sz="2800" dirty="0" err="1"/>
              <a:t>address.The</a:t>
            </a:r>
            <a:r>
              <a:rPr lang="en-US" sz="2800" dirty="0"/>
              <a:t> source-code is also available. 	therefore it is open source.</a:t>
            </a:r>
          </a:p>
          <a:p>
            <a:endParaRPr lang="en-US" sz="2800" dirty="0"/>
          </a:p>
          <a:p>
            <a:pPr algn="ctr"/>
            <a:r>
              <a:rPr lang="en-US" sz="2800" b="1" i="1" dirty="0">
                <a:effectLst/>
                <a:latin typeface="Times New Roman" panose="02020603050405020304" pitchFamily="18" charset="0"/>
              </a:rPr>
              <a:t>The Better Way to write Program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+mn-ea"/>
              </a:rPr>
              <a:t>Why do people use Java</a:t>
            </a:r>
            <a:endParaRPr lang="en-IN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2" y="1447800"/>
            <a:ext cx="11479796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ym typeface="+mn-ea"/>
              </a:rPr>
              <a:t>Object-Oriented Language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Java supports object oriented language </a:t>
            </a:r>
          </a:p>
          <a:p>
            <a:r>
              <a:rPr lang="en-US" sz="2800" b="1" dirty="0">
                <a:sym typeface="+mn-ea"/>
              </a:rPr>
              <a:t>Extensible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It implies that other languages such as C/C++ can be used to compile the code and 	thus it can be used further in our Java code.</a:t>
            </a:r>
            <a:endParaRPr lang="en-US" sz="2800" dirty="0"/>
          </a:p>
          <a:p>
            <a:r>
              <a:rPr lang="en-US" sz="2800" b="1" dirty="0">
                <a:sym typeface="+mn-ea"/>
              </a:rPr>
              <a:t>Large Standard Library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Java has a large and broad library and provides rich set of module and functions for 	rapid application development.</a:t>
            </a:r>
            <a:endParaRPr lang="en-US" sz="2800" dirty="0"/>
          </a:p>
          <a:p>
            <a:r>
              <a:rPr lang="en-US" sz="2800" b="1" dirty="0">
                <a:sym typeface="+mn-ea"/>
              </a:rPr>
              <a:t>GUI Programming Support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Graphical user interfaces can be developed using Java.</a:t>
            </a:r>
            <a:endParaRPr lang="en-US" sz="2800" dirty="0"/>
          </a:p>
          <a:p>
            <a:r>
              <a:rPr lang="en-US" sz="2800" b="1" dirty="0">
                <a:sym typeface="+mn-ea"/>
              </a:rPr>
              <a:t>Integrated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It can be easily integrated with languages like C, C++ etc.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+mn-ea"/>
              </a:rPr>
              <a:t>Why do people use Java</a:t>
            </a:r>
            <a:endParaRPr lang="en-IN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3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756161"/>
            <a:ext cx="10820400" cy="946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Java was developed by James Gosling, who is known as the father of Java, in 1995</a:t>
            </a:r>
            <a:r>
              <a:rPr lang="en-IN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Java &amp; Versions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B8453F8-24B4-44B1-087A-374724F71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031132"/>
              </p:ext>
            </p:extLst>
          </p:nvPr>
        </p:nvGraphicFramePr>
        <p:xfrm>
          <a:off x="455612" y="1642946"/>
          <a:ext cx="11277600" cy="495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33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Version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580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 1.0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1996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 1.1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1997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2375891236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J2SE 1.2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 1998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J2SE 1.3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2000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1.4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February 2002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448618431"/>
                  </a:ext>
                </a:extLst>
              </a:tr>
              <a:tr h="1053222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5.0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1.5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September 2004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61828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Java &amp; Versions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1710AE0A-3773-55AD-409B-103C697F4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058467"/>
              </p:ext>
            </p:extLst>
          </p:nvPr>
        </p:nvGraphicFramePr>
        <p:xfrm>
          <a:off x="455612" y="728999"/>
          <a:ext cx="11277600" cy="61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33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Version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337304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6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December 2006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7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July 2011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2375891236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8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March 2014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9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September, 21st 2017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10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March, 20th 2018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448618431"/>
                  </a:ext>
                </a:extLst>
              </a:tr>
              <a:tr h="1053222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11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September, 25th 2018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61828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Java &amp; Versions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1710AE0A-3773-55AD-409B-103C697F4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942353"/>
              </p:ext>
            </p:extLst>
          </p:nvPr>
        </p:nvGraphicFramePr>
        <p:xfrm>
          <a:off x="455612" y="895494"/>
          <a:ext cx="11277600" cy="561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33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Version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19th 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September, 17th 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2375891236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14 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17th 2020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September, 15th 2020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16th 2021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448618431"/>
                  </a:ext>
                </a:extLst>
              </a:tr>
              <a:tr h="5467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September, 14th 2021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618283850"/>
                  </a:ext>
                </a:extLst>
              </a:tr>
              <a:tr h="1053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22nd 2022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255503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282</TotalTime>
  <Words>892</Words>
  <Application>Microsoft Office PowerPoint</Application>
  <PresentationFormat>Custom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Constantia</vt:lpstr>
      <vt:lpstr>Nunito Sans</vt:lpstr>
      <vt:lpstr>Roboto</vt:lpstr>
      <vt:lpstr>Times New Roman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101</cp:revision>
  <dcterms:created xsi:type="dcterms:W3CDTF">2021-12-19T05:09:16Z</dcterms:created>
  <dcterms:modified xsi:type="dcterms:W3CDTF">2022-12-17T08:23:32Z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