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256" r:id="rId5"/>
    <p:sldId id="275" r:id="rId6"/>
    <p:sldId id="295" r:id="rId7"/>
    <p:sldId id="299" r:id="rId8"/>
    <p:sldId id="300" r:id="rId9"/>
    <p:sldId id="305" r:id="rId10"/>
    <p:sldId id="296" r:id="rId11"/>
    <p:sldId id="297" r:id="rId12"/>
    <p:sldId id="298" r:id="rId13"/>
    <p:sldId id="301" r:id="rId14"/>
    <p:sldId id="306" r:id="rId15"/>
    <p:sldId id="304" r:id="rId16"/>
    <p:sldId id="307" r:id="rId17"/>
    <p:sldId id="308" r:id="rId18"/>
    <p:sldId id="259" r:id="rId1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492" autoAdjust="0"/>
  </p:normalViewPr>
  <p:slideViewPr>
    <p:cSldViewPr>
      <p:cViewPr varScale="1">
        <p:scale>
          <a:sx n="82" d="100"/>
          <a:sy n="82" d="100"/>
        </p:scale>
        <p:origin x="874" y="8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12/19/2022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12/19/2022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12/19/2022</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12/19/2022</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12/19/2022</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12/19/2022</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12/19/2022</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12/19/2022</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12/19/2022</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12/19/2022</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12/19/2022</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12/19/2022</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12/19/2022</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12/19/2022</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134" y="152400"/>
            <a:ext cx="10427677" cy="838200"/>
          </a:xfrm>
        </p:spPr>
        <p:txBody>
          <a:bodyPr/>
          <a:lstStyle/>
          <a:p>
            <a:r>
              <a:rPr lang="en-IN" b="1" dirty="0"/>
              <a:t>JAVA</a:t>
            </a:r>
          </a:p>
        </p:txBody>
      </p:sp>
      <p:graphicFrame>
        <p:nvGraphicFramePr>
          <p:cNvPr id="4" name="Table 3"/>
          <p:cNvGraphicFramePr>
            <a:graphicFrameLocks noGrp="1"/>
          </p:cNvGraphicFramePr>
          <p:nvPr>
            <p:extLst>
              <p:ext uri="{D42A27DB-BD31-4B8C-83A1-F6EECF244321}">
                <p14:modId xmlns:p14="http://schemas.microsoft.com/office/powerpoint/2010/main" val="1906807965"/>
              </p:ext>
            </p:extLst>
          </p:nvPr>
        </p:nvGraphicFramePr>
        <p:xfrm>
          <a:off x="455612" y="2514600"/>
          <a:ext cx="11041040" cy="1828800"/>
        </p:xfrm>
        <a:graphic>
          <a:graphicData uri="http://schemas.openxmlformats.org/drawingml/2006/table">
            <a:tbl>
              <a:tblPr firstRow="1" bandRow="1">
                <a:tableStyleId>{EB9631B5-78F2-41C9-869B-9F39066F8104}</a:tableStyleId>
              </a:tblPr>
              <a:tblGrid>
                <a:gridCol w="5520520">
                  <a:extLst>
                    <a:ext uri="{9D8B030D-6E8A-4147-A177-3AD203B41FA5}">
                      <a16:colId xmlns:a16="http://schemas.microsoft.com/office/drawing/2014/main" val="20000"/>
                    </a:ext>
                  </a:extLst>
                </a:gridCol>
                <a:gridCol w="5520520">
                  <a:extLst>
                    <a:ext uri="{9D8B030D-6E8A-4147-A177-3AD203B41FA5}">
                      <a16:colId xmlns:a16="http://schemas.microsoft.com/office/drawing/2014/main" val="3486249953"/>
                    </a:ext>
                  </a:extLst>
                </a:gridCol>
              </a:tblGrid>
              <a:tr h="419909">
                <a:tc gridSpan="2">
                  <a:txBody>
                    <a:bodyPr/>
                    <a:lstStyle/>
                    <a:p>
                      <a:pPr algn="ctr"/>
                      <a:r>
                        <a:rPr lang="en-US" sz="2400" dirty="0">
                          <a:solidFill>
                            <a:schemeClr val="tx1"/>
                          </a:solidFill>
                          <a:latin typeface="Verdana" panose="020B0604030504040204" pitchFamily="34" charset="0"/>
                          <a:ea typeface="Verdana" panose="020B0604030504040204" pitchFamily="34" charset="0"/>
                        </a:rPr>
                        <a:t>Java</a:t>
                      </a:r>
                    </a:p>
                  </a:txBody>
                  <a:tcPr anchor="ctr"/>
                </a:tc>
                <a:tc hMerge="1">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Expressions</a:t>
                      </a:r>
                    </a:p>
                  </a:txBody>
                  <a:tcPr anchor="ctr"/>
                </a:tc>
                <a:extLst>
                  <a:ext uri="{0D108BD9-81ED-4DB2-BD59-A6C34878D82A}">
                    <a16:rowId xmlns:a16="http://schemas.microsoft.com/office/drawing/2014/main" val="10000"/>
                  </a:ext>
                </a:extLst>
              </a:tr>
              <a:tr h="4199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Operators</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Blocks</a:t>
                      </a:r>
                    </a:p>
                  </a:txBody>
                  <a:tcPr anchor="ctr"/>
                </a:tc>
                <a:extLst>
                  <a:ext uri="{0D108BD9-81ED-4DB2-BD59-A6C34878D82A}">
                    <a16:rowId xmlns:a16="http://schemas.microsoft.com/office/drawing/2014/main" val="2256441258"/>
                  </a:ext>
                </a:extLst>
              </a:tr>
              <a:tr h="4199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Type Casting</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Variable &amp; Method</a:t>
                      </a:r>
                    </a:p>
                  </a:txBody>
                  <a:tcPr anchor="ctr"/>
                </a:tc>
                <a:extLst>
                  <a:ext uri="{0D108BD9-81ED-4DB2-BD59-A6C34878D82A}">
                    <a16:rowId xmlns:a16="http://schemas.microsoft.com/office/drawing/2014/main" val="4205638916"/>
                  </a:ext>
                </a:extLst>
              </a:tr>
              <a:tr h="419909">
                <a:tc>
                  <a:txBody>
                    <a:bodyPr/>
                    <a:lstStyle/>
                    <a:p>
                      <a:pPr marL="342900" indent="-342900" algn="l">
                        <a:buFont typeface="Wingdings" panose="05000000000000000000" pitchFamily="2" charset="2"/>
                        <a:buChar char="Ø"/>
                      </a:pPr>
                      <a:endParaRPr lang="en-US" sz="2400" b="1" dirty="0">
                        <a:solidFill>
                          <a:schemeClr val="tx1"/>
                        </a:solidFill>
                        <a:latin typeface="Verdana" panose="020B0604030504040204" pitchFamily="34" charset="0"/>
                        <a:ea typeface="Verdana" panose="020B0604030504040204" pitchFamily="34" charset="0"/>
                      </a:endParaRPr>
                    </a:p>
                  </a:txBody>
                  <a:tcPr anchor="ctr"/>
                </a:tc>
                <a:tc>
                  <a:txBody>
                    <a:bodyPr/>
                    <a:lstStyle/>
                    <a:p>
                      <a:pPr marL="0" indent="0" algn="l">
                        <a:buFont typeface="Wingdings" panose="05000000000000000000" pitchFamily="2" charset="2"/>
                        <a:buNone/>
                      </a:pPr>
                      <a:endParaRPr lang="en-US" sz="2400" b="1" dirty="0">
                        <a:solidFill>
                          <a:schemeClr val="tx1"/>
                        </a:solidFill>
                        <a:latin typeface="Verdana" panose="020B0604030504040204" pitchFamily="34" charset="0"/>
                        <a:ea typeface="Verdana" panose="020B0604030504040204" pitchFamily="34" charset="0"/>
                      </a:endParaRPr>
                    </a:p>
                  </a:txBody>
                  <a:tcPr anchor="ctr"/>
                </a:tc>
                <a:extLst>
                  <a:ext uri="{0D108BD9-81ED-4DB2-BD59-A6C34878D82A}">
                    <a16:rowId xmlns:a16="http://schemas.microsoft.com/office/drawing/2014/main" val="2752043109"/>
                  </a:ext>
                </a:extLst>
              </a:tr>
            </a:tbl>
          </a:graphicData>
        </a:graphic>
      </p:graphicFrame>
      <p:sp>
        <p:nvSpPr>
          <p:cNvPr id="6" name="文本框 8"/>
          <p:cNvSpPr txBox="1"/>
          <p:nvPr/>
        </p:nvSpPr>
        <p:spPr>
          <a:xfrm>
            <a:off x="1827212" y="1272879"/>
            <a:ext cx="3179075" cy="523220"/>
          </a:xfrm>
          <a:prstGeom prst="rect">
            <a:avLst/>
          </a:prstGeom>
          <a:noFill/>
          <a:ln w="9525">
            <a:noFill/>
          </a:ln>
        </p:spPr>
        <p:txBody>
          <a:bodyPr wrap="none" anchor="t">
            <a:spAutoFit/>
          </a:bodyPr>
          <a:lstStyle/>
          <a:p>
            <a:pPr defTabSz="914400"/>
            <a:r>
              <a:rPr lang="en-US" altLang="zh-CN" sz="28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learn ? </a:t>
            </a:r>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Conditional / Logical operators</a:t>
            </a:r>
          </a:p>
        </p:txBody>
      </p:sp>
      <p:sp>
        <p:nvSpPr>
          <p:cNvPr id="2" name="TextBox 1">
            <a:extLst>
              <a:ext uri="{FF2B5EF4-FFF2-40B4-BE49-F238E27FC236}">
                <a16:creationId xmlns:a16="http://schemas.microsoft.com/office/drawing/2014/main" id="{4C7DA55C-5A4F-3970-CD82-0C60DCCC430D}"/>
              </a:ext>
            </a:extLst>
          </p:cNvPr>
          <p:cNvSpPr txBox="1"/>
          <p:nvPr/>
        </p:nvSpPr>
        <p:spPr>
          <a:xfrm>
            <a:off x="608012" y="1600200"/>
            <a:ext cx="11190989" cy="4681282"/>
          </a:xfrm>
          <a:prstGeom prst="rect">
            <a:avLst/>
          </a:prstGeom>
          <a:noFill/>
        </p:spPr>
        <p:txBody>
          <a:bodyPr wrap="square">
            <a:spAutoFit/>
          </a:bodyPr>
          <a:lstStyle/>
          <a:p>
            <a:pPr marL="304747" indent="-304747">
              <a:lnSpc>
                <a:spcPct val="90000"/>
              </a:lnSpc>
              <a:spcBef>
                <a:spcPts val="1800"/>
              </a:spcBef>
              <a:buClr>
                <a:schemeClr val="accent1">
                  <a:lumMod val="75000"/>
                </a:schemeClr>
              </a:buClr>
              <a:buFont typeface="Arial" pitchFamily="34" charset="0"/>
              <a:buChar char="•"/>
            </a:pPr>
            <a:r>
              <a:rPr lang="en-US" sz="2800" dirty="0"/>
              <a:t>The </a:t>
            </a:r>
            <a:r>
              <a:rPr lang="en-US" sz="2800" b="1" dirty="0">
                <a:solidFill>
                  <a:schemeClr val="accent6">
                    <a:lumMod val="75000"/>
                  </a:schemeClr>
                </a:solidFill>
              </a:rPr>
              <a:t>ternary operator</a:t>
            </a:r>
            <a:r>
              <a:rPr lang="en-US" sz="2800" dirty="0"/>
              <a:t>, also known as the conditional operators in the java language can be used for statements of the form if-then-else.</a:t>
            </a:r>
          </a:p>
          <a:p>
            <a:pPr algn="ctr">
              <a:lnSpc>
                <a:spcPct val="90000"/>
              </a:lnSpc>
              <a:spcBef>
                <a:spcPts val="1800"/>
              </a:spcBef>
              <a:buClr>
                <a:schemeClr val="accent1">
                  <a:lumMod val="75000"/>
                </a:schemeClr>
              </a:buClr>
            </a:pPr>
            <a:r>
              <a:rPr lang="en-US" b="1" dirty="0">
                <a:solidFill>
                  <a:schemeClr val="accent6">
                    <a:lumMod val="75000"/>
                  </a:schemeClr>
                </a:solidFill>
              </a:rPr>
              <a:t>(Expression1)? Expression2 : Expression3;</a:t>
            </a:r>
          </a:p>
          <a:p>
            <a:pPr marL="304747" indent="-304747">
              <a:lnSpc>
                <a:spcPct val="90000"/>
              </a:lnSpc>
              <a:spcBef>
                <a:spcPts val="1800"/>
              </a:spcBef>
              <a:buClr>
                <a:schemeClr val="accent1">
                  <a:lumMod val="75000"/>
                </a:schemeClr>
              </a:buClr>
              <a:buFont typeface="Arial" pitchFamily="34" charset="0"/>
              <a:buChar char="•"/>
            </a:pPr>
            <a:r>
              <a:rPr lang="en-US" sz="2800" dirty="0"/>
              <a:t>The question mark ? in the syntax represents the if part.</a:t>
            </a:r>
          </a:p>
          <a:p>
            <a:pPr marL="304747" indent="-304747">
              <a:lnSpc>
                <a:spcPct val="90000"/>
              </a:lnSpc>
              <a:spcBef>
                <a:spcPts val="1800"/>
              </a:spcBef>
              <a:buClr>
                <a:schemeClr val="accent1">
                  <a:lumMod val="75000"/>
                </a:schemeClr>
              </a:buClr>
              <a:buFont typeface="Arial" pitchFamily="34" charset="0"/>
              <a:buChar char="•"/>
            </a:pPr>
            <a:r>
              <a:rPr lang="en-US" sz="2800" dirty="0"/>
              <a:t>The first expression (expression 1) returns either true or false, based on which it is decided whether (expression 2) will be executed or (expression 3)</a:t>
            </a:r>
          </a:p>
          <a:p>
            <a:pPr marL="304747" indent="-304747">
              <a:lnSpc>
                <a:spcPct val="90000"/>
              </a:lnSpc>
              <a:spcBef>
                <a:spcPts val="1800"/>
              </a:spcBef>
              <a:buClr>
                <a:schemeClr val="accent1">
                  <a:lumMod val="75000"/>
                </a:schemeClr>
              </a:buClr>
              <a:buFont typeface="Arial" pitchFamily="34" charset="0"/>
              <a:buChar char="•"/>
            </a:pPr>
            <a:r>
              <a:rPr lang="en-US" sz="2800" dirty="0"/>
              <a:t>If </a:t>
            </a:r>
            <a:r>
              <a:rPr lang="en-US" sz="2800" b="1" dirty="0">
                <a:solidFill>
                  <a:schemeClr val="accent6">
                    <a:lumMod val="75000"/>
                  </a:schemeClr>
                </a:solidFill>
              </a:rPr>
              <a:t>expression 1 </a:t>
            </a:r>
            <a:r>
              <a:rPr lang="en-US" sz="2800" dirty="0"/>
              <a:t>returns true then the </a:t>
            </a:r>
            <a:r>
              <a:rPr lang="en-US" sz="2800" b="1" dirty="0">
                <a:solidFill>
                  <a:schemeClr val="accent6">
                    <a:lumMod val="75000"/>
                  </a:schemeClr>
                </a:solidFill>
              </a:rPr>
              <a:t>expression 2 </a:t>
            </a:r>
            <a:r>
              <a:rPr lang="en-US" sz="2800" dirty="0"/>
              <a:t>is executed.</a:t>
            </a:r>
          </a:p>
          <a:p>
            <a:pPr marL="304747" indent="-304747">
              <a:lnSpc>
                <a:spcPct val="90000"/>
              </a:lnSpc>
              <a:spcBef>
                <a:spcPts val="1800"/>
              </a:spcBef>
              <a:buClr>
                <a:schemeClr val="accent1">
                  <a:lumMod val="75000"/>
                </a:schemeClr>
              </a:buClr>
              <a:buFont typeface="Arial" pitchFamily="34" charset="0"/>
              <a:buChar char="•"/>
            </a:pPr>
            <a:r>
              <a:rPr lang="en-US" sz="2800" dirty="0"/>
              <a:t>If </a:t>
            </a:r>
            <a:r>
              <a:rPr lang="en-US" sz="2800" b="1" dirty="0">
                <a:solidFill>
                  <a:schemeClr val="accent6">
                    <a:lumMod val="75000"/>
                  </a:schemeClr>
                </a:solidFill>
              </a:rPr>
              <a:t>expression 1 </a:t>
            </a:r>
            <a:r>
              <a:rPr lang="en-US" sz="2800" dirty="0"/>
              <a:t>returns false then the </a:t>
            </a:r>
            <a:r>
              <a:rPr lang="en-US" sz="2800" b="1" dirty="0">
                <a:solidFill>
                  <a:schemeClr val="accent6">
                    <a:lumMod val="75000"/>
                  </a:schemeClr>
                </a:solidFill>
              </a:rPr>
              <a:t>expression 3 </a:t>
            </a:r>
            <a:r>
              <a:rPr lang="en-US" sz="2800" dirty="0"/>
              <a:t>is executed.</a:t>
            </a:r>
          </a:p>
        </p:txBody>
      </p:sp>
    </p:spTree>
    <p:extLst>
      <p:ext uri="{BB962C8B-B14F-4D97-AF65-F5344CB8AC3E}">
        <p14:creationId xmlns:p14="http://schemas.microsoft.com/office/powerpoint/2010/main" val="1373381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Type Comparison Operator</a:t>
            </a:r>
          </a:p>
        </p:txBody>
      </p:sp>
      <p:graphicFrame>
        <p:nvGraphicFramePr>
          <p:cNvPr id="4" name="Table 3">
            <a:extLst>
              <a:ext uri="{FF2B5EF4-FFF2-40B4-BE49-F238E27FC236}">
                <a16:creationId xmlns:a16="http://schemas.microsoft.com/office/drawing/2014/main" id="{449879C2-489B-AC37-BD98-91220C24E05E}"/>
              </a:ext>
            </a:extLst>
          </p:cNvPr>
          <p:cNvGraphicFramePr>
            <a:graphicFrameLocks noGrp="1"/>
          </p:cNvGraphicFramePr>
          <p:nvPr>
            <p:extLst>
              <p:ext uri="{D42A27DB-BD31-4B8C-83A1-F6EECF244321}">
                <p14:modId xmlns:p14="http://schemas.microsoft.com/office/powerpoint/2010/main" val="1750366488"/>
              </p:ext>
            </p:extLst>
          </p:nvPr>
        </p:nvGraphicFramePr>
        <p:xfrm>
          <a:off x="265111" y="3124200"/>
          <a:ext cx="11658601" cy="1790700"/>
        </p:xfrm>
        <a:graphic>
          <a:graphicData uri="http://schemas.openxmlformats.org/drawingml/2006/table">
            <a:tbl>
              <a:tblPr firstRow="1" bandRow="1">
                <a:tableStyleId>{EB9631B5-78F2-41C9-869B-9F39066F8104}</a:tableStyleId>
              </a:tblPr>
              <a:tblGrid>
                <a:gridCol w="2011553">
                  <a:extLst>
                    <a:ext uri="{9D8B030D-6E8A-4147-A177-3AD203B41FA5}">
                      <a16:colId xmlns:a16="http://schemas.microsoft.com/office/drawing/2014/main" val="20000"/>
                    </a:ext>
                  </a:extLst>
                </a:gridCol>
                <a:gridCol w="4268535">
                  <a:extLst>
                    <a:ext uri="{9D8B030D-6E8A-4147-A177-3AD203B41FA5}">
                      <a16:colId xmlns:a16="http://schemas.microsoft.com/office/drawing/2014/main" val="2392900803"/>
                    </a:ext>
                  </a:extLst>
                </a:gridCol>
                <a:gridCol w="5378513">
                  <a:extLst>
                    <a:ext uri="{9D8B030D-6E8A-4147-A177-3AD203B41FA5}">
                      <a16:colId xmlns:a16="http://schemas.microsoft.com/office/drawing/2014/main" val="3713810335"/>
                    </a:ext>
                  </a:extLst>
                </a:gridCol>
              </a:tblGrid>
              <a:tr h="419909">
                <a:tc>
                  <a:txBody>
                    <a:bodyPr/>
                    <a:lstStyle/>
                    <a:p>
                      <a:pPr algn="ctr"/>
                      <a:r>
                        <a:rPr lang="en-US" sz="2200" dirty="0"/>
                        <a:t>Operator</a:t>
                      </a:r>
                    </a:p>
                  </a:txBody>
                  <a:tcPr marL="95250" marR="95250" marT="95250" marB="95250" anchor="ctr"/>
                </a:tc>
                <a:tc>
                  <a:txBody>
                    <a:bodyPr/>
                    <a:lstStyle/>
                    <a:p>
                      <a:pPr algn="ctr"/>
                      <a:r>
                        <a:rPr lang="en-US" sz="2200" dirty="0"/>
                        <a:t>Description</a:t>
                      </a:r>
                    </a:p>
                  </a:txBody>
                  <a:tcPr marL="95250" marR="95250" marT="95250" marB="95250" anchor="ctr"/>
                </a:tc>
                <a:tc>
                  <a:txBody>
                    <a:bodyPr/>
                    <a:lstStyle/>
                    <a:p>
                      <a:pPr algn="ctr"/>
                      <a:r>
                        <a:rPr lang="en-US" sz="2200" dirty="0"/>
                        <a:t>Example</a:t>
                      </a:r>
                    </a:p>
                  </a:txBody>
                  <a:tcPr marL="95250" marR="95250" marT="95250" marB="95250" anchor="ctr"/>
                </a:tc>
                <a:extLst>
                  <a:ext uri="{0D108BD9-81ED-4DB2-BD59-A6C34878D82A}">
                    <a16:rowId xmlns:a16="http://schemas.microsoft.com/office/drawing/2014/main" val="10000"/>
                  </a:ext>
                </a:extLst>
              </a:tr>
              <a:tr h="419909">
                <a:tc>
                  <a:txBody>
                    <a:bodyPr/>
                    <a:lstStyle/>
                    <a:p>
                      <a:pPr algn="ctr"/>
                      <a:r>
                        <a:rPr lang="en-US" sz="2400" b="1" kern="1200" dirty="0" err="1">
                          <a:solidFill>
                            <a:schemeClr val="dk1"/>
                          </a:solidFill>
                          <a:latin typeface="+mn-lt"/>
                          <a:ea typeface="+mn-ea"/>
                          <a:cs typeface="+mn-cs"/>
                        </a:rPr>
                        <a:t>instanceof</a:t>
                      </a:r>
                      <a:endParaRPr lang="en-US" sz="1800" dirty="0"/>
                    </a:p>
                  </a:txBody>
                  <a:tcPr marL="95250" marR="95250" marT="95250" marB="95250" anchor="ctr"/>
                </a:tc>
                <a:tc>
                  <a:txBody>
                    <a:bodyPr/>
                    <a:lstStyle/>
                    <a:p>
                      <a:r>
                        <a:rPr lang="en-US" sz="1800" b="0" dirty="0">
                          <a:solidFill>
                            <a:schemeClr val="tx1"/>
                          </a:solidFill>
                        </a:rPr>
                        <a:t>Check whether the object is an instance of the specified type </a:t>
                      </a:r>
                      <a:endParaRPr lang="en-US" sz="1800" dirty="0"/>
                    </a:p>
                  </a:txBody>
                  <a:tcPr marL="95250" marR="95250" marT="95250" marB="95250" anchor="ctr"/>
                </a:tc>
                <a:tc>
                  <a:txBody>
                    <a:bodyPr/>
                    <a:lstStyle/>
                    <a:p>
                      <a:pPr algn="ctr"/>
                      <a:r>
                        <a:rPr lang="en-US" sz="2000" kern="1200" dirty="0">
                          <a:solidFill>
                            <a:schemeClr val="dk1"/>
                          </a:solidFill>
                          <a:latin typeface="+mn-lt"/>
                          <a:ea typeface="+mn-ea"/>
                          <a:cs typeface="+mn-cs"/>
                        </a:rPr>
                        <a:t>Integer </a:t>
                      </a:r>
                      <a:r>
                        <a:rPr lang="en-US" sz="2000" kern="1200" dirty="0" err="1">
                          <a:solidFill>
                            <a:schemeClr val="dk1"/>
                          </a:solidFill>
                          <a:latin typeface="+mn-lt"/>
                          <a:ea typeface="+mn-ea"/>
                          <a:cs typeface="+mn-cs"/>
                        </a:rPr>
                        <a:t>intObj</a:t>
                      </a:r>
                      <a:r>
                        <a:rPr lang="en-US" sz="2000" kern="1200" dirty="0">
                          <a:solidFill>
                            <a:schemeClr val="dk1"/>
                          </a:solidFill>
                          <a:latin typeface="+mn-lt"/>
                          <a:ea typeface="+mn-ea"/>
                          <a:cs typeface="+mn-cs"/>
                        </a:rPr>
                        <a:t>=</a:t>
                      </a:r>
                      <a:r>
                        <a:rPr lang="en-US" sz="2000" kern="1200" dirty="0" err="1">
                          <a:solidFill>
                            <a:schemeClr val="dk1"/>
                          </a:solidFill>
                          <a:latin typeface="+mn-lt"/>
                          <a:ea typeface="+mn-ea"/>
                          <a:cs typeface="+mn-cs"/>
                        </a:rPr>
                        <a:t>Integer.</a:t>
                      </a:r>
                      <a:r>
                        <a:rPr lang="en-US" sz="2000" i="1" kern="1200" dirty="0" err="1">
                          <a:solidFill>
                            <a:schemeClr val="dk1"/>
                          </a:solidFill>
                          <a:latin typeface="+mn-lt"/>
                          <a:ea typeface="+mn-ea"/>
                          <a:cs typeface="+mn-cs"/>
                        </a:rPr>
                        <a:t>valueOf</a:t>
                      </a:r>
                      <a:r>
                        <a:rPr lang="en-US" sz="2000" i="1" kern="1200" dirty="0">
                          <a:solidFill>
                            <a:schemeClr val="dk1"/>
                          </a:solidFill>
                          <a:latin typeface="+mn-lt"/>
                          <a:ea typeface="+mn-ea"/>
                          <a:cs typeface="+mn-cs"/>
                        </a:rPr>
                        <a:t>(v1);</a:t>
                      </a:r>
                    </a:p>
                    <a:p>
                      <a:pPr algn="ctr"/>
                      <a:r>
                        <a:rPr lang="en-US" sz="2000" kern="1200" dirty="0" err="1">
                          <a:solidFill>
                            <a:schemeClr val="dk1"/>
                          </a:solidFill>
                          <a:latin typeface="+mn-lt"/>
                          <a:ea typeface="+mn-ea"/>
                          <a:cs typeface="+mn-cs"/>
                        </a:rPr>
                        <a:t>intObj</a:t>
                      </a:r>
                      <a:r>
                        <a:rPr lang="en-US" sz="2000" kern="1200" dirty="0">
                          <a:solidFill>
                            <a:schemeClr val="dk1"/>
                          </a:solidFill>
                          <a:latin typeface="+mn-lt"/>
                          <a:ea typeface="+mn-ea"/>
                          <a:cs typeface="+mn-cs"/>
                        </a:rPr>
                        <a:t> </a:t>
                      </a:r>
                      <a:r>
                        <a:rPr lang="en-US" sz="2000" b="1" kern="1200" dirty="0" err="1">
                          <a:solidFill>
                            <a:schemeClr val="dk1"/>
                          </a:solidFill>
                          <a:latin typeface="+mn-lt"/>
                          <a:ea typeface="+mn-ea"/>
                          <a:cs typeface="+mn-cs"/>
                        </a:rPr>
                        <a:t>instanceof</a:t>
                      </a:r>
                      <a:r>
                        <a:rPr lang="en-US" sz="2000" b="1" kern="1200" dirty="0">
                          <a:solidFill>
                            <a:schemeClr val="dk1"/>
                          </a:solidFill>
                          <a:latin typeface="+mn-lt"/>
                          <a:ea typeface="+mn-ea"/>
                          <a:cs typeface="+mn-cs"/>
                        </a:rPr>
                        <a:t> Integer</a:t>
                      </a:r>
                      <a:endParaRPr lang="en-US" sz="2000" dirty="0"/>
                    </a:p>
                  </a:txBody>
                  <a:tcPr marL="95250" marR="95250" marT="95250" marB="95250" anchor="ctr"/>
                </a:tc>
                <a:extLst>
                  <a:ext uri="{0D108BD9-81ED-4DB2-BD59-A6C34878D82A}">
                    <a16:rowId xmlns:a16="http://schemas.microsoft.com/office/drawing/2014/main" val="889434781"/>
                  </a:ext>
                </a:extLst>
              </a:tr>
              <a:tr h="419909">
                <a:tc>
                  <a:txBody>
                    <a:bodyPr/>
                    <a:lstStyle/>
                    <a:p>
                      <a:pPr algn="ctr"/>
                      <a:endParaRPr lang="en-US" sz="1800" dirty="0"/>
                    </a:p>
                  </a:txBody>
                  <a:tcPr marL="95250" marR="95250" marT="95250" marB="95250" anchor="ctr"/>
                </a:tc>
                <a:tc>
                  <a:txBody>
                    <a:bodyPr/>
                    <a:lstStyle/>
                    <a:p>
                      <a:endParaRPr lang="en-US" sz="1800"/>
                    </a:p>
                  </a:txBody>
                  <a:tcPr marL="95250" marR="95250" marT="95250" marB="95250" anchor="ctr"/>
                </a:tc>
                <a:tc>
                  <a:txBody>
                    <a:bodyPr/>
                    <a:lstStyle/>
                    <a:p>
                      <a:pPr algn="ctr"/>
                      <a:endParaRPr lang="en-US" sz="1800" dirty="0">
                        <a:latin typeface="Times New Roman" panose="02020603050405020304" pitchFamily="18" charset="0"/>
                        <a:cs typeface="Times New Roman" panose="02020603050405020304" pitchFamily="18" charset="0"/>
                      </a:endParaRPr>
                    </a:p>
                  </a:txBody>
                  <a:tcPr marL="95250" marR="95250" marT="95250" marB="95250" anchor="ctr"/>
                </a:tc>
                <a:extLst>
                  <a:ext uri="{0D108BD9-81ED-4DB2-BD59-A6C34878D82A}">
                    <a16:rowId xmlns:a16="http://schemas.microsoft.com/office/drawing/2014/main" val="3561785872"/>
                  </a:ext>
                </a:extLst>
              </a:tr>
            </a:tbl>
          </a:graphicData>
        </a:graphic>
      </p:graphicFrame>
      <p:sp>
        <p:nvSpPr>
          <p:cNvPr id="5" name="TextBox 4">
            <a:extLst>
              <a:ext uri="{FF2B5EF4-FFF2-40B4-BE49-F238E27FC236}">
                <a16:creationId xmlns:a16="http://schemas.microsoft.com/office/drawing/2014/main" id="{F9768917-CAE3-26C6-089A-08A8EC114860}"/>
              </a:ext>
            </a:extLst>
          </p:cNvPr>
          <p:cNvSpPr txBox="1"/>
          <p:nvPr/>
        </p:nvSpPr>
        <p:spPr>
          <a:xfrm>
            <a:off x="265111" y="1442357"/>
            <a:ext cx="11506200" cy="1255728"/>
          </a:xfrm>
          <a:prstGeom prst="rect">
            <a:avLst/>
          </a:prstGeom>
          <a:noFill/>
        </p:spPr>
        <p:txBody>
          <a:bodyPr wrap="square">
            <a:spAutoFit/>
          </a:bodyPr>
          <a:lstStyle>
            <a:defPPr>
              <a:defRPr lang="en-US"/>
            </a:defPPr>
            <a:lvl1pPr marL="304747" indent="-304747">
              <a:lnSpc>
                <a:spcPct val="90000"/>
              </a:lnSpc>
              <a:spcBef>
                <a:spcPts val="1800"/>
              </a:spcBef>
              <a:buClr>
                <a:schemeClr val="accent1">
                  <a:lumMod val="75000"/>
                </a:schemeClr>
              </a:buClr>
              <a:buFont typeface="Arial" pitchFamily="34" charset="0"/>
              <a:buChar char="•"/>
              <a:defRPr sz="2800" b="1">
                <a:solidFill>
                  <a:schemeClr val="accent6">
                    <a:lumMod val="75000"/>
                  </a:schemeClr>
                </a:solidFill>
              </a:defRPr>
            </a:lvl1pPr>
          </a:lstStyle>
          <a:p>
            <a:r>
              <a:rPr lang="en-US" b="0" dirty="0">
                <a:solidFill>
                  <a:schemeClr val="tx1"/>
                </a:solidFill>
              </a:rPr>
              <a:t>Java </a:t>
            </a:r>
            <a:r>
              <a:rPr lang="en-US" dirty="0" err="1">
                <a:solidFill>
                  <a:schemeClr val="accent6">
                    <a:lumMod val="50000"/>
                  </a:schemeClr>
                </a:solidFill>
              </a:rPr>
              <a:t>instanceof</a:t>
            </a:r>
            <a:r>
              <a:rPr lang="en-US" b="0" dirty="0">
                <a:solidFill>
                  <a:schemeClr val="tx1"/>
                </a:solidFill>
              </a:rPr>
              <a:t> operator (also called type comparison operator) is used to test whether the object is an instance of the specified type (class or interface).</a:t>
            </a:r>
          </a:p>
        </p:txBody>
      </p:sp>
    </p:spTree>
    <p:extLst>
      <p:ext uri="{BB962C8B-B14F-4D97-AF65-F5344CB8AC3E}">
        <p14:creationId xmlns:p14="http://schemas.microsoft.com/office/powerpoint/2010/main" val="2393479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Bitwise operators</a:t>
            </a:r>
          </a:p>
        </p:txBody>
      </p:sp>
      <p:graphicFrame>
        <p:nvGraphicFramePr>
          <p:cNvPr id="4" name="Table 3">
            <a:extLst>
              <a:ext uri="{FF2B5EF4-FFF2-40B4-BE49-F238E27FC236}">
                <a16:creationId xmlns:a16="http://schemas.microsoft.com/office/drawing/2014/main" id="{449879C2-489B-AC37-BD98-91220C24E05E}"/>
              </a:ext>
            </a:extLst>
          </p:cNvPr>
          <p:cNvGraphicFramePr>
            <a:graphicFrameLocks noGrp="1"/>
          </p:cNvGraphicFramePr>
          <p:nvPr>
            <p:extLst>
              <p:ext uri="{D42A27DB-BD31-4B8C-83A1-F6EECF244321}">
                <p14:modId xmlns:p14="http://schemas.microsoft.com/office/powerpoint/2010/main" val="2989223589"/>
              </p:ext>
            </p:extLst>
          </p:nvPr>
        </p:nvGraphicFramePr>
        <p:xfrm>
          <a:off x="265111" y="1562695"/>
          <a:ext cx="11658601" cy="5234940"/>
        </p:xfrm>
        <a:graphic>
          <a:graphicData uri="http://schemas.openxmlformats.org/drawingml/2006/table">
            <a:tbl>
              <a:tblPr firstRow="1" bandRow="1">
                <a:tableStyleId>{EB9631B5-78F2-41C9-869B-9F39066F8104}</a:tableStyleId>
              </a:tblPr>
              <a:tblGrid>
                <a:gridCol w="2011553">
                  <a:extLst>
                    <a:ext uri="{9D8B030D-6E8A-4147-A177-3AD203B41FA5}">
                      <a16:colId xmlns:a16="http://schemas.microsoft.com/office/drawing/2014/main" val="20000"/>
                    </a:ext>
                  </a:extLst>
                </a:gridCol>
                <a:gridCol w="4268535">
                  <a:extLst>
                    <a:ext uri="{9D8B030D-6E8A-4147-A177-3AD203B41FA5}">
                      <a16:colId xmlns:a16="http://schemas.microsoft.com/office/drawing/2014/main" val="2392900803"/>
                    </a:ext>
                  </a:extLst>
                </a:gridCol>
                <a:gridCol w="5378513">
                  <a:extLst>
                    <a:ext uri="{9D8B030D-6E8A-4147-A177-3AD203B41FA5}">
                      <a16:colId xmlns:a16="http://schemas.microsoft.com/office/drawing/2014/main" val="3713810335"/>
                    </a:ext>
                  </a:extLst>
                </a:gridCol>
              </a:tblGrid>
              <a:tr h="419909">
                <a:tc>
                  <a:txBody>
                    <a:bodyPr/>
                    <a:lstStyle/>
                    <a:p>
                      <a:pPr algn="ctr"/>
                      <a:r>
                        <a:rPr lang="en-US" sz="2200" dirty="0"/>
                        <a:t>Operator</a:t>
                      </a:r>
                    </a:p>
                  </a:txBody>
                  <a:tcPr marL="95250" marR="95250" marT="95250" marB="95250" anchor="ctr"/>
                </a:tc>
                <a:tc>
                  <a:txBody>
                    <a:bodyPr/>
                    <a:lstStyle/>
                    <a:p>
                      <a:pPr algn="ctr"/>
                      <a:r>
                        <a:rPr lang="en-US" sz="2200" dirty="0"/>
                        <a:t>Description</a:t>
                      </a:r>
                    </a:p>
                  </a:txBody>
                  <a:tcPr marL="95250" marR="95250" marT="95250" marB="95250" anchor="ctr"/>
                </a:tc>
                <a:tc>
                  <a:txBody>
                    <a:bodyPr/>
                    <a:lstStyle/>
                    <a:p>
                      <a:pPr algn="ctr"/>
                      <a:r>
                        <a:rPr lang="en-US" sz="2200" dirty="0"/>
                        <a:t>Example</a:t>
                      </a:r>
                    </a:p>
                  </a:txBody>
                  <a:tcPr marL="95250" marR="95250" marT="95250" marB="95250" anchor="ctr"/>
                </a:tc>
                <a:extLst>
                  <a:ext uri="{0D108BD9-81ED-4DB2-BD59-A6C34878D82A}">
                    <a16:rowId xmlns:a16="http://schemas.microsoft.com/office/drawing/2014/main" val="10000"/>
                  </a:ext>
                </a:extLst>
              </a:tr>
              <a:tr h="419909">
                <a:tc>
                  <a:txBody>
                    <a:bodyPr/>
                    <a:lstStyle/>
                    <a:p>
                      <a:pPr algn="ctr"/>
                      <a:r>
                        <a:rPr lang="en-US" sz="1800"/>
                        <a:t>&amp;</a:t>
                      </a:r>
                    </a:p>
                  </a:txBody>
                  <a:tcPr marL="95250" marR="95250" marT="95250" marB="95250" anchor="ctr"/>
                </a:tc>
                <a:tc>
                  <a:txBody>
                    <a:bodyPr/>
                    <a:lstStyle/>
                    <a:p>
                      <a:r>
                        <a:rPr lang="en-US" sz="1800" dirty="0"/>
                        <a:t>Bitwise AND</a:t>
                      </a:r>
                    </a:p>
                  </a:txBody>
                  <a:tcPr marL="95250" marR="95250" marT="95250" marB="95250" anchor="ctr"/>
                </a:tc>
                <a:tc>
                  <a:txBody>
                    <a:bodyPr/>
                    <a:lstStyle/>
                    <a:p>
                      <a:pPr algn="ctr"/>
                      <a:r>
                        <a:rPr lang="en-US" sz="1800" dirty="0"/>
                        <a:t>The bitwise &amp; operator performs a bitwise AND operation</a:t>
                      </a:r>
                    </a:p>
                  </a:txBody>
                  <a:tcPr marL="95250" marR="95250" marT="95250" marB="95250" anchor="ctr"/>
                </a:tc>
                <a:extLst>
                  <a:ext uri="{0D108BD9-81ED-4DB2-BD59-A6C34878D82A}">
                    <a16:rowId xmlns:a16="http://schemas.microsoft.com/office/drawing/2014/main" val="889434781"/>
                  </a:ext>
                </a:extLst>
              </a:tr>
              <a:tr h="419909">
                <a:tc>
                  <a:txBody>
                    <a:bodyPr/>
                    <a:lstStyle/>
                    <a:p>
                      <a:pPr algn="ctr"/>
                      <a:r>
                        <a:rPr lang="en-US" sz="1800"/>
                        <a:t>|</a:t>
                      </a:r>
                    </a:p>
                  </a:txBody>
                  <a:tcPr marL="95250" marR="95250" marT="95250" marB="95250" anchor="ctr"/>
                </a:tc>
                <a:tc>
                  <a:txBody>
                    <a:bodyPr/>
                    <a:lstStyle/>
                    <a:p>
                      <a:r>
                        <a:rPr lang="en-US" sz="1800" dirty="0"/>
                        <a:t>Bitwise OR</a:t>
                      </a:r>
                    </a:p>
                  </a:txBody>
                  <a:tcPr marL="95250" marR="95250" marT="95250" marB="95250" anchor="ctr"/>
                </a:tc>
                <a:tc>
                  <a:txBody>
                    <a:bodyPr/>
                    <a:lstStyle/>
                    <a:p>
                      <a:pPr algn="ctr"/>
                      <a:r>
                        <a:rPr lang="en-US" sz="1800" dirty="0"/>
                        <a:t>The bitwise | operator performs a bitwise inclusive OR operation </a:t>
                      </a:r>
                    </a:p>
                  </a:txBody>
                  <a:tcPr marL="95250" marR="95250" marT="95250" marB="95250" anchor="ctr"/>
                </a:tc>
                <a:extLst>
                  <a:ext uri="{0D108BD9-81ED-4DB2-BD59-A6C34878D82A}">
                    <a16:rowId xmlns:a16="http://schemas.microsoft.com/office/drawing/2014/main" val="1491608618"/>
                  </a:ext>
                </a:extLst>
              </a:tr>
              <a:tr h="419909">
                <a:tc>
                  <a:txBody>
                    <a:bodyPr/>
                    <a:lstStyle/>
                    <a:p>
                      <a:pPr algn="ctr"/>
                      <a:r>
                        <a:rPr lang="en-US" sz="1800" dirty="0"/>
                        <a:t>~</a:t>
                      </a:r>
                    </a:p>
                  </a:txBody>
                  <a:tcPr marL="95250" marR="95250" marT="95250" marB="95250" anchor="ct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800" dirty="0"/>
                        <a:t>One's complement (NOT)</a:t>
                      </a:r>
                    </a:p>
                  </a:txBody>
                  <a:tcPr marL="95250" marR="95250" marT="95250" marB="95250" anchor="ctr"/>
                </a:tc>
                <a:tc>
                  <a:txBody>
                    <a:bodyPr/>
                    <a:lstStyle/>
                    <a:p>
                      <a:pPr algn="ctr"/>
                      <a:r>
                        <a:rPr lang="en-US" sz="1800" dirty="0"/>
                        <a:t>bitwise NOT operator "~" inverts a bit pattern; it can be applied to any of the integral types, making every "0" a "1" and every "1" a "0" </a:t>
                      </a:r>
                    </a:p>
                  </a:txBody>
                  <a:tcPr marL="95250" marR="95250" marT="95250" marB="95250" anchor="ctr"/>
                </a:tc>
                <a:extLst>
                  <a:ext uri="{0D108BD9-81ED-4DB2-BD59-A6C34878D82A}">
                    <a16:rowId xmlns:a16="http://schemas.microsoft.com/office/drawing/2014/main" val="4272318917"/>
                  </a:ext>
                </a:extLst>
              </a:tr>
              <a:tr h="419909">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US" sz="1800" dirty="0"/>
                        <a:t>^</a:t>
                      </a:r>
                    </a:p>
                    <a:p>
                      <a:pPr algn="ctr"/>
                      <a:endParaRPr lang="en-US" sz="1800" dirty="0"/>
                    </a:p>
                  </a:txBody>
                  <a:tcPr marL="95250" marR="95250" marT="95250" marB="95250" anchor="ct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800" dirty="0"/>
                        <a:t>Bitwise Exclusive OR (XOR)</a:t>
                      </a:r>
                    </a:p>
                    <a:p>
                      <a:endParaRPr lang="en-US" sz="1800" dirty="0"/>
                    </a:p>
                  </a:txBody>
                  <a:tcPr marL="95250" marR="95250" marT="95250" marB="95250" anchor="ctr"/>
                </a:tc>
                <a:tc>
                  <a:txBody>
                    <a:bodyPr/>
                    <a:lstStyle/>
                    <a:p>
                      <a:pPr algn="ctr"/>
                      <a:r>
                        <a:rPr lang="en-US" sz="1800" dirty="0"/>
                        <a:t>The bitwise ^ operator performs a bitwise exclusive OR operation. </a:t>
                      </a:r>
                    </a:p>
                  </a:txBody>
                  <a:tcPr marL="95250" marR="95250" marT="95250" marB="95250" anchor="ctr"/>
                </a:tc>
                <a:extLst>
                  <a:ext uri="{0D108BD9-81ED-4DB2-BD59-A6C34878D82A}">
                    <a16:rowId xmlns:a16="http://schemas.microsoft.com/office/drawing/2014/main" val="3717925243"/>
                  </a:ext>
                </a:extLst>
              </a:tr>
              <a:tr h="419909">
                <a:tc>
                  <a:txBody>
                    <a:bodyPr/>
                    <a:lstStyle/>
                    <a:p>
                      <a:pPr algn="ctr"/>
                      <a:r>
                        <a:rPr lang="en-US" sz="1800"/>
                        <a:t>&gt;&gt;</a:t>
                      </a:r>
                    </a:p>
                  </a:txBody>
                  <a:tcPr marL="95250" marR="95250" marT="95250" marB="95250" anchor="ctr"/>
                </a:tc>
                <a:tc>
                  <a:txBody>
                    <a:bodyPr/>
                    <a:lstStyle/>
                    <a:p>
                      <a:r>
                        <a:rPr lang="en-US" sz="1800" dirty="0"/>
                        <a:t>Shift right</a:t>
                      </a:r>
                    </a:p>
                  </a:txBody>
                  <a:tcPr marL="95250" marR="95250" marT="95250" marB="95250" anchor="ctr"/>
                </a:tc>
                <a:tc>
                  <a:txBody>
                    <a:bodyPr/>
                    <a:lstStyle/>
                    <a:p>
                      <a:pPr algn="ctr"/>
                      <a:r>
                        <a:rPr lang="en-US" sz="1800" dirty="0">
                          <a:latin typeface="Times New Roman" panose="02020603050405020304" pitchFamily="18" charset="0"/>
                          <a:cs typeface="Times New Roman" panose="02020603050405020304" pitchFamily="18" charset="0"/>
                        </a:rPr>
                        <a:t> int a = 00010000 ;b = 2;</a:t>
                      </a:r>
                    </a:p>
                    <a:p>
                      <a:pPr algn="ctr"/>
                      <a:r>
                        <a:rPr lang="en-US" sz="1800" dirty="0">
                          <a:latin typeface="Times New Roman" panose="02020603050405020304" pitchFamily="18" charset="0"/>
                          <a:cs typeface="Times New Roman" panose="02020603050405020304" pitchFamily="18" charset="0"/>
                        </a:rPr>
                        <a:t>a &gt;&gt; b = 00000100</a:t>
                      </a:r>
                    </a:p>
                  </a:txBody>
                  <a:tcPr marL="95250" marR="95250" marT="95250" marB="95250" anchor="ctr"/>
                </a:tc>
                <a:extLst>
                  <a:ext uri="{0D108BD9-81ED-4DB2-BD59-A6C34878D82A}">
                    <a16:rowId xmlns:a16="http://schemas.microsoft.com/office/drawing/2014/main" val="76829077"/>
                  </a:ext>
                </a:extLst>
              </a:tr>
              <a:tr h="419909">
                <a:tc>
                  <a:txBody>
                    <a:bodyPr/>
                    <a:lstStyle/>
                    <a:p>
                      <a:pPr algn="ctr"/>
                      <a:r>
                        <a:rPr lang="en-US" sz="1800" dirty="0"/>
                        <a:t>&lt;&lt;</a:t>
                      </a:r>
                    </a:p>
                  </a:txBody>
                  <a:tcPr marL="95250" marR="95250" marT="95250" marB="95250" anchor="ctr"/>
                </a:tc>
                <a:tc>
                  <a:txBody>
                    <a:bodyPr/>
                    <a:lstStyle/>
                    <a:p>
                      <a:r>
                        <a:rPr lang="en-US" sz="1800"/>
                        <a:t>Shift left</a:t>
                      </a:r>
                    </a:p>
                  </a:txBody>
                  <a:tcPr marL="95250" marR="95250" marT="95250" marB="95250" anchor="ctr"/>
                </a:tc>
                <a:tc>
                  <a:txBody>
                    <a:bodyPr/>
                    <a:lstStyle/>
                    <a:p>
                      <a:pPr algn="ctr"/>
                      <a:r>
                        <a:rPr lang="pt-BR" sz="1800" dirty="0">
                          <a:latin typeface="Times New Roman" panose="02020603050405020304" pitchFamily="18" charset="0"/>
                          <a:cs typeface="Times New Roman" panose="02020603050405020304" pitchFamily="18" charset="0"/>
                        </a:rPr>
                        <a:t>int a = 00010000 ;b = 2;</a:t>
                      </a:r>
                    </a:p>
                    <a:p>
                      <a:pPr algn="ctr"/>
                      <a:r>
                        <a:rPr lang="pt-BR" sz="1800" dirty="0">
                          <a:latin typeface="Times New Roman" panose="02020603050405020304" pitchFamily="18" charset="0"/>
                          <a:cs typeface="Times New Roman" panose="02020603050405020304" pitchFamily="18" charset="0"/>
                        </a:rPr>
                        <a:t>a &lt;&lt; b = 01000000;</a:t>
                      </a:r>
                      <a:endParaRPr lang="en-US" sz="1800" dirty="0">
                        <a:latin typeface="Times New Roman" panose="02020603050405020304" pitchFamily="18" charset="0"/>
                        <a:cs typeface="Times New Roman" panose="02020603050405020304" pitchFamily="18" charset="0"/>
                      </a:endParaRPr>
                    </a:p>
                  </a:txBody>
                  <a:tcPr marL="95250" marR="95250" marT="95250" marB="95250" anchor="ctr"/>
                </a:tc>
                <a:extLst>
                  <a:ext uri="{0D108BD9-81ED-4DB2-BD59-A6C34878D82A}">
                    <a16:rowId xmlns:a16="http://schemas.microsoft.com/office/drawing/2014/main" val="3561785872"/>
                  </a:ext>
                </a:extLst>
              </a:tr>
            </a:tbl>
          </a:graphicData>
        </a:graphic>
      </p:graphicFrame>
      <p:sp>
        <p:nvSpPr>
          <p:cNvPr id="5" name="TextBox 4">
            <a:extLst>
              <a:ext uri="{FF2B5EF4-FFF2-40B4-BE49-F238E27FC236}">
                <a16:creationId xmlns:a16="http://schemas.microsoft.com/office/drawing/2014/main" id="{F9768917-CAE3-26C6-089A-08A8EC114860}"/>
              </a:ext>
            </a:extLst>
          </p:cNvPr>
          <p:cNvSpPr txBox="1"/>
          <p:nvPr/>
        </p:nvSpPr>
        <p:spPr>
          <a:xfrm>
            <a:off x="760412" y="685800"/>
            <a:ext cx="11506200" cy="867930"/>
          </a:xfrm>
          <a:prstGeom prst="rect">
            <a:avLst/>
          </a:prstGeom>
          <a:noFill/>
        </p:spPr>
        <p:txBody>
          <a:bodyPr wrap="square">
            <a:spAutoFit/>
          </a:bodyPr>
          <a:lstStyle/>
          <a:p>
            <a:pPr marL="304747" indent="-304747">
              <a:lnSpc>
                <a:spcPct val="90000"/>
              </a:lnSpc>
              <a:spcBef>
                <a:spcPts val="1800"/>
              </a:spcBef>
              <a:buClr>
                <a:schemeClr val="accent1">
                  <a:lumMod val="75000"/>
                </a:schemeClr>
              </a:buClr>
              <a:buFont typeface="Arial" pitchFamily="34" charset="0"/>
              <a:buChar char="•"/>
            </a:pPr>
            <a:r>
              <a:rPr lang="en-US" sz="2800" b="1" dirty="0">
                <a:solidFill>
                  <a:schemeClr val="accent6">
                    <a:lumMod val="75000"/>
                  </a:schemeClr>
                </a:solidFill>
              </a:rPr>
              <a:t>Bitwise operators perform manipulations of data at the bit level. </a:t>
            </a:r>
            <a:r>
              <a:rPr lang="en-US" sz="2800" dirty="0"/>
              <a:t>These operators also perform the shifting of bits from right to left.</a:t>
            </a:r>
            <a:endParaRPr lang="en-US" sz="2800" b="1" dirty="0">
              <a:solidFill>
                <a:schemeClr val="accent6">
                  <a:lumMod val="75000"/>
                </a:schemeClr>
              </a:solidFill>
            </a:endParaRPr>
          </a:p>
        </p:txBody>
      </p:sp>
    </p:spTree>
    <p:extLst>
      <p:ext uri="{BB962C8B-B14F-4D97-AF65-F5344CB8AC3E}">
        <p14:creationId xmlns:p14="http://schemas.microsoft.com/office/powerpoint/2010/main" val="1622017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Java Block</a:t>
            </a:r>
          </a:p>
        </p:txBody>
      </p:sp>
      <p:sp>
        <p:nvSpPr>
          <p:cNvPr id="5" name="TextBox 4">
            <a:extLst>
              <a:ext uri="{FF2B5EF4-FFF2-40B4-BE49-F238E27FC236}">
                <a16:creationId xmlns:a16="http://schemas.microsoft.com/office/drawing/2014/main" id="{F9768917-CAE3-26C6-089A-08A8EC114860}"/>
              </a:ext>
            </a:extLst>
          </p:cNvPr>
          <p:cNvSpPr txBox="1"/>
          <p:nvPr/>
        </p:nvSpPr>
        <p:spPr>
          <a:xfrm>
            <a:off x="265111" y="1442357"/>
            <a:ext cx="11506200" cy="4893647"/>
          </a:xfrm>
          <a:prstGeom prst="rect">
            <a:avLst/>
          </a:prstGeom>
          <a:noFill/>
        </p:spPr>
        <p:txBody>
          <a:bodyPr wrap="square">
            <a:spAutoFit/>
          </a:bodyPr>
          <a:lstStyle>
            <a:defPPr>
              <a:defRPr lang="en-US"/>
            </a:defPPr>
            <a:lvl1pPr marL="304747" indent="-304747">
              <a:lnSpc>
                <a:spcPct val="90000"/>
              </a:lnSpc>
              <a:spcBef>
                <a:spcPts val="1800"/>
              </a:spcBef>
              <a:buClr>
                <a:schemeClr val="accent1">
                  <a:lumMod val="75000"/>
                </a:schemeClr>
              </a:buClr>
              <a:buFont typeface="Arial" pitchFamily="34" charset="0"/>
              <a:buChar char="•"/>
              <a:defRPr sz="2800" b="1">
                <a:solidFill>
                  <a:schemeClr val="accent6">
                    <a:lumMod val="75000"/>
                  </a:schemeClr>
                </a:solidFill>
              </a:defRPr>
            </a:lvl1pPr>
          </a:lstStyle>
          <a:p>
            <a:r>
              <a:rPr lang="en-US" b="0" dirty="0">
                <a:solidFill>
                  <a:schemeClr val="tx1"/>
                </a:solidFill>
              </a:rPr>
              <a:t>code defined inside curly brackets { } are called block</a:t>
            </a:r>
          </a:p>
          <a:p>
            <a:r>
              <a:rPr lang="en-US" b="0" dirty="0">
                <a:solidFill>
                  <a:schemeClr val="tx1"/>
                </a:solidFill>
              </a:rPr>
              <a:t>there are 2 types of block</a:t>
            </a:r>
          </a:p>
          <a:p>
            <a:pPr marL="0" indent="0">
              <a:buNone/>
            </a:pPr>
            <a:r>
              <a:rPr lang="en-US" dirty="0">
                <a:solidFill>
                  <a:schemeClr val="accent6">
                    <a:lumMod val="50000"/>
                  </a:schemeClr>
                </a:solidFill>
              </a:rPr>
              <a:t>1)Static block </a:t>
            </a:r>
            <a:r>
              <a:rPr lang="en-US" b="0" dirty="0">
                <a:solidFill>
                  <a:schemeClr val="tx1"/>
                </a:solidFill>
              </a:rPr>
              <a:t>is a block of code defined inside curly bracket { } preceded by static keyword. </a:t>
            </a:r>
          </a:p>
          <a:p>
            <a:pPr marL="0" indent="0">
              <a:buNone/>
            </a:pPr>
            <a:r>
              <a:rPr lang="en-US" b="0" dirty="0">
                <a:solidFill>
                  <a:schemeClr val="tx1"/>
                </a:solidFill>
              </a:rPr>
              <a:t>its executed by the JVM (Java Virtual Machine) before the main method. At the time of class loading, if we want to perform any task we can define that task inside the static </a:t>
            </a:r>
            <a:r>
              <a:rPr lang="en-US" b="0" dirty="0" err="1">
                <a:solidFill>
                  <a:schemeClr val="tx1"/>
                </a:solidFill>
              </a:rPr>
              <a:t>block,static</a:t>
            </a:r>
            <a:r>
              <a:rPr lang="en-US" b="0" dirty="0">
                <a:solidFill>
                  <a:schemeClr val="tx1"/>
                </a:solidFill>
              </a:rPr>
              <a:t> blocks will be executed from top to bottom.</a:t>
            </a:r>
          </a:p>
          <a:p>
            <a:pPr marL="0" indent="0">
              <a:buNone/>
            </a:pPr>
            <a:r>
              <a:rPr lang="en-US" dirty="0">
                <a:solidFill>
                  <a:schemeClr val="accent6">
                    <a:lumMod val="50000"/>
                  </a:schemeClr>
                </a:solidFill>
              </a:rPr>
              <a:t>2)Instance block </a:t>
            </a:r>
            <a:r>
              <a:rPr lang="en-US" b="0" dirty="0">
                <a:solidFill>
                  <a:schemeClr val="tx1"/>
                </a:solidFill>
              </a:rPr>
              <a:t>is executed whenever an object is created, its executed before the code in the constructor.</a:t>
            </a:r>
          </a:p>
        </p:txBody>
      </p:sp>
    </p:spTree>
    <p:extLst>
      <p:ext uri="{BB962C8B-B14F-4D97-AF65-F5344CB8AC3E}">
        <p14:creationId xmlns:p14="http://schemas.microsoft.com/office/powerpoint/2010/main" val="1404792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Type Cast</a:t>
            </a:r>
          </a:p>
        </p:txBody>
      </p:sp>
      <p:sp>
        <p:nvSpPr>
          <p:cNvPr id="5" name="TextBox 4">
            <a:extLst>
              <a:ext uri="{FF2B5EF4-FFF2-40B4-BE49-F238E27FC236}">
                <a16:creationId xmlns:a16="http://schemas.microsoft.com/office/drawing/2014/main" id="{F9768917-CAE3-26C6-089A-08A8EC114860}"/>
              </a:ext>
            </a:extLst>
          </p:cNvPr>
          <p:cNvSpPr txBox="1"/>
          <p:nvPr/>
        </p:nvSpPr>
        <p:spPr>
          <a:xfrm>
            <a:off x="455612" y="1524000"/>
            <a:ext cx="11506200" cy="4385816"/>
          </a:xfrm>
          <a:prstGeom prst="rect">
            <a:avLst/>
          </a:prstGeom>
          <a:noFill/>
        </p:spPr>
        <p:txBody>
          <a:bodyPr wrap="square">
            <a:spAutoFit/>
          </a:bodyPr>
          <a:lstStyle>
            <a:defPPr>
              <a:defRPr lang="en-US"/>
            </a:defPPr>
            <a:lvl1pPr marL="304747" indent="-304747">
              <a:lnSpc>
                <a:spcPct val="90000"/>
              </a:lnSpc>
              <a:spcBef>
                <a:spcPts val="1800"/>
              </a:spcBef>
              <a:buClr>
                <a:schemeClr val="accent1">
                  <a:lumMod val="75000"/>
                </a:schemeClr>
              </a:buClr>
              <a:buFont typeface="Arial" pitchFamily="34" charset="0"/>
              <a:buChar char="•"/>
              <a:defRPr sz="2800" b="1">
                <a:solidFill>
                  <a:schemeClr val="accent6">
                    <a:lumMod val="75000"/>
                  </a:schemeClr>
                </a:solidFill>
              </a:defRPr>
            </a:lvl1pPr>
          </a:lstStyle>
          <a:p>
            <a:pPr algn="l"/>
            <a:r>
              <a:rPr lang="en-US" sz="2400" dirty="0">
                <a:solidFill>
                  <a:schemeClr val="accent6">
                    <a:lumMod val="50000"/>
                  </a:schemeClr>
                </a:solidFill>
                <a:latin typeface="+mj-lt"/>
              </a:rPr>
              <a:t>Casting is process of changing one type value to another type in java</a:t>
            </a:r>
          </a:p>
          <a:p>
            <a:pPr algn="l"/>
            <a:r>
              <a:rPr lang="en-US" sz="2400" dirty="0">
                <a:solidFill>
                  <a:schemeClr val="accent6">
                    <a:lumMod val="50000"/>
                  </a:schemeClr>
                </a:solidFill>
                <a:latin typeface="+mj-lt"/>
              </a:rPr>
              <a:t>We can cast one type value to another type it is known type casting</a:t>
            </a:r>
          </a:p>
          <a:p>
            <a:pPr marL="0" indent="0" algn="l">
              <a:lnSpc>
                <a:spcPct val="100000"/>
              </a:lnSpc>
              <a:spcBef>
                <a:spcPts val="0"/>
              </a:spcBef>
              <a:buNone/>
            </a:pPr>
            <a:r>
              <a:rPr lang="en-US" sz="2400" dirty="0">
                <a:solidFill>
                  <a:schemeClr val="accent6">
                    <a:lumMod val="50000"/>
                  </a:schemeClr>
                </a:solidFill>
                <a:latin typeface="+mj-lt"/>
              </a:rPr>
              <a:t>1) Implicit Type Casting(Widening Casting) :</a:t>
            </a:r>
          </a:p>
          <a:p>
            <a:pPr marL="0" indent="0" algn="l">
              <a:lnSpc>
                <a:spcPct val="100000"/>
              </a:lnSpc>
              <a:spcBef>
                <a:spcPts val="0"/>
              </a:spcBef>
              <a:buNone/>
            </a:pPr>
            <a:r>
              <a:rPr lang="en-US" sz="2400" b="0" dirty="0">
                <a:solidFill>
                  <a:schemeClr val="tx1"/>
                </a:solidFill>
                <a:latin typeface="+mj-lt"/>
              </a:rPr>
              <a:t>             </a:t>
            </a:r>
            <a:r>
              <a:rPr lang="en-US" sz="2400" dirty="0">
                <a:solidFill>
                  <a:schemeClr val="tx1"/>
                </a:solidFill>
                <a:latin typeface="+mj-lt"/>
              </a:rPr>
              <a:t>byte--&gt;short--&gt;int--&gt;long--&gt;float--&gt;double</a:t>
            </a:r>
          </a:p>
          <a:p>
            <a:pPr marL="0" indent="0" algn="l">
              <a:lnSpc>
                <a:spcPct val="100000"/>
              </a:lnSpc>
              <a:spcBef>
                <a:spcPts val="0"/>
              </a:spcBef>
              <a:buNone/>
            </a:pPr>
            <a:r>
              <a:rPr lang="en-US" sz="2400" b="0" dirty="0">
                <a:solidFill>
                  <a:schemeClr val="tx1"/>
                </a:solidFill>
                <a:latin typeface="+mj-lt"/>
              </a:rPr>
              <a:t>   This casting is possible when Two types are compatible  or  when the target type is </a:t>
            </a:r>
          </a:p>
          <a:p>
            <a:pPr marL="0" indent="0" algn="l">
              <a:lnSpc>
                <a:spcPct val="100000"/>
              </a:lnSpc>
              <a:spcBef>
                <a:spcPts val="0"/>
              </a:spcBef>
              <a:buNone/>
            </a:pPr>
            <a:r>
              <a:rPr lang="en-US" sz="2400" b="0" dirty="0">
                <a:solidFill>
                  <a:schemeClr val="tx1"/>
                </a:solidFill>
                <a:latin typeface="+mj-lt"/>
              </a:rPr>
              <a:t>   larger than the source type</a:t>
            </a:r>
          </a:p>
          <a:p>
            <a:pPr marL="0" indent="0" algn="l">
              <a:buNone/>
            </a:pPr>
            <a:r>
              <a:rPr lang="en-US" sz="2400" dirty="0">
                <a:solidFill>
                  <a:schemeClr val="accent6">
                    <a:lumMod val="50000"/>
                  </a:schemeClr>
                </a:solidFill>
                <a:latin typeface="+mj-lt"/>
              </a:rPr>
              <a:t>2) Explicit Type Casting(Narrowing Casting) </a:t>
            </a:r>
          </a:p>
          <a:p>
            <a:pPr marL="0" indent="0" algn="l">
              <a:lnSpc>
                <a:spcPct val="100000"/>
              </a:lnSpc>
              <a:spcBef>
                <a:spcPts val="0"/>
              </a:spcBef>
              <a:buNone/>
            </a:pPr>
            <a:r>
              <a:rPr lang="en-US" sz="2400" dirty="0">
                <a:solidFill>
                  <a:schemeClr val="tx1"/>
                </a:solidFill>
                <a:latin typeface="+mj-lt"/>
              </a:rPr>
              <a:t>             </a:t>
            </a:r>
            <a:r>
              <a:rPr lang="en-US" sz="2400" u="sng" dirty="0">
                <a:solidFill>
                  <a:schemeClr val="tx1"/>
                </a:solidFill>
                <a:latin typeface="+mj-lt"/>
              </a:rPr>
              <a:t>double--&gt;float--&gt;long--&gt;int--&gt;short--&gt;byte      </a:t>
            </a:r>
          </a:p>
          <a:p>
            <a:pPr marL="0" indent="0" algn="l">
              <a:lnSpc>
                <a:spcPct val="100000"/>
              </a:lnSpc>
              <a:spcBef>
                <a:spcPts val="0"/>
              </a:spcBef>
              <a:buNone/>
            </a:pPr>
            <a:r>
              <a:rPr lang="en-US" sz="2400" dirty="0">
                <a:solidFill>
                  <a:srgbClr val="3F7F5F"/>
                </a:solidFill>
                <a:latin typeface="+mj-lt"/>
              </a:rPr>
              <a:t>   </a:t>
            </a:r>
            <a:r>
              <a:rPr lang="en-US" sz="2400" dirty="0">
                <a:solidFill>
                  <a:schemeClr val="tx1"/>
                </a:solidFill>
                <a:latin typeface="+mj-lt"/>
              </a:rPr>
              <a:t>This casting is possible when assigning larger type value to smaller type  </a:t>
            </a:r>
          </a:p>
          <a:p>
            <a:pPr marL="0" indent="0" algn="l">
              <a:buNone/>
            </a:pPr>
            <a:endParaRPr lang="en-US" b="0" dirty="0">
              <a:solidFill>
                <a:schemeClr val="tx1"/>
              </a:solidFill>
              <a:latin typeface="+mj-lt"/>
            </a:endParaRPr>
          </a:p>
        </p:txBody>
      </p:sp>
    </p:spTree>
    <p:extLst>
      <p:ext uri="{BB962C8B-B14F-4D97-AF65-F5344CB8AC3E}">
        <p14:creationId xmlns:p14="http://schemas.microsoft.com/office/powerpoint/2010/main" val="1040345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0559" y="838200"/>
            <a:ext cx="9141619" cy="2105367"/>
          </a:xfrm>
        </p:spPr>
        <p:txBody>
          <a:bodyPr/>
          <a:lstStyle/>
          <a:p>
            <a:r>
              <a:rPr lang="en-US" dirty="0"/>
              <a:t>Thanks</a:t>
            </a:r>
          </a:p>
        </p:txBody>
      </p:sp>
      <p:sp>
        <p:nvSpPr>
          <p:cNvPr id="4" name="文本框 9"/>
          <p:cNvSpPr txBox="1">
            <a:spLocks noGrp="1"/>
          </p:cNvSpPr>
          <p:nvPr>
            <p:ph type="body" idx="1"/>
          </p:nvPr>
        </p:nvSpPr>
        <p:spPr>
          <a:xfrm>
            <a:off x="2459303" y="3124200"/>
            <a:ext cx="8763000" cy="2424918"/>
          </a:xfrm>
          <a:prstGeom prst="rect">
            <a:avLst/>
          </a:prstGeom>
        </p:spPr>
        <p:txBody>
          <a:bodyPr vert="horz" lIns="121899" tIns="60949" rIns="121899" bIns="60949" rtlCol="0" anchor="b">
            <a:normAutofit/>
          </a:bodyPr>
          <a:lstStyle/>
          <a:p>
            <a:pPr algn="r"/>
            <a:r>
              <a:rPr lang="en-US" sz="3200" b="1" dirty="0"/>
              <a:t>Anirudha Gaikwad</a:t>
            </a:r>
          </a:p>
          <a:p>
            <a:pPr algn="r"/>
            <a:endParaRPr lang="en-US" sz="3200" b="1" dirty="0"/>
          </a:p>
        </p:txBody>
      </p:sp>
    </p:spTree>
    <p:extLst>
      <p:ext uri="{BB962C8B-B14F-4D97-AF65-F5344CB8AC3E}">
        <p14:creationId xmlns:p14="http://schemas.microsoft.com/office/powerpoint/2010/main" val="28906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Operators </a:t>
            </a:r>
          </a:p>
        </p:txBody>
      </p:sp>
      <p:sp>
        <p:nvSpPr>
          <p:cNvPr id="6" name="TextBox 5">
            <a:extLst>
              <a:ext uri="{FF2B5EF4-FFF2-40B4-BE49-F238E27FC236}">
                <a16:creationId xmlns:a16="http://schemas.microsoft.com/office/drawing/2014/main" id="{A66A512E-CB93-9D87-A165-A37DA2508782}"/>
              </a:ext>
            </a:extLst>
          </p:cNvPr>
          <p:cNvSpPr txBox="1"/>
          <p:nvPr/>
        </p:nvSpPr>
        <p:spPr>
          <a:xfrm>
            <a:off x="1065212" y="762001"/>
            <a:ext cx="10799577" cy="3037755"/>
          </a:xfrm>
          <a:prstGeom prst="rect">
            <a:avLst/>
          </a:prstGeom>
          <a:noFill/>
        </p:spPr>
        <p:txBody>
          <a:bodyPr wrap="square">
            <a:spAutoFit/>
          </a:bodyPr>
          <a:lstStyle/>
          <a:p>
            <a:pPr marL="304747" indent="-304747">
              <a:lnSpc>
                <a:spcPct val="90000"/>
              </a:lnSpc>
              <a:spcBef>
                <a:spcPts val="1800"/>
              </a:spcBef>
              <a:buClr>
                <a:schemeClr val="accent1">
                  <a:lumMod val="75000"/>
                </a:schemeClr>
              </a:buClr>
              <a:buFont typeface="Arial" pitchFamily="34" charset="0"/>
              <a:buChar char="•"/>
            </a:pPr>
            <a:r>
              <a:rPr lang="en-US" sz="2800" dirty="0"/>
              <a:t>Java language supports a rich set of </a:t>
            </a:r>
            <a:r>
              <a:rPr lang="en-US" sz="2800" b="1" dirty="0">
                <a:solidFill>
                  <a:schemeClr val="accent6">
                    <a:lumMod val="75000"/>
                  </a:schemeClr>
                </a:solidFill>
              </a:rPr>
              <a:t>built-in operators</a:t>
            </a:r>
            <a:r>
              <a:rPr lang="en-US" sz="2800" dirty="0"/>
              <a:t>. An operator is a symbol that tells the compiler to perform a certain mathematical or logical operations, based on the values provided to the operator.</a:t>
            </a:r>
          </a:p>
          <a:p>
            <a:pPr marL="304747" indent="-304747">
              <a:lnSpc>
                <a:spcPct val="90000"/>
              </a:lnSpc>
              <a:spcBef>
                <a:spcPts val="1800"/>
              </a:spcBef>
              <a:buClr>
                <a:schemeClr val="accent1">
                  <a:lumMod val="75000"/>
                </a:schemeClr>
              </a:buClr>
              <a:buFont typeface="Arial" pitchFamily="34" charset="0"/>
              <a:buChar char="•"/>
            </a:pPr>
            <a:r>
              <a:rPr lang="en-US" sz="2800" dirty="0"/>
              <a:t>An </a:t>
            </a:r>
            <a:r>
              <a:rPr lang="en-US" sz="2800" b="1" dirty="0">
                <a:solidFill>
                  <a:schemeClr val="accent6">
                    <a:lumMod val="75000"/>
                  </a:schemeClr>
                </a:solidFill>
              </a:rPr>
              <a:t>operand</a:t>
            </a:r>
            <a:r>
              <a:rPr lang="en-US" sz="2800" dirty="0"/>
              <a:t> is a value on which any operator works. For example, when we say </a:t>
            </a:r>
            <a:r>
              <a:rPr lang="en-US" sz="2800" dirty="0">
                <a:latin typeface="Times New Roman" panose="02020603050405020304" pitchFamily="18" charset="0"/>
                <a:cs typeface="Times New Roman" panose="02020603050405020304" pitchFamily="18" charset="0"/>
              </a:rPr>
              <a:t>7+5</a:t>
            </a:r>
            <a:r>
              <a:rPr lang="en-US" sz="2800" dirty="0"/>
              <a:t>, here, numbers </a:t>
            </a:r>
            <a:r>
              <a:rPr lang="en-US" sz="2800" dirty="0">
                <a:latin typeface="Times New Roman" panose="02020603050405020304" pitchFamily="18" charset="0"/>
                <a:cs typeface="Times New Roman" panose="02020603050405020304" pitchFamily="18" charset="0"/>
              </a:rPr>
              <a:t>7</a:t>
            </a:r>
            <a:r>
              <a:rPr lang="en-US" sz="2800" dirty="0"/>
              <a:t> and </a:t>
            </a:r>
            <a:r>
              <a:rPr lang="en-US" sz="2800" dirty="0">
                <a:latin typeface="Times New Roman" panose="02020603050405020304" pitchFamily="18" charset="0"/>
                <a:cs typeface="Times New Roman" panose="02020603050405020304" pitchFamily="18" charset="0"/>
              </a:rPr>
              <a:t>5</a:t>
            </a:r>
            <a:r>
              <a:rPr lang="en-US" sz="2800" dirty="0"/>
              <a:t> are operands whereas + is an operator</a:t>
            </a:r>
          </a:p>
        </p:txBody>
      </p:sp>
      <p:graphicFrame>
        <p:nvGraphicFramePr>
          <p:cNvPr id="7" name="Table 6">
            <a:extLst>
              <a:ext uri="{FF2B5EF4-FFF2-40B4-BE49-F238E27FC236}">
                <a16:creationId xmlns:a16="http://schemas.microsoft.com/office/drawing/2014/main" id="{9E3BA4CD-AFA6-0EFA-C1BC-A4DF0B56BDD7}"/>
              </a:ext>
            </a:extLst>
          </p:cNvPr>
          <p:cNvGraphicFramePr>
            <a:graphicFrameLocks noGrp="1"/>
          </p:cNvGraphicFramePr>
          <p:nvPr>
            <p:extLst>
              <p:ext uri="{D42A27DB-BD31-4B8C-83A1-F6EECF244321}">
                <p14:modId xmlns:p14="http://schemas.microsoft.com/office/powerpoint/2010/main" val="1742082833"/>
              </p:ext>
            </p:extLst>
          </p:nvPr>
        </p:nvGraphicFramePr>
        <p:xfrm>
          <a:off x="573892" y="3886200"/>
          <a:ext cx="11041040" cy="2556745"/>
        </p:xfrm>
        <a:graphic>
          <a:graphicData uri="http://schemas.openxmlformats.org/drawingml/2006/table">
            <a:tbl>
              <a:tblPr firstRow="1" bandRow="1">
                <a:tableStyleId>{EB9631B5-78F2-41C9-869B-9F39066F8104}</a:tableStyleId>
              </a:tblPr>
              <a:tblGrid>
                <a:gridCol w="5520520">
                  <a:extLst>
                    <a:ext uri="{9D8B030D-6E8A-4147-A177-3AD203B41FA5}">
                      <a16:colId xmlns:a16="http://schemas.microsoft.com/office/drawing/2014/main" val="20000"/>
                    </a:ext>
                  </a:extLst>
                </a:gridCol>
                <a:gridCol w="5520520">
                  <a:extLst>
                    <a:ext uri="{9D8B030D-6E8A-4147-A177-3AD203B41FA5}">
                      <a16:colId xmlns:a16="http://schemas.microsoft.com/office/drawing/2014/main" val="2392900803"/>
                    </a:ext>
                  </a:extLst>
                </a:gridCol>
              </a:tblGrid>
              <a:tr h="419909">
                <a:tc gridSpan="2">
                  <a:txBody>
                    <a:bodyPr/>
                    <a:lstStyle/>
                    <a:p>
                      <a:pPr algn="ctr"/>
                      <a:r>
                        <a:rPr lang="en-US" sz="2400" dirty="0">
                          <a:solidFill>
                            <a:schemeClr val="tx1"/>
                          </a:solidFill>
                          <a:latin typeface="Verdana" panose="020B0604030504040204" pitchFamily="34" charset="0"/>
                          <a:ea typeface="Verdana" panose="020B0604030504040204" pitchFamily="34" charset="0"/>
                        </a:rPr>
                        <a:t>Types of operators</a:t>
                      </a:r>
                    </a:p>
                  </a:txBody>
                  <a:tcPr anchor="ctr"/>
                </a:tc>
                <a:tc hMerge="1">
                  <a:txBody>
                    <a:bodyPr/>
                    <a:lstStyle/>
                    <a:p>
                      <a:pPr algn="ctr"/>
                      <a:endParaRPr lang="en-US" sz="2400" dirty="0">
                        <a:solidFill>
                          <a:schemeClr val="tx1"/>
                        </a:solidFill>
                        <a:latin typeface="Verdana" panose="020B0604030504040204" pitchFamily="34" charset="0"/>
                        <a:ea typeface="Verdana" panose="020B0604030504040204" pitchFamily="34" charset="0"/>
                      </a:endParaRPr>
                    </a:p>
                  </a:txBody>
                  <a:tcPr anchor="ctr"/>
                </a:tc>
                <a:extLst>
                  <a:ext uri="{0D108BD9-81ED-4DB2-BD59-A6C34878D82A}">
                    <a16:rowId xmlns:a16="http://schemas.microsoft.com/office/drawing/2014/main" val="10000"/>
                  </a:ext>
                </a:extLst>
              </a:tr>
              <a:tr h="419909">
                <a:tc>
                  <a:txBody>
                    <a:bodyPr/>
                    <a:lstStyle/>
                    <a:p>
                      <a:pPr marL="342900" indent="-342900" algn="l">
                        <a:buFont typeface="Wingdings" panose="05000000000000000000" pitchFamily="2" charset="2"/>
                        <a:buChar char="Ø"/>
                      </a:pPr>
                      <a:r>
                        <a:rPr lang="en-US" sz="2000" dirty="0">
                          <a:solidFill>
                            <a:schemeClr val="tx1"/>
                          </a:solidFill>
                          <a:latin typeface="Verdana" panose="020B0604030504040204" pitchFamily="34" charset="0"/>
                          <a:ea typeface="Verdana" panose="020B0604030504040204" pitchFamily="34" charset="0"/>
                        </a:rPr>
                        <a:t>Arithmetic operators</a:t>
                      </a:r>
                    </a:p>
                  </a:txBody>
                  <a:tcPr anchor="ctr"/>
                </a:tc>
                <a:tc>
                  <a:txBody>
                    <a:bodyPr/>
                    <a:lstStyle/>
                    <a:p>
                      <a:pPr marL="342900" indent="-342900" algn="l" defTabSz="1218987" rtl="0" eaLnBrk="1" latinLnBrk="0" hangingPunct="1">
                        <a:buFont typeface="Wingdings" panose="05000000000000000000" pitchFamily="2" charset="2"/>
                        <a:buChar char="Ø"/>
                      </a:pPr>
                      <a:r>
                        <a:rPr lang="en-US" sz="2000" kern="1200" dirty="0">
                          <a:solidFill>
                            <a:schemeClr val="tx1"/>
                          </a:solidFill>
                          <a:latin typeface="Verdana" panose="020B0604030504040204" pitchFamily="34" charset="0"/>
                          <a:ea typeface="Verdana" panose="020B0604030504040204" pitchFamily="34" charset="0"/>
                          <a:cs typeface="+mn-cs"/>
                        </a:rPr>
                        <a:t>Unary Operator</a:t>
                      </a:r>
                    </a:p>
                  </a:txBody>
                  <a:tcPr anchor="ctr"/>
                </a:tc>
                <a:extLst>
                  <a:ext uri="{0D108BD9-81ED-4DB2-BD59-A6C34878D82A}">
                    <a16:rowId xmlns:a16="http://schemas.microsoft.com/office/drawing/2014/main" val="2878422729"/>
                  </a:ext>
                </a:extLst>
              </a:tr>
              <a:tr h="419909">
                <a:tc>
                  <a:txBody>
                    <a:bodyPr/>
                    <a:lstStyle/>
                    <a:p>
                      <a:pPr marL="342900" indent="-342900" algn="l">
                        <a:buFont typeface="Wingdings" panose="05000000000000000000" pitchFamily="2" charset="2"/>
                        <a:buChar char="Ø"/>
                      </a:pPr>
                      <a:r>
                        <a:rPr lang="en-US" sz="2000" dirty="0">
                          <a:solidFill>
                            <a:schemeClr val="tx1"/>
                          </a:solidFill>
                          <a:latin typeface="Verdana" panose="020B0604030504040204" pitchFamily="34" charset="0"/>
                          <a:ea typeface="Verdana" panose="020B0604030504040204" pitchFamily="34" charset="0"/>
                        </a:rPr>
                        <a:t>Assignment operators</a:t>
                      </a:r>
                    </a:p>
                  </a:txBody>
                  <a:tcPr anchor="ctr"/>
                </a:tc>
                <a:tc>
                  <a:txBody>
                    <a:bodyPr/>
                    <a:lstStyle/>
                    <a:p>
                      <a:pPr marL="342900" indent="-342900" algn="l" defTabSz="1218987" rtl="0" eaLnBrk="1" latinLnBrk="0" hangingPunct="1">
                        <a:buFont typeface="Wingdings" panose="05000000000000000000" pitchFamily="2" charset="2"/>
                        <a:buChar char="Ø"/>
                      </a:pPr>
                      <a:r>
                        <a:rPr lang="en-US" sz="2000" kern="1200" dirty="0">
                          <a:solidFill>
                            <a:schemeClr val="tx1"/>
                          </a:solidFill>
                          <a:latin typeface="Verdana" panose="020B0604030504040204" pitchFamily="34" charset="0"/>
                          <a:ea typeface="Verdana" panose="020B0604030504040204" pitchFamily="34" charset="0"/>
                          <a:cs typeface="+mn-cs"/>
                        </a:rPr>
                        <a:t>Equality and Relational Operator</a:t>
                      </a:r>
                    </a:p>
                  </a:txBody>
                  <a:tcPr anchor="ctr"/>
                </a:tc>
                <a:extLst>
                  <a:ext uri="{0D108BD9-81ED-4DB2-BD59-A6C34878D82A}">
                    <a16:rowId xmlns:a16="http://schemas.microsoft.com/office/drawing/2014/main" val="1128782865"/>
                  </a:ext>
                </a:extLst>
              </a:tr>
              <a:tr h="419909">
                <a:tc>
                  <a:txBody>
                    <a:bodyPr/>
                    <a:lstStyle/>
                    <a:p>
                      <a:pPr marL="342900" indent="-342900" algn="l" defTabSz="1218987" rtl="0" eaLnBrk="1" latinLnBrk="0" hangingPunct="1">
                        <a:buFont typeface="Wingdings" panose="05000000000000000000" pitchFamily="2" charset="2"/>
                        <a:buChar char="Ø"/>
                      </a:pPr>
                      <a:r>
                        <a:rPr lang="en-US" sz="2000" kern="1200" dirty="0">
                          <a:solidFill>
                            <a:schemeClr val="tx1"/>
                          </a:solidFill>
                          <a:latin typeface="Verdana" panose="020B0604030504040204" pitchFamily="34" charset="0"/>
                          <a:ea typeface="Verdana" panose="020B0604030504040204" pitchFamily="34" charset="0"/>
                          <a:cs typeface="+mn-cs"/>
                        </a:rPr>
                        <a:t>Compound Assignment Operator</a:t>
                      </a:r>
                    </a:p>
                  </a:txBody>
                  <a:tcPr anchor="ctr"/>
                </a:tc>
                <a:tc>
                  <a:txBody>
                    <a:bodyPr/>
                    <a:lstStyle/>
                    <a:p>
                      <a:pPr marL="342900" indent="-342900" algn="l" defTabSz="1218987" rtl="0" eaLnBrk="1" latinLnBrk="0" hangingPunct="1">
                        <a:buFont typeface="Wingdings" panose="05000000000000000000" pitchFamily="2" charset="2"/>
                        <a:buChar char="Ø"/>
                      </a:pPr>
                      <a:r>
                        <a:rPr lang="en-US" sz="2000" kern="1200" dirty="0">
                          <a:solidFill>
                            <a:schemeClr val="tx1"/>
                          </a:solidFill>
                          <a:latin typeface="Verdana" panose="020B0604030504040204" pitchFamily="34" charset="0"/>
                          <a:ea typeface="Verdana" panose="020B0604030504040204" pitchFamily="34" charset="0"/>
                          <a:cs typeface="+mn-cs"/>
                        </a:rPr>
                        <a:t>Conditional operators</a:t>
                      </a:r>
                    </a:p>
                  </a:txBody>
                  <a:tcPr anchor="ctr"/>
                </a:tc>
                <a:extLst>
                  <a:ext uri="{0D108BD9-81ED-4DB2-BD59-A6C34878D82A}">
                    <a16:rowId xmlns:a16="http://schemas.microsoft.com/office/drawing/2014/main" val="3107904353"/>
                  </a:ext>
                </a:extLst>
              </a:tr>
              <a:tr h="419909">
                <a:tc>
                  <a:txBody>
                    <a:bodyPr/>
                    <a:lstStyle/>
                    <a:p>
                      <a:pPr marL="342900" indent="-342900" algn="l" defTabSz="1218987" rtl="0" eaLnBrk="1" latinLnBrk="0" hangingPunct="1">
                        <a:buFont typeface="Wingdings" panose="05000000000000000000" pitchFamily="2" charset="2"/>
                        <a:buChar char="Ø"/>
                      </a:pPr>
                      <a:r>
                        <a:rPr lang="en-US" sz="2000" kern="1200" dirty="0">
                          <a:solidFill>
                            <a:schemeClr val="tx1"/>
                          </a:solidFill>
                          <a:latin typeface="Verdana" panose="020B0604030504040204" pitchFamily="34" charset="0"/>
                          <a:ea typeface="Verdana" panose="020B0604030504040204" pitchFamily="34" charset="0"/>
                          <a:cs typeface="+mn-cs"/>
                        </a:rPr>
                        <a:t>Concatenating Operator</a:t>
                      </a:r>
                    </a:p>
                  </a:txBody>
                  <a:tcPr anchor="ctr"/>
                </a:tc>
                <a:tc>
                  <a:txBody>
                    <a:bodyPr/>
                    <a:lstStyle/>
                    <a:p>
                      <a:pPr marL="342900" indent="-342900" algn="l" defTabSz="1218987" rtl="0" eaLnBrk="1" latinLnBrk="0" hangingPunct="1">
                        <a:buFont typeface="Wingdings" panose="05000000000000000000" pitchFamily="2" charset="2"/>
                        <a:buChar char="Ø"/>
                      </a:pPr>
                      <a:r>
                        <a:rPr lang="en-US" sz="2000" kern="1200" dirty="0">
                          <a:solidFill>
                            <a:schemeClr val="tx1"/>
                          </a:solidFill>
                          <a:latin typeface="Verdana" panose="020B0604030504040204" pitchFamily="34" charset="0"/>
                          <a:ea typeface="Verdana" panose="020B0604030504040204" pitchFamily="34" charset="0"/>
                          <a:cs typeface="+mn-cs"/>
                        </a:rPr>
                        <a:t>Type Comparison Operator</a:t>
                      </a:r>
                    </a:p>
                  </a:txBody>
                  <a:tcPr anchor="ctr"/>
                </a:tc>
                <a:extLst>
                  <a:ext uri="{0D108BD9-81ED-4DB2-BD59-A6C34878D82A}">
                    <a16:rowId xmlns:a16="http://schemas.microsoft.com/office/drawing/2014/main" val="1950928270"/>
                  </a:ext>
                </a:extLst>
              </a:tr>
              <a:tr h="419909">
                <a:tc>
                  <a:txBody>
                    <a:bodyPr/>
                    <a:lstStyle/>
                    <a:p>
                      <a:pPr marL="342900" indent="-342900" algn="l" defTabSz="1218987" rtl="0" eaLnBrk="1" latinLnBrk="0" hangingPunct="1">
                        <a:buFont typeface="Wingdings" panose="05000000000000000000" pitchFamily="2" charset="2"/>
                        <a:buChar char="Ø"/>
                      </a:pPr>
                      <a:r>
                        <a:rPr lang="en-US" sz="2000" kern="1200" dirty="0">
                          <a:solidFill>
                            <a:schemeClr val="tx1"/>
                          </a:solidFill>
                          <a:latin typeface="Verdana" panose="020B0604030504040204" pitchFamily="34" charset="0"/>
                          <a:ea typeface="Verdana" panose="020B0604030504040204" pitchFamily="34" charset="0"/>
                          <a:cs typeface="+mn-cs"/>
                        </a:rPr>
                        <a:t>Bitwise Operator</a:t>
                      </a:r>
                    </a:p>
                  </a:txBody>
                  <a:tcPr anchor="ctr"/>
                </a:tc>
                <a:tc>
                  <a:txBody>
                    <a:bodyPr/>
                    <a:lstStyle/>
                    <a:p>
                      <a:pPr marL="342900" indent="-342900" algn="l">
                        <a:buFont typeface="Wingdings" panose="05000000000000000000" pitchFamily="2" charset="2"/>
                        <a:buChar char="Ø"/>
                      </a:pPr>
                      <a:endParaRPr lang="en-US" sz="2000" dirty="0">
                        <a:solidFill>
                          <a:schemeClr val="tx1"/>
                        </a:solidFill>
                        <a:latin typeface="Verdana" panose="020B0604030504040204" pitchFamily="34" charset="0"/>
                        <a:ea typeface="Verdana" panose="020B0604030504040204" pitchFamily="34" charset="0"/>
                      </a:endParaRPr>
                    </a:p>
                  </a:txBody>
                  <a:tcPr anchor="ctr"/>
                </a:tc>
                <a:extLst>
                  <a:ext uri="{0D108BD9-81ED-4DB2-BD59-A6C34878D82A}">
                    <a16:rowId xmlns:a16="http://schemas.microsoft.com/office/drawing/2014/main" val="4156398094"/>
                  </a:ext>
                </a:extLst>
              </a:tr>
            </a:tbl>
          </a:graphicData>
        </a:graphic>
      </p:graphicFrame>
    </p:spTree>
    <p:extLst>
      <p:ext uri="{BB962C8B-B14F-4D97-AF65-F5344CB8AC3E}">
        <p14:creationId xmlns:p14="http://schemas.microsoft.com/office/powerpoint/2010/main" val="2354274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Arithmetic Operators</a:t>
            </a:r>
          </a:p>
        </p:txBody>
      </p:sp>
      <p:graphicFrame>
        <p:nvGraphicFramePr>
          <p:cNvPr id="7" name="Table 6">
            <a:extLst>
              <a:ext uri="{FF2B5EF4-FFF2-40B4-BE49-F238E27FC236}">
                <a16:creationId xmlns:a16="http://schemas.microsoft.com/office/drawing/2014/main" id="{9E3BA4CD-AFA6-0EFA-C1BC-A4DF0B56BDD7}"/>
              </a:ext>
            </a:extLst>
          </p:cNvPr>
          <p:cNvGraphicFramePr>
            <a:graphicFrameLocks noGrp="1"/>
          </p:cNvGraphicFramePr>
          <p:nvPr>
            <p:extLst>
              <p:ext uri="{D42A27DB-BD31-4B8C-83A1-F6EECF244321}">
                <p14:modId xmlns:p14="http://schemas.microsoft.com/office/powerpoint/2010/main" val="1248983334"/>
              </p:ext>
            </p:extLst>
          </p:nvPr>
        </p:nvGraphicFramePr>
        <p:xfrm>
          <a:off x="684212" y="838200"/>
          <a:ext cx="11041041" cy="5897880"/>
        </p:xfrm>
        <a:graphic>
          <a:graphicData uri="http://schemas.openxmlformats.org/drawingml/2006/table">
            <a:tbl>
              <a:tblPr firstRow="1" bandRow="1">
                <a:tableStyleId>{EB9631B5-78F2-41C9-869B-9F39066F8104}</a:tableStyleId>
              </a:tblPr>
              <a:tblGrid>
                <a:gridCol w="1905000">
                  <a:extLst>
                    <a:ext uri="{9D8B030D-6E8A-4147-A177-3AD203B41FA5}">
                      <a16:colId xmlns:a16="http://schemas.microsoft.com/office/drawing/2014/main" val="20000"/>
                    </a:ext>
                  </a:extLst>
                </a:gridCol>
                <a:gridCol w="5455694">
                  <a:extLst>
                    <a:ext uri="{9D8B030D-6E8A-4147-A177-3AD203B41FA5}">
                      <a16:colId xmlns:a16="http://schemas.microsoft.com/office/drawing/2014/main" val="2392900803"/>
                    </a:ext>
                  </a:extLst>
                </a:gridCol>
                <a:gridCol w="3680347">
                  <a:extLst>
                    <a:ext uri="{9D8B030D-6E8A-4147-A177-3AD203B41FA5}">
                      <a16:colId xmlns:a16="http://schemas.microsoft.com/office/drawing/2014/main" val="3713810335"/>
                    </a:ext>
                  </a:extLst>
                </a:gridCol>
              </a:tblGrid>
              <a:tr h="419909">
                <a:tc>
                  <a:txBody>
                    <a:bodyPr/>
                    <a:lstStyle/>
                    <a:p>
                      <a:pPr algn="ctr"/>
                      <a:r>
                        <a:rPr lang="en-US" dirty="0"/>
                        <a:t>Operator</a:t>
                      </a:r>
                    </a:p>
                  </a:txBody>
                  <a:tcPr marL="95250" marR="95250" marT="95250" marB="95250" anchor="ctr"/>
                </a:tc>
                <a:tc>
                  <a:txBody>
                    <a:bodyPr/>
                    <a:lstStyle/>
                    <a:p>
                      <a:pPr algn="ctr"/>
                      <a:r>
                        <a:rPr lang="en-US" dirty="0"/>
                        <a:t>Description</a:t>
                      </a:r>
                    </a:p>
                  </a:txBody>
                  <a:tcPr marL="95250" marR="95250" marT="95250" marB="95250" anchor="ctr"/>
                </a:tc>
                <a:tc>
                  <a:txBody>
                    <a:bodyPr/>
                    <a:lstStyle/>
                    <a:p>
                      <a:pPr algn="ctr"/>
                      <a:r>
                        <a:rPr lang="en-US" dirty="0"/>
                        <a:t>Example</a:t>
                      </a:r>
                    </a:p>
                    <a:p>
                      <a:pPr algn="ctr"/>
                      <a:r>
                        <a:rPr lang="en-US" dirty="0"/>
                        <a:t>(where a and b are variables with some integer value)</a:t>
                      </a:r>
                    </a:p>
                  </a:txBody>
                  <a:tcPr marL="95250" marR="95250" marT="95250" marB="95250" anchor="ctr"/>
                </a:tc>
                <a:extLst>
                  <a:ext uri="{0D108BD9-81ED-4DB2-BD59-A6C34878D82A}">
                    <a16:rowId xmlns:a16="http://schemas.microsoft.com/office/drawing/2014/main" val="10000"/>
                  </a:ext>
                </a:extLst>
              </a:tr>
              <a:tr h="419909">
                <a:tc>
                  <a:txBody>
                    <a:bodyPr/>
                    <a:lstStyle/>
                    <a:p>
                      <a:pPr algn="ctr"/>
                      <a:r>
                        <a:rPr lang="en-US"/>
                        <a:t>+</a:t>
                      </a:r>
                    </a:p>
                  </a:txBody>
                  <a:tcPr marL="95250" marR="95250" marT="95250" marB="95250" anchor="ctr"/>
                </a:tc>
                <a:tc>
                  <a:txBody>
                    <a:bodyPr/>
                    <a:lstStyle/>
                    <a:p>
                      <a:r>
                        <a:rPr lang="en-US"/>
                        <a:t>adds two operands (values)</a:t>
                      </a:r>
                    </a:p>
                  </a:txBody>
                  <a:tcPr marL="95250" marR="95250" marT="95250" marB="95250" anchor="ctr"/>
                </a:tc>
                <a:tc>
                  <a:txBody>
                    <a:bodyPr/>
                    <a:lstStyle/>
                    <a:p>
                      <a:pPr algn="ctr"/>
                      <a:r>
                        <a:rPr lang="en-US"/>
                        <a:t>a+b</a:t>
                      </a:r>
                    </a:p>
                  </a:txBody>
                  <a:tcPr marL="95250" marR="95250" marT="95250" marB="95250" anchor="ctr"/>
                </a:tc>
                <a:extLst>
                  <a:ext uri="{0D108BD9-81ED-4DB2-BD59-A6C34878D82A}">
                    <a16:rowId xmlns:a16="http://schemas.microsoft.com/office/drawing/2014/main" val="3717925243"/>
                  </a:ext>
                </a:extLst>
              </a:tr>
              <a:tr h="419909">
                <a:tc>
                  <a:txBody>
                    <a:bodyPr/>
                    <a:lstStyle/>
                    <a:p>
                      <a:pPr algn="ctr"/>
                      <a:r>
                        <a:rPr lang="en-US"/>
                        <a:t>-</a:t>
                      </a:r>
                    </a:p>
                  </a:txBody>
                  <a:tcPr marL="95250" marR="95250" marT="95250" marB="95250" anchor="ctr"/>
                </a:tc>
                <a:tc>
                  <a:txBody>
                    <a:bodyPr/>
                    <a:lstStyle/>
                    <a:p>
                      <a:r>
                        <a:rPr lang="en-US" dirty="0"/>
                        <a:t>subtract second operands from first</a:t>
                      </a:r>
                    </a:p>
                  </a:txBody>
                  <a:tcPr marL="95250" marR="95250" marT="95250" marB="95250" anchor="ctr"/>
                </a:tc>
                <a:tc>
                  <a:txBody>
                    <a:bodyPr/>
                    <a:lstStyle/>
                    <a:p>
                      <a:pPr algn="ctr"/>
                      <a:r>
                        <a:rPr lang="en-US"/>
                        <a:t>a-b</a:t>
                      </a:r>
                    </a:p>
                  </a:txBody>
                  <a:tcPr marL="95250" marR="95250" marT="95250" marB="95250" anchor="ctr"/>
                </a:tc>
                <a:extLst>
                  <a:ext uri="{0D108BD9-81ED-4DB2-BD59-A6C34878D82A}">
                    <a16:rowId xmlns:a16="http://schemas.microsoft.com/office/drawing/2014/main" val="76829077"/>
                  </a:ext>
                </a:extLst>
              </a:tr>
              <a:tr h="419909">
                <a:tc>
                  <a:txBody>
                    <a:bodyPr/>
                    <a:lstStyle/>
                    <a:p>
                      <a:pPr algn="ctr"/>
                      <a:r>
                        <a:rPr lang="en-US"/>
                        <a:t>*</a:t>
                      </a:r>
                    </a:p>
                  </a:txBody>
                  <a:tcPr marL="95250" marR="95250" marT="95250" marB="95250" anchor="ctr"/>
                </a:tc>
                <a:tc>
                  <a:txBody>
                    <a:bodyPr/>
                    <a:lstStyle/>
                    <a:p>
                      <a:r>
                        <a:rPr lang="en-US" dirty="0"/>
                        <a:t>multiply two operands</a:t>
                      </a:r>
                    </a:p>
                  </a:txBody>
                  <a:tcPr marL="95250" marR="95250" marT="95250" marB="95250" anchor="ctr"/>
                </a:tc>
                <a:tc>
                  <a:txBody>
                    <a:bodyPr/>
                    <a:lstStyle/>
                    <a:p>
                      <a:pPr algn="ctr"/>
                      <a:r>
                        <a:rPr lang="en-US"/>
                        <a:t>a*b</a:t>
                      </a:r>
                    </a:p>
                  </a:txBody>
                  <a:tcPr marL="95250" marR="95250" marT="95250" marB="95250" anchor="ctr"/>
                </a:tc>
                <a:extLst>
                  <a:ext uri="{0D108BD9-81ED-4DB2-BD59-A6C34878D82A}">
                    <a16:rowId xmlns:a16="http://schemas.microsoft.com/office/drawing/2014/main" val="3561785872"/>
                  </a:ext>
                </a:extLst>
              </a:tr>
              <a:tr h="419909">
                <a:tc>
                  <a:txBody>
                    <a:bodyPr/>
                    <a:lstStyle/>
                    <a:p>
                      <a:pPr algn="ctr"/>
                      <a:r>
                        <a:rPr lang="en-US" dirty="0"/>
                        <a:t>/</a:t>
                      </a:r>
                    </a:p>
                  </a:txBody>
                  <a:tcPr marL="95250" marR="95250" marT="95250" marB="95250" anchor="ctr"/>
                </a:tc>
                <a:tc>
                  <a:txBody>
                    <a:bodyPr/>
                    <a:lstStyle/>
                    <a:p>
                      <a:r>
                        <a:rPr lang="en-US" dirty="0"/>
                        <a:t>divide numerator by the denominator, i.e. divide the operand on the left side with the operand on the right side</a:t>
                      </a:r>
                    </a:p>
                  </a:txBody>
                  <a:tcPr marL="95250" marR="95250" marT="95250" marB="95250" anchor="ctr"/>
                </a:tc>
                <a:tc>
                  <a:txBody>
                    <a:bodyPr/>
                    <a:lstStyle/>
                    <a:p>
                      <a:pPr algn="ctr"/>
                      <a:r>
                        <a:rPr lang="en-US" dirty="0"/>
                        <a:t>a/b</a:t>
                      </a:r>
                    </a:p>
                  </a:txBody>
                  <a:tcPr marL="95250" marR="95250" marT="95250" marB="95250" anchor="ctr"/>
                </a:tc>
                <a:extLst>
                  <a:ext uri="{0D108BD9-81ED-4DB2-BD59-A6C34878D82A}">
                    <a16:rowId xmlns:a16="http://schemas.microsoft.com/office/drawing/2014/main" val="2878422729"/>
                  </a:ext>
                </a:extLst>
              </a:tr>
              <a:tr h="419909">
                <a:tc>
                  <a:txBody>
                    <a:bodyPr/>
                    <a:lstStyle/>
                    <a:p>
                      <a:pPr algn="ctr"/>
                      <a:r>
                        <a:rPr lang="en-US" dirty="0"/>
                        <a:t>%</a:t>
                      </a:r>
                    </a:p>
                  </a:txBody>
                  <a:tcPr marL="95250" marR="95250" marT="95250" marB="95250" anchor="ctr"/>
                </a:tc>
                <a:tc>
                  <a:txBody>
                    <a:bodyPr/>
                    <a:lstStyle/>
                    <a:p>
                      <a:r>
                        <a:rPr lang="en-US" dirty="0"/>
                        <a:t>This is the </a:t>
                      </a:r>
                      <a:r>
                        <a:rPr lang="en-US" b="1" dirty="0"/>
                        <a:t>modulus operato</a:t>
                      </a:r>
                      <a:r>
                        <a:rPr lang="en-US" dirty="0"/>
                        <a:t>r, it returns the remainder of the division of two operands as the result</a:t>
                      </a:r>
                    </a:p>
                  </a:txBody>
                  <a:tcPr marL="95250" marR="95250" marT="95250" marB="95250" anchor="ctr"/>
                </a:tc>
                <a:tc>
                  <a:txBody>
                    <a:bodyPr/>
                    <a:lstStyle/>
                    <a:p>
                      <a:pPr algn="ctr"/>
                      <a:r>
                        <a:rPr lang="en-US" dirty="0" err="1"/>
                        <a:t>a%b</a:t>
                      </a:r>
                      <a:endParaRPr lang="en-US" dirty="0"/>
                    </a:p>
                  </a:txBody>
                  <a:tcPr marL="95250" marR="95250" marT="95250" marB="95250" anchor="ctr"/>
                </a:tc>
                <a:extLst>
                  <a:ext uri="{0D108BD9-81ED-4DB2-BD59-A6C34878D82A}">
                    <a16:rowId xmlns:a16="http://schemas.microsoft.com/office/drawing/2014/main" val="2638623720"/>
                  </a:ext>
                </a:extLst>
              </a:tr>
            </a:tbl>
          </a:graphicData>
        </a:graphic>
      </p:graphicFrame>
    </p:spTree>
    <p:extLst>
      <p:ext uri="{BB962C8B-B14F-4D97-AF65-F5344CB8AC3E}">
        <p14:creationId xmlns:p14="http://schemas.microsoft.com/office/powerpoint/2010/main" val="2377350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7788" y="-464820"/>
            <a:ext cx="12115800" cy="1303020"/>
          </a:xfrm>
          <a:prstGeom prst="rect">
            <a:avLst/>
          </a:prstGeom>
        </p:spPr>
        <p:txBody>
          <a:bodyPr vert="horz" lIns="121899" tIns="60949" rIns="121899" bIns="60949" rtlCol="0" anchor="b">
            <a:noAutofit/>
          </a:bodyPr>
          <a:lstStyle/>
          <a:p>
            <a:r>
              <a:rPr lang="en-US" sz="4000" b="1" dirty="0"/>
              <a:t>Assignment &amp; Compound Assignment operators</a:t>
            </a:r>
          </a:p>
        </p:txBody>
      </p:sp>
      <p:graphicFrame>
        <p:nvGraphicFramePr>
          <p:cNvPr id="7" name="Table 6">
            <a:extLst>
              <a:ext uri="{FF2B5EF4-FFF2-40B4-BE49-F238E27FC236}">
                <a16:creationId xmlns:a16="http://schemas.microsoft.com/office/drawing/2014/main" id="{9E3BA4CD-AFA6-0EFA-C1BC-A4DF0B56BDD7}"/>
              </a:ext>
            </a:extLst>
          </p:cNvPr>
          <p:cNvGraphicFramePr>
            <a:graphicFrameLocks noGrp="1"/>
          </p:cNvGraphicFramePr>
          <p:nvPr>
            <p:extLst>
              <p:ext uri="{D42A27DB-BD31-4B8C-83A1-F6EECF244321}">
                <p14:modId xmlns:p14="http://schemas.microsoft.com/office/powerpoint/2010/main" val="3363875797"/>
              </p:ext>
            </p:extLst>
          </p:nvPr>
        </p:nvGraphicFramePr>
        <p:xfrm>
          <a:off x="573891" y="1371600"/>
          <a:ext cx="11041041" cy="5341620"/>
        </p:xfrm>
        <a:graphic>
          <a:graphicData uri="http://schemas.openxmlformats.org/drawingml/2006/table">
            <a:tbl>
              <a:tblPr firstRow="1" bandRow="1">
                <a:tableStyleId>{EB9631B5-78F2-41C9-869B-9F39066F8104}</a:tableStyleId>
              </a:tblPr>
              <a:tblGrid>
                <a:gridCol w="1905000">
                  <a:extLst>
                    <a:ext uri="{9D8B030D-6E8A-4147-A177-3AD203B41FA5}">
                      <a16:colId xmlns:a16="http://schemas.microsoft.com/office/drawing/2014/main" val="20000"/>
                    </a:ext>
                  </a:extLst>
                </a:gridCol>
                <a:gridCol w="5455694">
                  <a:extLst>
                    <a:ext uri="{9D8B030D-6E8A-4147-A177-3AD203B41FA5}">
                      <a16:colId xmlns:a16="http://schemas.microsoft.com/office/drawing/2014/main" val="2392900803"/>
                    </a:ext>
                  </a:extLst>
                </a:gridCol>
                <a:gridCol w="3680347">
                  <a:extLst>
                    <a:ext uri="{9D8B030D-6E8A-4147-A177-3AD203B41FA5}">
                      <a16:colId xmlns:a16="http://schemas.microsoft.com/office/drawing/2014/main" val="3713810335"/>
                    </a:ext>
                  </a:extLst>
                </a:gridCol>
              </a:tblGrid>
              <a:tr h="419909">
                <a:tc>
                  <a:txBody>
                    <a:bodyPr/>
                    <a:lstStyle/>
                    <a:p>
                      <a:pPr algn="ctr"/>
                      <a:r>
                        <a:rPr lang="en-US" dirty="0"/>
                        <a:t>Operator</a:t>
                      </a:r>
                    </a:p>
                  </a:txBody>
                  <a:tcPr marL="95250" marR="95250" marT="95250" marB="95250" anchor="ctr"/>
                </a:tc>
                <a:tc>
                  <a:txBody>
                    <a:bodyPr/>
                    <a:lstStyle/>
                    <a:p>
                      <a:pPr algn="ctr"/>
                      <a:r>
                        <a:rPr lang="en-US"/>
                        <a:t>Description</a:t>
                      </a:r>
                    </a:p>
                  </a:txBody>
                  <a:tcPr marL="95250" marR="95250" marT="95250" marB="95250" anchor="ctr"/>
                </a:tc>
                <a:tc>
                  <a:txBody>
                    <a:bodyPr/>
                    <a:lstStyle/>
                    <a:p>
                      <a:pPr algn="ctr"/>
                      <a:r>
                        <a:rPr lang="en-US" dirty="0"/>
                        <a:t>Example</a:t>
                      </a:r>
                    </a:p>
                    <a:p>
                      <a:pPr algn="ctr"/>
                      <a:r>
                        <a:rPr lang="en-US" dirty="0"/>
                        <a:t>(a and b are two variables, with where a=10 and b=5)</a:t>
                      </a:r>
                    </a:p>
                  </a:txBody>
                  <a:tcPr marL="95250" marR="95250" marT="95250" marB="95250" anchor="ctr"/>
                </a:tc>
                <a:extLst>
                  <a:ext uri="{0D108BD9-81ED-4DB2-BD59-A6C34878D82A}">
                    <a16:rowId xmlns:a16="http://schemas.microsoft.com/office/drawing/2014/main" val="10000"/>
                  </a:ext>
                </a:extLst>
              </a:tr>
              <a:tr h="419909">
                <a:tc>
                  <a:txBody>
                    <a:bodyPr/>
                    <a:lstStyle/>
                    <a:p>
                      <a:pPr algn="ctr"/>
                      <a:r>
                        <a:rPr lang="en-US"/>
                        <a:t>=</a:t>
                      </a:r>
                    </a:p>
                  </a:txBody>
                  <a:tcPr marL="95250" marR="95250" marT="95250" marB="95250" anchor="ctr"/>
                </a:tc>
                <a:tc>
                  <a:txBody>
                    <a:bodyPr/>
                    <a:lstStyle/>
                    <a:p>
                      <a:r>
                        <a:rPr lang="en-US" dirty="0"/>
                        <a:t>assigns values from right side operand to left side operand</a:t>
                      </a:r>
                    </a:p>
                  </a:txBody>
                  <a:tcPr marL="95250" marR="95250" marT="95250" marB="95250" anchor="ctr"/>
                </a:tc>
                <a:tc>
                  <a:txBody>
                    <a:bodyPr/>
                    <a:lstStyle/>
                    <a:p>
                      <a:pPr algn="ctr"/>
                      <a:r>
                        <a:rPr lang="en-US"/>
                        <a:t>a=b, a gets value 5</a:t>
                      </a:r>
                    </a:p>
                  </a:txBody>
                  <a:tcPr marL="95250" marR="95250" marT="95250" marB="95250" anchor="ctr"/>
                </a:tc>
                <a:extLst>
                  <a:ext uri="{0D108BD9-81ED-4DB2-BD59-A6C34878D82A}">
                    <a16:rowId xmlns:a16="http://schemas.microsoft.com/office/drawing/2014/main" val="3717925243"/>
                  </a:ext>
                </a:extLst>
              </a:tr>
              <a:tr h="419909">
                <a:tc>
                  <a:txBody>
                    <a:bodyPr/>
                    <a:lstStyle/>
                    <a:p>
                      <a:pPr algn="ctr"/>
                      <a:r>
                        <a:rPr lang="en-US"/>
                        <a:t>+=</a:t>
                      </a:r>
                    </a:p>
                  </a:txBody>
                  <a:tcPr marL="95250" marR="95250" marT="95250" marB="95250" anchor="ctr"/>
                </a:tc>
                <a:tc>
                  <a:txBody>
                    <a:bodyPr/>
                    <a:lstStyle/>
                    <a:p>
                      <a:r>
                        <a:rPr lang="en-US"/>
                        <a:t>adds right operand to the left operand and assign the result to left operand</a:t>
                      </a:r>
                    </a:p>
                  </a:txBody>
                  <a:tcPr marL="95250" marR="95250" marT="95250" marB="95250" anchor="ctr"/>
                </a:tc>
                <a:tc>
                  <a:txBody>
                    <a:bodyPr/>
                    <a:lstStyle/>
                    <a:p>
                      <a:pPr algn="ctr"/>
                      <a:r>
                        <a:rPr lang="en-US"/>
                        <a:t>a+=b, is same as a=a+b, value of a becomes 15</a:t>
                      </a:r>
                    </a:p>
                  </a:txBody>
                  <a:tcPr marL="95250" marR="95250" marT="95250" marB="95250" anchor="ctr"/>
                </a:tc>
                <a:extLst>
                  <a:ext uri="{0D108BD9-81ED-4DB2-BD59-A6C34878D82A}">
                    <a16:rowId xmlns:a16="http://schemas.microsoft.com/office/drawing/2014/main" val="76829077"/>
                  </a:ext>
                </a:extLst>
              </a:tr>
              <a:tr h="419909">
                <a:tc>
                  <a:txBody>
                    <a:bodyPr/>
                    <a:lstStyle/>
                    <a:p>
                      <a:pPr algn="ctr"/>
                      <a:r>
                        <a:rPr lang="en-US" dirty="0"/>
                        <a:t>-=</a:t>
                      </a:r>
                    </a:p>
                  </a:txBody>
                  <a:tcPr marL="95250" marR="95250" marT="95250" marB="95250" anchor="ctr"/>
                </a:tc>
                <a:tc>
                  <a:txBody>
                    <a:bodyPr/>
                    <a:lstStyle/>
                    <a:p>
                      <a:r>
                        <a:rPr lang="en-US"/>
                        <a:t>subtracts right operand from the left operand and assign the result to left operand</a:t>
                      </a:r>
                    </a:p>
                  </a:txBody>
                  <a:tcPr marL="95250" marR="95250" marT="95250" marB="95250" anchor="ctr"/>
                </a:tc>
                <a:tc>
                  <a:txBody>
                    <a:bodyPr/>
                    <a:lstStyle/>
                    <a:p>
                      <a:pPr algn="ctr"/>
                      <a:r>
                        <a:rPr lang="en-US" dirty="0"/>
                        <a:t>a-=b, is same as a=a-b, value of a becomes 5</a:t>
                      </a:r>
                    </a:p>
                  </a:txBody>
                  <a:tcPr marL="95250" marR="95250" marT="95250" marB="95250" anchor="ctr"/>
                </a:tc>
                <a:extLst>
                  <a:ext uri="{0D108BD9-81ED-4DB2-BD59-A6C34878D82A}">
                    <a16:rowId xmlns:a16="http://schemas.microsoft.com/office/drawing/2014/main" val="3561785872"/>
                  </a:ext>
                </a:extLst>
              </a:tr>
              <a:tr h="419909">
                <a:tc>
                  <a:txBody>
                    <a:bodyPr/>
                    <a:lstStyle/>
                    <a:p>
                      <a:endParaRPr lang="en-US"/>
                    </a:p>
                  </a:txBody>
                  <a:tcPr marL="95250" marR="95250" marT="95250" marB="95250" anchor="ctr"/>
                </a:tc>
                <a:tc>
                  <a:txBody>
                    <a:bodyPr/>
                    <a:lstStyle/>
                    <a:p>
                      <a:endParaRPr lang="en-US" dirty="0"/>
                    </a:p>
                  </a:txBody>
                  <a:tcPr marL="95250" marR="95250" marT="95250" marB="95250" anchor="ctr"/>
                </a:tc>
                <a:tc>
                  <a:txBody>
                    <a:bodyPr/>
                    <a:lstStyle/>
                    <a:p>
                      <a:endParaRPr lang="en-US" dirty="0"/>
                    </a:p>
                  </a:txBody>
                  <a:tcPr marL="95250" marR="95250" marT="95250" marB="95250" anchor="ctr"/>
                </a:tc>
                <a:extLst>
                  <a:ext uri="{0D108BD9-81ED-4DB2-BD59-A6C34878D82A}">
                    <a16:rowId xmlns:a16="http://schemas.microsoft.com/office/drawing/2014/main" val="2878422729"/>
                  </a:ext>
                </a:extLst>
              </a:tr>
            </a:tbl>
          </a:graphicData>
        </a:graphic>
      </p:graphicFrame>
    </p:spTree>
    <p:extLst>
      <p:ext uri="{BB962C8B-B14F-4D97-AF65-F5344CB8AC3E}">
        <p14:creationId xmlns:p14="http://schemas.microsoft.com/office/powerpoint/2010/main" val="1304867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9E3BA4CD-AFA6-0EFA-C1BC-A4DF0B56BDD7}"/>
              </a:ext>
            </a:extLst>
          </p:cNvPr>
          <p:cNvGraphicFramePr>
            <a:graphicFrameLocks noGrp="1"/>
          </p:cNvGraphicFramePr>
          <p:nvPr>
            <p:extLst>
              <p:ext uri="{D42A27DB-BD31-4B8C-83A1-F6EECF244321}">
                <p14:modId xmlns:p14="http://schemas.microsoft.com/office/powerpoint/2010/main" val="3573590760"/>
              </p:ext>
            </p:extLst>
          </p:nvPr>
        </p:nvGraphicFramePr>
        <p:xfrm>
          <a:off x="573891" y="914400"/>
          <a:ext cx="11041041" cy="5707380"/>
        </p:xfrm>
        <a:graphic>
          <a:graphicData uri="http://schemas.openxmlformats.org/drawingml/2006/table">
            <a:tbl>
              <a:tblPr firstRow="1" bandRow="1">
                <a:tableStyleId>{EB9631B5-78F2-41C9-869B-9F39066F8104}</a:tableStyleId>
              </a:tblPr>
              <a:tblGrid>
                <a:gridCol w="1905000">
                  <a:extLst>
                    <a:ext uri="{9D8B030D-6E8A-4147-A177-3AD203B41FA5}">
                      <a16:colId xmlns:a16="http://schemas.microsoft.com/office/drawing/2014/main" val="20000"/>
                    </a:ext>
                  </a:extLst>
                </a:gridCol>
                <a:gridCol w="5455694">
                  <a:extLst>
                    <a:ext uri="{9D8B030D-6E8A-4147-A177-3AD203B41FA5}">
                      <a16:colId xmlns:a16="http://schemas.microsoft.com/office/drawing/2014/main" val="2392900803"/>
                    </a:ext>
                  </a:extLst>
                </a:gridCol>
                <a:gridCol w="3680347">
                  <a:extLst>
                    <a:ext uri="{9D8B030D-6E8A-4147-A177-3AD203B41FA5}">
                      <a16:colId xmlns:a16="http://schemas.microsoft.com/office/drawing/2014/main" val="3713810335"/>
                    </a:ext>
                  </a:extLst>
                </a:gridCol>
              </a:tblGrid>
              <a:tr h="419909">
                <a:tc>
                  <a:txBody>
                    <a:bodyPr/>
                    <a:lstStyle/>
                    <a:p>
                      <a:pPr algn="ctr"/>
                      <a:r>
                        <a:rPr lang="en-US" dirty="0"/>
                        <a:t>Operator</a:t>
                      </a:r>
                    </a:p>
                  </a:txBody>
                  <a:tcPr marL="95250" marR="95250" marT="95250" marB="95250" anchor="ctr"/>
                </a:tc>
                <a:tc>
                  <a:txBody>
                    <a:bodyPr/>
                    <a:lstStyle/>
                    <a:p>
                      <a:pPr algn="ctr"/>
                      <a:r>
                        <a:rPr lang="en-US"/>
                        <a:t>Description</a:t>
                      </a:r>
                    </a:p>
                  </a:txBody>
                  <a:tcPr marL="95250" marR="95250" marT="95250" marB="95250" anchor="ctr"/>
                </a:tc>
                <a:tc>
                  <a:txBody>
                    <a:bodyPr/>
                    <a:lstStyle/>
                    <a:p>
                      <a:pPr algn="ctr"/>
                      <a:r>
                        <a:rPr lang="en-US" dirty="0"/>
                        <a:t>Example</a:t>
                      </a:r>
                    </a:p>
                    <a:p>
                      <a:pPr algn="ctr"/>
                      <a:r>
                        <a:rPr lang="en-US" dirty="0"/>
                        <a:t>(a and b are two variables, with where a=10 and b=5)</a:t>
                      </a:r>
                    </a:p>
                  </a:txBody>
                  <a:tcPr marL="95250" marR="95250" marT="95250" marB="95250" anchor="ctr"/>
                </a:tc>
                <a:extLst>
                  <a:ext uri="{0D108BD9-81ED-4DB2-BD59-A6C34878D82A}">
                    <a16:rowId xmlns:a16="http://schemas.microsoft.com/office/drawing/2014/main" val="10000"/>
                  </a:ext>
                </a:extLst>
              </a:tr>
              <a:tr h="419909">
                <a:tc>
                  <a:txBody>
                    <a:bodyPr/>
                    <a:lstStyle/>
                    <a:p>
                      <a:pPr algn="ctr"/>
                      <a:r>
                        <a:rPr lang="en-US" dirty="0"/>
                        <a:t>*=</a:t>
                      </a:r>
                    </a:p>
                  </a:txBody>
                  <a:tcPr marL="95250" marR="95250" marT="95250" marB="95250" anchor="ctr"/>
                </a:tc>
                <a:tc>
                  <a:txBody>
                    <a:bodyPr/>
                    <a:lstStyle/>
                    <a:p>
                      <a:r>
                        <a:rPr lang="en-US" dirty="0" err="1"/>
                        <a:t>mutiply</a:t>
                      </a:r>
                      <a:r>
                        <a:rPr lang="en-US" dirty="0"/>
                        <a:t> left operand with the right operand and assign the result to left operand</a:t>
                      </a:r>
                    </a:p>
                  </a:txBody>
                  <a:tcPr marL="95250" marR="95250" marT="95250" marB="95250" anchor="ctr"/>
                </a:tc>
                <a:tc>
                  <a:txBody>
                    <a:bodyPr/>
                    <a:lstStyle/>
                    <a:p>
                      <a:pPr algn="ctr"/>
                      <a:r>
                        <a:rPr lang="en-US"/>
                        <a:t>a*=b, is same as a=a*b, value of a becomes 50</a:t>
                      </a:r>
                    </a:p>
                  </a:txBody>
                  <a:tcPr marL="95250" marR="95250" marT="95250" marB="95250" anchor="ctr"/>
                </a:tc>
                <a:extLst>
                  <a:ext uri="{0D108BD9-81ED-4DB2-BD59-A6C34878D82A}">
                    <a16:rowId xmlns:a16="http://schemas.microsoft.com/office/drawing/2014/main" val="3717925243"/>
                  </a:ext>
                </a:extLst>
              </a:tr>
              <a:tr h="419909">
                <a:tc>
                  <a:txBody>
                    <a:bodyPr/>
                    <a:lstStyle/>
                    <a:p>
                      <a:pPr algn="ctr"/>
                      <a:r>
                        <a:rPr lang="en-US"/>
                        <a:t>/=</a:t>
                      </a:r>
                    </a:p>
                  </a:txBody>
                  <a:tcPr marL="95250" marR="95250" marT="95250" marB="95250" anchor="ctr"/>
                </a:tc>
                <a:tc>
                  <a:txBody>
                    <a:bodyPr/>
                    <a:lstStyle/>
                    <a:p>
                      <a:r>
                        <a:rPr lang="en-US"/>
                        <a:t>divides left operand with the right operand and assign the result to left operand</a:t>
                      </a:r>
                    </a:p>
                  </a:txBody>
                  <a:tcPr marL="95250" marR="95250" marT="95250" marB="95250" anchor="ctr"/>
                </a:tc>
                <a:tc>
                  <a:txBody>
                    <a:bodyPr/>
                    <a:lstStyle/>
                    <a:p>
                      <a:pPr algn="ctr"/>
                      <a:r>
                        <a:rPr lang="en-US"/>
                        <a:t>a/=b, is same as a=a/b, value of a becomes 2</a:t>
                      </a:r>
                    </a:p>
                  </a:txBody>
                  <a:tcPr marL="95250" marR="95250" marT="95250" marB="95250" anchor="ctr"/>
                </a:tc>
                <a:extLst>
                  <a:ext uri="{0D108BD9-81ED-4DB2-BD59-A6C34878D82A}">
                    <a16:rowId xmlns:a16="http://schemas.microsoft.com/office/drawing/2014/main" val="76829077"/>
                  </a:ext>
                </a:extLst>
              </a:tr>
              <a:tr h="419909">
                <a:tc>
                  <a:txBody>
                    <a:bodyPr/>
                    <a:lstStyle/>
                    <a:p>
                      <a:pPr algn="ctr"/>
                      <a:r>
                        <a:rPr lang="en-US" dirty="0"/>
                        <a:t>%=</a:t>
                      </a:r>
                    </a:p>
                  </a:txBody>
                  <a:tcPr marL="95250" marR="95250" marT="95250" marB="95250" anchor="ctr"/>
                </a:tc>
                <a:tc>
                  <a:txBody>
                    <a:bodyPr/>
                    <a:lstStyle/>
                    <a:p>
                      <a:r>
                        <a:rPr lang="en-US"/>
                        <a:t>calculate modulus using two operands and assign the result to left operand</a:t>
                      </a:r>
                    </a:p>
                  </a:txBody>
                  <a:tcPr marL="95250" marR="95250" marT="95250" marB="95250" anchor="ctr"/>
                </a:tc>
                <a:tc>
                  <a:txBody>
                    <a:bodyPr/>
                    <a:lstStyle/>
                    <a:p>
                      <a:pPr algn="ctr"/>
                      <a:r>
                        <a:rPr lang="en-US" dirty="0"/>
                        <a:t>a%=b, is same as a=</a:t>
                      </a:r>
                      <a:r>
                        <a:rPr lang="en-US" dirty="0" err="1"/>
                        <a:t>a%b</a:t>
                      </a:r>
                      <a:r>
                        <a:rPr lang="en-US" dirty="0"/>
                        <a:t>, value of a becomes 0</a:t>
                      </a:r>
                    </a:p>
                  </a:txBody>
                  <a:tcPr marL="95250" marR="95250" marT="95250" marB="95250" anchor="ctr"/>
                </a:tc>
                <a:extLst>
                  <a:ext uri="{0D108BD9-81ED-4DB2-BD59-A6C34878D82A}">
                    <a16:rowId xmlns:a16="http://schemas.microsoft.com/office/drawing/2014/main" val="3561785872"/>
                  </a:ext>
                </a:extLst>
              </a:tr>
              <a:tr h="419909">
                <a:tc>
                  <a:txBody>
                    <a:bodyPr/>
                    <a:lstStyle/>
                    <a:p>
                      <a:endParaRPr lang="en-US"/>
                    </a:p>
                  </a:txBody>
                  <a:tcPr marL="95250" marR="95250" marT="95250" marB="95250" anchor="ctr"/>
                </a:tc>
                <a:tc>
                  <a:txBody>
                    <a:bodyPr/>
                    <a:lstStyle/>
                    <a:p>
                      <a:endParaRPr lang="en-US" dirty="0"/>
                    </a:p>
                  </a:txBody>
                  <a:tcPr marL="95250" marR="95250" marT="95250" marB="95250" anchor="ctr"/>
                </a:tc>
                <a:tc>
                  <a:txBody>
                    <a:bodyPr/>
                    <a:lstStyle/>
                    <a:p>
                      <a:endParaRPr lang="en-US" dirty="0"/>
                    </a:p>
                  </a:txBody>
                  <a:tcPr marL="95250" marR="95250" marT="95250" marB="95250" anchor="ctr"/>
                </a:tc>
                <a:extLst>
                  <a:ext uri="{0D108BD9-81ED-4DB2-BD59-A6C34878D82A}">
                    <a16:rowId xmlns:a16="http://schemas.microsoft.com/office/drawing/2014/main" val="2878422729"/>
                  </a:ext>
                </a:extLst>
              </a:tr>
            </a:tbl>
          </a:graphicData>
        </a:graphic>
      </p:graphicFrame>
      <p:sp>
        <p:nvSpPr>
          <p:cNvPr id="4" name="Rectangle 3">
            <a:extLst>
              <a:ext uri="{FF2B5EF4-FFF2-40B4-BE49-F238E27FC236}">
                <a16:creationId xmlns:a16="http://schemas.microsoft.com/office/drawing/2014/main" id="{FB1AB25B-37FE-4C29-09B2-EF0BBB7318C0}"/>
              </a:ext>
            </a:extLst>
          </p:cNvPr>
          <p:cNvSpPr/>
          <p:nvPr/>
        </p:nvSpPr>
        <p:spPr>
          <a:xfrm>
            <a:off x="-77788" y="-464820"/>
            <a:ext cx="12115800" cy="1303020"/>
          </a:xfrm>
          <a:prstGeom prst="rect">
            <a:avLst/>
          </a:prstGeom>
        </p:spPr>
        <p:txBody>
          <a:bodyPr vert="horz" lIns="121899" tIns="60949" rIns="121899" bIns="60949" rtlCol="0" anchor="b">
            <a:noAutofit/>
          </a:bodyPr>
          <a:lstStyle/>
          <a:p>
            <a:r>
              <a:rPr lang="en-US" sz="4000" b="1" dirty="0"/>
              <a:t>Assignment &amp; Compound Assignment operators</a:t>
            </a:r>
          </a:p>
        </p:txBody>
      </p:sp>
    </p:spTree>
    <p:extLst>
      <p:ext uri="{BB962C8B-B14F-4D97-AF65-F5344CB8AC3E}">
        <p14:creationId xmlns:p14="http://schemas.microsoft.com/office/powerpoint/2010/main" val="152632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9E3BA4CD-AFA6-0EFA-C1BC-A4DF0B56BDD7}"/>
              </a:ext>
            </a:extLst>
          </p:cNvPr>
          <p:cNvGraphicFramePr>
            <a:graphicFrameLocks noGrp="1"/>
          </p:cNvGraphicFramePr>
          <p:nvPr>
            <p:extLst>
              <p:ext uri="{D42A27DB-BD31-4B8C-83A1-F6EECF244321}">
                <p14:modId xmlns:p14="http://schemas.microsoft.com/office/powerpoint/2010/main" val="1805004573"/>
              </p:ext>
            </p:extLst>
          </p:nvPr>
        </p:nvGraphicFramePr>
        <p:xfrm>
          <a:off x="573891" y="1524000"/>
          <a:ext cx="11041041" cy="3131820"/>
        </p:xfrm>
        <a:graphic>
          <a:graphicData uri="http://schemas.openxmlformats.org/drawingml/2006/table">
            <a:tbl>
              <a:tblPr firstRow="1" bandRow="1">
                <a:tableStyleId>{EB9631B5-78F2-41C9-869B-9F39066F8104}</a:tableStyleId>
              </a:tblPr>
              <a:tblGrid>
                <a:gridCol w="1905000">
                  <a:extLst>
                    <a:ext uri="{9D8B030D-6E8A-4147-A177-3AD203B41FA5}">
                      <a16:colId xmlns:a16="http://schemas.microsoft.com/office/drawing/2014/main" val="20000"/>
                    </a:ext>
                  </a:extLst>
                </a:gridCol>
                <a:gridCol w="5455694">
                  <a:extLst>
                    <a:ext uri="{9D8B030D-6E8A-4147-A177-3AD203B41FA5}">
                      <a16:colId xmlns:a16="http://schemas.microsoft.com/office/drawing/2014/main" val="2392900803"/>
                    </a:ext>
                  </a:extLst>
                </a:gridCol>
                <a:gridCol w="3680347">
                  <a:extLst>
                    <a:ext uri="{9D8B030D-6E8A-4147-A177-3AD203B41FA5}">
                      <a16:colId xmlns:a16="http://schemas.microsoft.com/office/drawing/2014/main" val="3713810335"/>
                    </a:ext>
                  </a:extLst>
                </a:gridCol>
              </a:tblGrid>
              <a:tr h="419909">
                <a:tc>
                  <a:txBody>
                    <a:bodyPr/>
                    <a:lstStyle/>
                    <a:p>
                      <a:pPr algn="ctr"/>
                      <a:r>
                        <a:rPr lang="en-US" dirty="0"/>
                        <a:t>Operator</a:t>
                      </a:r>
                    </a:p>
                  </a:txBody>
                  <a:tcPr marL="95250" marR="95250" marT="95250" marB="95250" anchor="ctr"/>
                </a:tc>
                <a:tc>
                  <a:txBody>
                    <a:bodyPr/>
                    <a:lstStyle/>
                    <a:p>
                      <a:pPr algn="ctr"/>
                      <a:r>
                        <a:rPr lang="en-US" dirty="0"/>
                        <a:t>Description</a:t>
                      </a:r>
                    </a:p>
                  </a:txBody>
                  <a:tcPr marL="95250" marR="95250" marT="95250" marB="95250" anchor="ctr"/>
                </a:tc>
                <a:tc>
                  <a:txBody>
                    <a:bodyPr/>
                    <a:lstStyle/>
                    <a:p>
                      <a:pPr algn="ctr"/>
                      <a:r>
                        <a:rPr lang="en-US" dirty="0"/>
                        <a:t>Example</a:t>
                      </a:r>
                    </a:p>
                    <a:p>
                      <a:pPr algn="ctr"/>
                      <a:r>
                        <a:rPr lang="en-US" dirty="0"/>
                        <a:t>(a and b are two variables  String </a:t>
                      </a:r>
                      <a:r>
                        <a:rPr lang="en-US" dirty="0" err="1"/>
                        <a:t>typea</a:t>
                      </a:r>
                      <a:r>
                        <a:rPr lang="en-US" dirty="0"/>
                        <a:t>)</a:t>
                      </a:r>
                    </a:p>
                  </a:txBody>
                  <a:tcPr marL="95250" marR="95250" marT="95250" marB="95250" anchor="ctr"/>
                </a:tc>
                <a:extLst>
                  <a:ext uri="{0D108BD9-81ED-4DB2-BD59-A6C34878D82A}">
                    <a16:rowId xmlns:a16="http://schemas.microsoft.com/office/drawing/2014/main" val="10000"/>
                  </a:ext>
                </a:extLst>
              </a:tr>
              <a:tr h="419909">
                <a:tc>
                  <a:txBody>
                    <a:bodyPr/>
                    <a:lstStyle/>
                    <a:p>
                      <a:pPr algn="ctr"/>
                      <a:r>
                        <a:rPr lang="en-US" dirty="0"/>
                        <a:t>+</a:t>
                      </a:r>
                    </a:p>
                  </a:txBody>
                  <a:tcPr marL="95250" marR="95250" marT="95250" marB="95250" anchor="ctr"/>
                </a:tc>
                <a:tc>
                  <a:txBody>
                    <a:bodyPr/>
                    <a:lstStyle/>
                    <a:p>
                      <a:r>
                        <a:rPr lang="en-US" sz="2400" b="0" i="0" kern="1200" dirty="0">
                          <a:solidFill>
                            <a:schemeClr val="dk1"/>
                          </a:solidFill>
                          <a:effectLst/>
                          <a:latin typeface="+mn-lt"/>
                          <a:ea typeface="+mn-ea"/>
                          <a:cs typeface="+mn-cs"/>
                        </a:rPr>
                        <a:t>concatenation operator (+) is used to combine two string values to create one new string</a:t>
                      </a:r>
                      <a:endParaRPr lang="en-US" dirty="0"/>
                    </a:p>
                  </a:txBody>
                  <a:tcPr marL="95250" marR="95250" marT="95250" marB="95250" anchor="ctr"/>
                </a:tc>
                <a:tc>
                  <a:txBody>
                    <a:bodyPr/>
                    <a:lstStyle/>
                    <a:p>
                      <a:pPr algn="ctr"/>
                      <a:r>
                        <a:rPr lang="en-US" dirty="0"/>
                        <a:t>a=b+123</a:t>
                      </a:r>
                    </a:p>
                  </a:txBody>
                  <a:tcPr marL="95250" marR="95250" marT="95250" marB="95250" anchor="ctr"/>
                </a:tc>
                <a:extLst>
                  <a:ext uri="{0D108BD9-81ED-4DB2-BD59-A6C34878D82A}">
                    <a16:rowId xmlns:a16="http://schemas.microsoft.com/office/drawing/2014/main" val="3717925243"/>
                  </a:ext>
                </a:extLst>
              </a:tr>
              <a:tr h="419909">
                <a:tc>
                  <a:txBody>
                    <a:bodyPr/>
                    <a:lstStyle/>
                    <a:p>
                      <a:endParaRPr lang="en-US"/>
                    </a:p>
                  </a:txBody>
                  <a:tcPr marL="95250" marR="95250" marT="95250" marB="95250" anchor="ctr"/>
                </a:tc>
                <a:tc>
                  <a:txBody>
                    <a:bodyPr/>
                    <a:lstStyle/>
                    <a:p>
                      <a:endParaRPr lang="en-US" dirty="0"/>
                    </a:p>
                  </a:txBody>
                  <a:tcPr marL="95250" marR="95250" marT="95250" marB="95250" anchor="ctr"/>
                </a:tc>
                <a:tc>
                  <a:txBody>
                    <a:bodyPr/>
                    <a:lstStyle/>
                    <a:p>
                      <a:endParaRPr lang="en-US" dirty="0"/>
                    </a:p>
                  </a:txBody>
                  <a:tcPr marL="95250" marR="95250" marT="95250" marB="95250" anchor="ctr"/>
                </a:tc>
                <a:extLst>
                  <a:ext uri="{0D108BD9-81ED-4DB2-BD59-A6C34878D82A}">
                    <a16:rowId xmlns:a16="http://schemas.microsoft.com/office/drawing/2014/main" val="2878422729"/>
                  </a:ext>
                </a:extLst>
              </a:tr>
            </a:tbl>
          </a:graphicData>
        </a:graphic>
      </p:graphicFrame>
      <p:sp>
        <p:nvSpPr>
          <p:cNvPr id="4" name="Rectangle 3">
            <a:extLst>
              <a:ext uri="{FF2B5EF4-FFF2-40B4-BE49-F238E27FC236}">
                <a16:creationId xmlns:a16="http://schemas.microsoft.com/office/drawing/2014/main" id="{FB1AB25B-37FE-4C29-09B2-EF0BBB7318C0}"/>
              </a:ext>
            </a:extLst>
          </p:cNvPr>
          <p:cNvSpPr/>
          <p:nvPr/>
        </p:nvSpPr>
        <p:spPr>
          <a:xfrm>
            <a:off x="-77788" y="-464820"/>
            <a:ext cx="12115800" cy="1303020"/>
          </a:xfrm>
          <a:prstGeom prst="rect">
            <a:avLst/>
          </a:prstGeom>
        </p:spPr>
        <p:txBody>
          <a:bodyPr vert="horz" lIns="121899" tIns="60949" rIns="121899" bIns="60949" rtlCol="0" anchor="b">
            <a:noAutofit/>
          </a:bodyPr>
          <a:lstStyle/>
          <a:p>
            <a:r>
              <a:rPr lang="en-US" sz="4000" b="1" dirty="0"/>
              <a:t>Concatenating operator</a:t>
            </a:r>
          </a:p>
        </p:txBody>
      </p:sp>
    </p:spTree>
    <p:extLst>
      <p:ext uri="{BB962C8B-B14F-4D97-AF65-F5344CB8AC3E}">
        <p14:creationId xmlns:p14="http://schemas.microsoft.com/office/powerpoint/2010/main" val="1205956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Unary Operators</a:t>
            </a:r>
          </a:p>
        </p:txBody>
      </p:sp>
      <p:graphicFrame>
        <p:nvGraphicFramePr>
          <p:cNvPr id="7" name="Table 6">
            <a:extLst>
              <a:ext uri="{FF2B5EF4-FFF2-40B4-BE49-F238E27FC236}">
                <a16:creationId xmlns:a16="http://schemas.microsoft.com/office/drawing/2014/main" id="{9E3BA4CD-AFA6-0EFA-C1BC-A4DF0B56BDD7}"/>
              </a:ext>
            </a:extLst>
          </p:cNvPr>
          <p:cNvGraphicFramePr>
            <a:graphicFrameLocks noGrp="1"/>
          </p:cNvGraphicFramePr>
          <p:nvPr>
            <p:extLst>
              <p:ext uri="{D42A27DB-BD31-4B8C-83A1-F6EECF244321}">
                <p14:modId xmlns:p14="http://schemas.microsoft.com/office/powerpoint/2010/main" val="1943290054"/>
              </p:ext>
            </p:extLst>
          </p:nvPr>
        </p:nvGraphicFramePr>
        <p:xfrm>
          <a:off x="150812" y="762001"/>
          <a:ext cx="11726841" cy="6644861"/>
        </p:xfrm>
        <a:graphic>
          <a:graphicData uri="http://schemas.openxmlformats.org/drawingml/2006/table">
            <a:tbl>
              <a:tblPr firstRow="1" bandRow="1">
                <a:tableStyleId>{EB9631B5-78F2-41C9-869B-9F39066F8104}</a:tableStyleId>
              </a:tblPr>
              <a:tblGrid>
                <a:gridCol w="2104260">
                  <a:extLst>
                    <a:ext uri="{9D8B030D-6E8A-4147-A177-3AD203B41FA5}">
                      <a16:colId xmlns:a16="http://schemas.microsoft.com/office/drawing/2014/main" val="20000"/>
                    </a:ext>
                  </a:extLst>
                </a:gridCol>
                <a:gridCol w="5713634">
                  <a:extLst>
                    <a:ext uri="{9D8B030D-6E8A-4147-A177-3AD203B41FA5}">
                      <a16:colId xmlns:a16="http://schemas.microsoft.com/office/drawing/2014/main" val="2392900803"/>
                    </a:ext>
                  </a:extLst>
                </a:gridCol>
                <a:gridCol w="3908947">
                  <a:extLst>
                    <a:ext uri="{9D8B030D-6E8A-4147-A177-3AD203B41FA5}">
                      <a16:colId xmlns:a16="http://schemas.microsoft.com/office/drawing/2014/main" val="3713810335"/>
                    </a:ext>
                  </a:extLst>
                </a:gridCol>
              </a:tblGrid>
              <a:tr h="1493741">
                <a:tc>
                  <a:txBody>
                    <a:bodyPr/>
                    <a:lstStyle/>
                    <a:p>
                      <a:pPr algn="ctr"/>
                      <a:r>
                        <a:rPr lang="en-US" dirty="0"/>
                        <a:t>Operator</a:t>
                      </a:r>
                    </a:p>
                  </a:txBody>
                  <a:tcPr marL="95250" marR="95250" marT="95250" marB="95250" anchor="ctr"/>
                </a:tc>
                <a:tc>
                  <a:txBody>
                    <a:bodyPr/>
                    <a:lstStyle/>
                    <a:p>
                      <a:pPr algn="ctr"/>
                      <a:r>
                        <a:rPr lang="en-US" dirty="0"/>
                        <a:t>Description</a:t>
                      </a:r>
                    </a:p>
                  </a:txBody>
                  <a:tcPr marL="95250" marR="95250" marT="95250" marB="95250" anchor="ctr"/>
                </a:tc>
                <a:tc>
                  <a:txBody>
                    <a:bodyPr/>
                    <a:lstStyle/>
                    <a:p>
                      <a:pPr algn="ctr"/>
                      <a:r>
                        <a:rPr lang="en-US" dirty="0"/>
                        <a:t>Example</a:t>
                      </a:r>
                    </a:p>
                    <a:p>
                      <a:pPr algn="ctr"/>
                      <a:r>
                        <a:rPr lang="en-US" dirty="0"/>
                        <a:t>(where a and b are variables with some integer value)</a:t>
                      </a:r>
                    </a:p>
                  </a:txBody>
                  <a:tcPr marL="95250" marR="95250" marT="95250" marB="95250" anchor="ctr"/>
                </a:tc>
                <a:extLst>
                  <a:ext uri="{0D108BD9-81ED-4DB2-BD59-A6C34878D82A}">
                    <a16:rowId xmlns:a16="http://schemas.microsoft.com/office/drawing/2014/main" val="10000"/>
                  </a:ext>
                </a:extLst>
              </a:tr>
              <a:tr h="1163328">
                <a:tc>
                  <a:txBody>
                    <a:bodyPr/>
                    <a:lstStyle/>
                    <a:p>
                      <a:pPr algn="ctr"/>
                      <a:r>
                        <a:rPr lang="en-US" dirty="0"/>
                        <a:t>++</a:t>
                      </a:r>
                    </a:p>
                  </a:txBody>
                  <a:tcPr marL="95250" marR="95250" marT="95250" marB="95250" anchor="ctr"/>
                </a:tc>
                <a:tc>
                  <a:txBody>
                    <a:bodyPr/>
                    <a:lstStyle/>
                    <a:p>
                      <a:r>
                        <a:rPr lang="en-US"/>
                        <a:t>This is the </a:t>
                      </a:r>
                      <a:r>
                        <a:rPr lang="en-US" b="1"/>
                        <a:t>Increment operator</a:t>
                      </a:r>
                      <a:r>
                        <a:rPr lang="en-US"/>
                        <a:t> - increases integer value by one. This operator needs only a </a:t>
                      </a:r>
                      <a:r>
                        <a:rPr lang="en-US" b="1"/>
                        <a:t>single operand</a:t>
                      </a:r>
                      <a:r>
                        <a:rPr lang="en-US"/>
                        <a:t>.</a:t>
                      </a:r>
                    </a:p>
                  </a:txBody>
                  <a:tcPr marL="95250" marR="95250" marT="95250" marB="95250" anchor="ctr"/>
                </a:tc>
                <a:tc>
                  <a:txBody>
                    <a:bodyPr/>
                    <a:lstStyle/>
                    <a:p>
                      <a:pPr algn="ctr"/>
                      <a:r>
                        <a:rPr lang="en-US" dirty="0"/>
                        <a:t>a++ or ++a</a:t>
                      </a:r>
                    </a:p>
                  </a:txBody>
                  <a:tcPr marL="95250" marR="95250" marT="95250" marB="95250" anchor="ctr"/>
                </a:tc>
                <a:extLst>
                  <a:ext uri="{0D108BD9-81ED-4DB2-BD59-A6C34878D82A}">
                    <a16:rowId xmlns:a16="http://schemas.microsoft.com/office/drawing/2014/main" val="3107904353"/>
                  </a:ext>
                </a:extLst>
              </a:tr>
              <a:tr h="1163328">
                <a:tc>
                  <a:txBody>
                    <a:bodyPr/>
                    <a:lstStyle/>
                    <a:p>
                      <a:pPr algn="ctr"/>
                      <a:r>
                        <a:rPr lang="en-US" dirty="0"/>
                        <a:t>--</a:t>
                      </a:r>
                    </a:p>
                  </a:txBody>
                  <a:tcPr marL="95250" marR="95250" marT="95250" marB="95250" anchor="ctr"/>
                </a:tc>
                <a:tc>
                  <a:txBody>
                    <a:bodyPr/>
                    <a:lstStyle/>
                    <a:p>
                      <a:r>
                        <a:rPr lang="en-US" dirty="0"/>
                        <a:t>This is the </a:t>
                      </a:r>
                      <a:r>
                        <a:rPr lang="en-US" b="1" dirty="0"/>
                        <a:t>Decrement operator</a:t>
                      </a:r>
                      <a:r>
                        <a:rPr lang="en-US" dirty="0"/>
                        <a:t> - decreases integer value by one. This operator needs only a </a:t>
                      </a:r>
                      <a:r>
                        <a:rPr lang="en-US" b="1" dirty="0"/>
                        <a:t>single operand</a:t>
                      </a:r>
                      <a:r>
                        <a:rPr lang="en-US" dirty="0"/>
                        <a:t>.</a:t>
                      </a:r>
                    </a:p>
                  </a:txBody>
                  <a:tcPr marL="95250" marR="95250" marT="95250" marB="95250" anchor="ctr"/>
                </a:tc>
                <a:tc>
                  <a:txBody>
                    <a:bodyPr/>
                    <a:lstStyle/>
                    <a:p>
                      <a:pPr algn="ctr"/>
                      <a:r>
                        <a:rPr lang="en-US" dirty="0"/>
                        <a:t>--b or b--</a:t>
                      </a:r>
                    </a:p>
                  </a:txBody>
                  <a:tcPr marL="95250" marR="95250" marT="95250" marB="95250" anchor="ctr"/>
                </a:tc>
                <a:extLst>
                  <a:ext uri="{0D108BD9-81ED-4DB2-BD59-A6C34878D82A}">
                    <a16:rowId xmlns:a16="http://schemas.microsoft.com/office/drawing/2014/main" val="1950928270"/>
                  </a:ext>
                </a:extLst>
              </a:tr>
              <a:tr h="832915">
                <a:tc>
                  <a:txBody>
                    <a:bodyPr/>
                    <a:lstStyle/>
                    <a:p>
                      <a:pPr algn="ctr"/>
                      <a:r>
                        <a:rPr lang="en-US" dirty="0"/>
                        <a:t>-</a:t>
                      </a:r>
                    </a:p>
                  </a:txBody>
                  <a:tcPr marL="95250" marR="95250" marT="95250" marB="95250" anchor="ctr"/>
                </a:tc>
                <a:tc>
                  <a:txBody>
                    <a:bodyPr/>
                    <a:lstStyle/>
                    <a:p>
                      <a:r>
                        <a:rPr lang="en-US" sz="2400" b="1" i="0" kern="1200" dirty="0">
                          <a:solidFill>
                            <a:schemeClr val="dk1"/>
                          </a:solidFill>
                          <a:effectLst/>
                          <a:latin typeface="+mn-lt"/>
                          <a:ea typeface="+mn-ea"/>
                          <a:cs typeface="+mn-cs"/>
                        </a:rPr>
                        <a:t>Unary minus </a:t>
                      </a:r>
                      <a:r>
                        <a:rPr lang="en-US" sz="2400" b="0" i="0" kern="1200" dirty="0">
                          <a:solidFill>
                            <a:schemeClr val="dk1"/>
                          </a:solidFill>
                          <a:effectLst/>
                          <a:latin typeface="+mn-lt"/>
                          <a:ea typeface="+mn-ea"/>
                          <a:cs typeface="+mn-cs"/>
                        </a:rPr>
                        <a:t>converts positive value to negative value</a:t>
                      </a:r>
                      <a:endParaRPr lang="en-US" dirty="0"/>
                    </a:p>
                  </a:txBody>
                  <a:tcPr marL="95250" marR="95250" marT="95250" marB="95250" anchor="ctr"/>
                </a:tc>
                <a:tc>
                  <a:txBody>
                    <a:bodyPr/>
                    <a:lstStyle/>
                    <a:p>
                      <a:pPr algn="ctr"/>
                      <a:r>
                        <a:rPr lang="en-US" dirty="0"/>
                        <a:t>a =-a</a:t>
                      </a:r>
                    </a:p>
                  </a:txBody>
                  <a:tcPr marL="95250" marR="95250" marT="95250" marB="95250" anchor="ctr"/>
                </a:tc>
                <a:extLst>
                  <a:ext uri="{0D108BD9-81ED-4DB2-BD59-A6C34878D82A}">
                    <a16:rowId xmlns:a16="http://schemas.microsoft.com/office/drawing/2014/main" val="2299026601"/>
                  </a:ext>
                </a:extLst>
              </a:tr>
              <a:tr h="1493741">
                <a:tc>
                  <a:txBody>
                    <a:bodyPr/>
                    <a:lstStyle/>
                    <a:p>
                      <a:pPr algn="ctr"/>
                      <a:r>
                        <a:rPr lang="en-US" dirty="0"/>
                        <a:t>+</a:t>
                      </a:r>
                    </a:p>
                  </a:txBody>
                  <a:tcPr marL="95250" marR="95250" marT="95250" marB="95250" anchor="ctr"/>
                </a:tc>
                <a:tc>
                  <a:txBody>
                    <a:bodyPr/>
                    <a:lstStyle/>
                    <a:p>
                      <a:r>
                        <a:rPr lang="en-US" sz="2400" b="1" i="0" kern="1200" dirty="0">
                          <a:solidFill>
                            <a:schemeClr val="dk1"/>
                          </a:solidFill>
                          <a:effectLst/>
                          <a:latin typeface="+mn-lt"/>
                          <a:ea typeface="+mn-ea"/>
                          <a:cs typeface="+mn-cs"/>
                        </a:rPr>
                        <a:t>Unary plus </a:t>
                      </a:r>
                      <a:r>
                        <a:rPr lang="en-US" sz="2400" b="0" i="0" kern="1200" dirty="0">
                          <a:solidFill>
                            <a:schemeClr val="dk1"/>
                          </a:solidFill>
                          <a:effectLst/>
                          <a:latin typeface="+mn-lt"/>
                          <a:ea typeface="+mn-ea"/>
                          <a:cs typeface="+mn-cs"/>
                        </a:rPr>
                        <a:t>is used to represent the </a:t>
                      </a:r>
                      <a:r>
                        <a:rPr lang="en-US" sz="2400" b="1" i="0" kern="1200" dirty="0">
                          <a:solidFill>
                            <a:schemeClr val="dk1"/>
                          </a:solidFill>
                          <a:effectLst/>
                          <a:latin typeface="+mn-lt"/>
                          <a:ea typeface="+mn-ea"/>
                          <a:cs typeface="+mn-cs"/>
                        </a:rPr>
                        <a:t>positive</a:t>
                      </a:r>
                      <a:r>
                        <a:rPr lang="en-US" sz="2400" b="0" i="0" kern="1200" dirty="0">
                          <a:solidFill>
                            <a:schemeClr val="dk1"/>
                          </a:solidFill>
                          <a:effectLst/>
                          <a:latin typeface="+mn-lt"/>
                          <a:ea typeface="+mn-ea"/>
                          <a:cs typeface="+mn-cs"/>
                        </a:rPr>
                        <a:t> </a:t>
                      </a:r>
                      <a:r>
                        <a:rPr lang="en-US" sz="2400" b="0" i="0" kern="1200" dirty="0" err="1">
                          <a:solidFill>
                            <a:schemeClr val="dk1"/>
                          </a:solidFill>
                          <a:effectLst/>
                          <a:latin typeface="+mn-lt"/>
                          <a:ea typeface="+mn-ea"/>
                          <a:cs typeface="+mn-cs"/>
                        </a:rPr>
                        <a:t>value,that</a:t>
                      </a:r>
                      <a:r>
                        <a:rPr lang="en-US" sz="2400" b="0" i="0" kern="1200" dirty="0">
                          <a:solidFill>
                            <a:schemeClr val="dk1"/>
                          </a:solidFill>
                          <a:effectLst/>
                          <a:latin typeface="+mn-lt"/>
                          <a:ea typeface="+mn-ea"/>
                          <a:cs typeface="+mn-cs"/>
                        </a:rPr>
                        <a:t> is it makes all bits inverted, every 0 to 1 and every 1 to 0.</a:t>
                      </a:r>
                      <a:endParaRPr lang="en-US" dirty="0"/>
                    </a:p>
                  </a:txBody>
                  <a:tcPr marL="95250" marR="95250" marT="95250" marB="95250" anchor="ctr"/>
                </a:tc>
                <a:tc>
                  <a:txBody>
                    <a:bodyPr/>
                    <a:lstStyle/>
                    <a:p>
                      <a:pPr algn="ctr"/>
                      <a:r>
                        <a:rPr lang="en-US" dirty="0"/>
                        <a:t>a=+a</a:t>
                      </a:r>
                    </a:p>
                  </a:txBody>
                  <a:tcPr marL="95250" marR="95250" marT="95250" marB="95250" anchor="ctr"/>
                </a:tc>
                <a:extLst>
                  <a:ext uri="{0D108BD9-81ED-4DB2-BD59-A6C34878D82A}">
                    <a16:rowId xmlns:a16="http://schemas.microsoft.com/office/drawing/2014/main" val="120744737"/>
                  </a:ext>
                </a:extLst>
              </a:tr>
            </a:tbl>
          </a:graphicData>
        </a:graphic>
      </p:graphicFrame>
    </p:spTree>
    <p:extLst>
      <p:ext uri="{BB962C8B-B14F-4D97-AF65-F5344CB8AC3E}">
        <p14:creationId xmlns:p14="http://schemas.microsoft.com/office/powerpoint/2010/main" val="416718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Equality and Relational Operator</a:t>
            </a:r>
          </a:p>
        </p:txBody>
      </p:sp>
      <p:graphicFrame>
        <p:nvGraphicFramePr>
          <p:cNvPr id="7" name="Table 6">
            <a:extLst>
              <a:ext uri="{FF2B5EF4-FFF2-40B4-BE49-F238E27FC236}">
                <a16:creationId xmlns:a16="http://schemas.microsoft.com/office/drawing/2014/main" id="{9E3BA4CD-AFA6-0EFA-C1BC-A4DF0B56BDD7}"/>
              </a:ext>
            </a:extLst>
          </p:cNvPr>
          <p:cNvGraphicFramePr>
            <a:graphicFrameLocks noGrp="1"/>
          </p:cNvGraphicFramePr>
          <p:nvPr>
            <p:extLst>
              <p:ext uri="{D42A27DB-BD31-4B8C-83A1-F6EECF244321}">
                <p14:modId xmlns:p14="http://schemas.microsoft.com/office/powerpoint/2010/main" val="1336059767"/>
              </p:ext>
            </p:extLst>
          </p:nvPr>
        </p:nvGraphicFramePr>
        <p:xfrm>
          <a:off x="265112" y="762001"/>
          <a:ext cx="11658600" cy="5935980"/>
        </p:xfrm>
        <a:graphic>
          <a:graphicData uri="http://schemas.openxmlformats.org/drawingml/2006/table">
            <a:tbl>
              <a:tblPr firstRow="1" bandRow="1">
                <a:tableStyleId>{EB9631B5-78F2-41C9-869B-9F39066F8104}</a:tableStyleId>
              </a:tblPr>
              <a:tblGrid>
                <a:gridCol w="1676400">
                  <a:extLst>
                    <a:ext uri="{9D8B030D-6E8A-4147-A177-3AD203B41FA5}">
                      <a16:colId xmlns:a16="http://schemas.microsoft.com/office/drawing/2014/main" val="20000"/>
                    </a:ext>
                  </a:extLst>
                </a:gridCol>
                <a:gridCol w="6324600">
                  <a:extLst>
                    <a:ext uri="{9D8B030D-6E8A-4147-A177-3AD203B41FA5}">
                      <a16:colId xmlns:a16="http://schemas.microsoft.com/office/drawing/2014/main" val="2392900803"/>
                    </a:ext>
                  </a:extLst>
                </a:gridCol>
                <a:gridCol w="3657600">
                  <a:extLst>
                    <a:ext uri="{9D8B030D-6E8A-4147-A177-3AD203B41FA5}">
                      <a16:colId xmlns:a16="http://schemas.microsoft.com/office/drawing/2014/main" val="3713810335"/>
                    </a:ext>
                  </a:extLst>
                </a:gridCol>
              </a:tblGrid>
              <a:tr h="584365">
                <a:tc>
                  <a:txBody>
                    <a:bodyPr/>
                    <a:lstStyle/>
                    <a:p>
                      <a:pPr algn="ctr"/>
                      <a:r>
                        <a:rPr lang="en-US" sz="2000" dirty="0"/>
                        <a:t>Operator</a:t>
                      </a:r>
                    </a:p>
                  </a:txBody>
                  <a:tcPr marL="95250" marR="95250" marT="95250" marB="95250" anchor="ctr"/>
                </a:tc>
                <a:tc>
                  <a:txBody>
                    <a:bodyPr/>
                    <a:lstStyle/>
                    <a:p>
                      <a:pPr algn="ctr"/>
                      <a:r>
                        <a:rPr lang="en-US" sz="2000" dirty="0"/>
                        <a:t>Description</a:t>
                      </a:r>
                    </a:p>
                  </a:txBody>
                  <a:tcPr marL="95250" marR="95250" marT="95250" marB="95250" anchor="ctr"/>
                </a:tc>
                <a:tc>
                  <a:txBody>
                    <a:bodyPr/>
                    <a:lstStyle/>
                    <a:p>
                      <a:pPr algn="ctr"/>
                      <a:r>
                        <a:rPr lang="en-US" sz="2000" dirty="0"/>
                        <a:t>Example</a:t>
                      </a:r>
                    </a:p>
                    <a:p>
                      <a:pPr algn="ctr"/>
                      <a:r>
                        <a:rPr lang="en-US" sz="2000" dirty="0"/>
                        <a:t>(a and b, where a = 10 and b = 11)</a:t>
                      </a:r>
                    </a:p>
                  </a:txBody>
                  <a:tcPr marL="95250" marR="95250" marT="95250" marB="95250" anchor="ctr"/>
                </a:tc>
                <a:extLst>
                  <a:ext uri="{0D108BD9-81ED-4DB2-BD59-A6C34878D82A}">
                    <a16:rowId xmlns:a16="http://schemas.microsoft.com/office/drawing/2014/main" val="10000"/>
                  </a:ext>
                </a:extLst>
              </a:tr>
              <a:tr h="433449">
                <a:tc>
                  <a:txBody>
                    <a:bodyPr/>
                    <a:lstStyle/>
                    <a:p>
                      <a:pPr algn="ctr"/>
                      <a:r>
                        <a:rPr lang="en-US" sz="2200"/>
                        <a:t>==</a:t>
                      </a:r>
                    </a:p>
                  </a:txBody>
                  <a:tcPr marL="95250" marR="95250" marT="95250" marB="95250" anchor="ctr"/>
                </a:tc>
                <a:tc>
                  <a:txBody>
                    <a:bodyPr/>
                    <a:lstStyle/>
                    <a:p>
                      <a:r>
                        <a:rPr lang="en-US" sz="2200"/>
                        <a:t>Check if two operands are equal</a:t>
                      </a:r>
                    </a:p>
                  </a:txBody>
                  <a:tcPr marL="95250" marR="95250" marT="95250" marB="95250" anchor="ctr"/>
                </a:tc>
                <a:tc>
                  <a:txBody>
                    <a:bodyPr/>
                    <a:lstStyle/>
                    <a:p>
                      <a:pPr algn="ctr"/>
                      <a:r>
                        <a:rPr lang="en-US" sz="2200"/>
                        <a:t>a == b, returns 0</a:t>
                      </a:r>
                    </a:p>
                  </a:txBody>
                  <a:tcPr marL="95250" marR="95250" marT="95250" marB="95250" anchor="ctr"/>
                </a:tc>
                <a:extLst>
                  <a:ext uri="{0D108BD9-81ED-4DB2-BD59-A6C34878D82A}">
                    <a16:rowId xmlns:a16="http://schemas.microsoft.com/office/drawing/2014/main" val="3717925243"/>
                  </a:ext>
                </a:extLst>
              </a:tr>
              <a:tr h="718457">
                <a:tc>
                  <a:txBody>
                    <a:bodyPr/>
                    <a:lstStyle/>
                    <a:p>
                      <a:pPr algn="ctr"/>
                      <a:r>
                        <a:rPr lang="en-US" sz="2200"/>
                        <a:t>!=</a:t>
                      </a:r>
                    </a:p>
                  </a:txBody>
                  <a:tcPr marL="95250" marR="95250" marT="95250" marB="95250" anchor="ctr"/>
                </a:tc>
                <a:tc>
                  <a:txBody>
                    <a:bodyPr/>
                    <a:lstStyle/>
                    <a:p>
                      <a:r>
                        <a:rPr lang="en-US" sz="2200" dirty="0"/>
                        <a:t>Check if two operands are not equal.</a:t>
                      </a:r>
                    </a:p>
                  </a:txBody>
                  <a:tcPr marL="95250" marR="95250" marT="95250" marB="95250" anchor="ctr"/>
                </a:tc>
                <a:tc>
                  <a:txBody>
                    <a:bodyPr/>
                    <a:lstStyle/>
                    <a:p>
                      <a:pPr algn="ctr"/>
                      <a:r>
                        <a:rPr lang="en-US" sz="2200"/>
                        <a:t>a != b, returns 1 because a is not equal to b</a:t>
                      </a:r>
                    </a:p>
                  </a:txBody>
                  <a:tcPr marL="95250" marR="95250" marT="95250" marB="95250" anchor="ctr"/>
                </a:tc>
                <a:extLst>
                  <a:ext uri="{0D108BD9-81ED-4DB2-BD59-A6C34878D82A}">
                    <a16:rowId xmlns:a16="http://schemas.microsoft.com/office/drawing/2014/main" val="76829077"/>
                  </a:ext>
                </a:extLst>
              </a:tr>
              <a:tr h="718457">
                <a:tc>
                  <a:txBody>
                    <a:bodyPr/>
                    <a:lstStyle/>
                    <a:p>
                      <a:pPr algn="ctr"/>
                      <a:r>
                        <a:rPr lang="en-US" sz="2200"/>
                        <a:t>&gt;</a:t>
                      </a:r>
                    </a:p>
                  </a:txBody>
                  <a:tcPr marL="95250" marR="95250" marT="95250" marB="95250" anchor="ctr"/>
                </a:tc>
                <a:tc>
                  <a:txBody>
                    <a:bodyPr/>
                    <a:lstStyle/>
                    <a:p>
                      <a:r>
                        <a:rPr lang="en-US" sz="2200"/>
                        <a:t>Check if the operand on the left is greater than the operand on the right</a:t>
                      </a:r>
                    </a:p>
                  </a:txBody>
                  <a:tcPr marL="95250" marR="95250" marT="95250" marB="95250" anchor="ctr"/>
                </a:tc>
                <a:tc>
                  <a:txBody>
                    <a:bodyPr/>
                    <a:lstStyle/>
                    <a:p>
                      <a:pPr algn="ctr"/>
                      <a:r>
                        <a:rPr lang="en-US" sz="2200"/>
                        <a:t>a &gt; b, returns 0</a:t>
                      </a:r>
                    </a:p>
                  </a:txBody>
                  <a:tcPr marL="95250" marR="95250" marT="95250" marB="95250" anchor="ctr"/>
                </a:tc>
                <a:extLst>
                  <a:ext uri="{0D108BD9-81ED-4DB2-BD59-A6C34878D82A}">
                    <a16:rowId xmlns:a16="http://schemas.microsoft.com/office/drawing/2014/main" val="3561785872"/>
                  </a:ext>
                </a:extLst>
              </a:tr>
              <a:tr h="718457">
                <a:tc>
                  <a:txBody>
                    <a:bodyPr/>
                    <a:lstStyle/>
                    <a:p>
                      <a:pPr algn="ctr"/>
                      <a:r>
                        <a:rPr lang="en-US" sz="2200"/>
                        <a:t>&lt;</a:t>
                      </a:r>
                    </a:p>
                  </a:txBody>
                  <a:tcPr marL="95250" marR="95250" marT="95250" marB="95250" anchor="ctr"/>
                </a:tc>
                <a:tc>
                  <a:txBody>
                    <a:bodyPr/>
                    <a:lstStyle/>
                    <a:p>
                      <a:r>
                        <a:rPr lang="en-US" sz="2200"/>
                        <a:t>Check operand on the left is smaller than the right operand</a:t>
                      </a:r>
                    </a:p>
                  </a:txBody>
                  <a:tcPr marL="95250" marR="95250" marT="95250" marB="95250" anchor="ctr"/>
                </a:tc>
                <a:tc>
                  <a:txBody>
                    <a:bodyPr/>
                    <a:lstStyle/>
                    <a:p>
                      <a:pPr algn="ctr"/>
                      <a:r>
                        <a:rPr lang="en-US" sz="2200" dirty="0"/>
                        <a:t>a &lt; b, returns 1</a:t>
                      </a:r>
                    </a:p>
                  </a:txBody>
                  <a:tcPr marL="95250" marR="95250" marT="95250" marB="95250" anchor="ctr"/>
                </a:tc>
                <a:extLst>
                  <a:ext uri="{0D108BD9-81ED-4DB2-BD59-A6C34878D82A}">
                    <a16:rowId xmlns:a16="http://schemas.microsoft.com/office/drawing/2014/main" val="2878422729"/>
                  </a:ext>
                </a:extLst>
              </a:tr>
              <a:tr h="718457">
                <a:tc>
                  <a:txBody>
                    <a:bodyPr/>
                    <a:lstStyle/>
                    <a:p>
                      <a:pPr algn="ctr"/>
                      <a:r>
                        <a:rPr lang="en-US" sz="2200" dirty="0"/>
                        <a:t>&gt;=</a:t>
                      </a:r>
                    </a:p>
                  </a:txBody>
                  <a:tcPr marL="95250" marR="95250" marT="95250" marB="95250" anchor="ctr"/>
                </a:tc>
                <a:tc>
                  <a:txBody>
                    <a:bodyPr/>
                    <a:lstStyle/>
                    <a:p>
                      <a:r>
                        <a:rPr lang="en-US" sz="2200"/>
                        <a:t>check left operand is greater than or equal to the right operand</a:t>
                      </a:r>
                    </a:p>
                  </a:txBody>
                  <a:tcPr marL="95250" marR="95250" marT="95250" marB="95250" anchor="ctr"/>
                </a:tc>
                <a:tc>
                  <a:txBody>
                    <a:bodyPr/>
                    <a:lstStyle/>
                    <a:p>
                      <a:pPr algn="ctr"/>
                      <a:r>
                        <a:rPr lang="en-US" sz="2200"/>
                        <a:t>a &gt;= b, returns 0</a:t>
                      </a:r>
                    </a:p>
                  </a:txBody>
                  <a:tcPr marL="95250" marR="95250" marT="95250" marB="95250" anchor="ctr"/>
                </a:tc>
                <a:extLst>
                  <a:ext uri="{0D108BD9-81ED-4DB2-BD59-A6C34878D82A}">
                    <a16:rowId xmlns:a16="http://schemas.microsoft.com/office/drawing/2014/main" val="319278424"/>
                  </a:ext>
                </a:extLst>
              </a:tr>
              <a:tr h="718457">
                <a:tc>
                  <a:txBody>
                    <a:bodyPr/>
                    <a:lstStyle/>
                    <a:p>
                      <a:pPr algn="ctr"/>
                      <a:r>
                        <a:rPr lang="en-US" sz="2200" dirty="0"/>
                        <a:t>&lt;=</a:t>
                      </a:r>
                    </a:p>
                  </a:txBody>
                  <a:tcPr marL="95250" marR="95250" marT="95250" marB="95250" anchor="ctr"/>
                </a:tc>
                <a:tc>
                  <a:txBody>
                    <a:bodyPr/>
                    <a:lstStyle/>
                    <a:p>
                      <a:r>
                        <a:rPr lang="en-US" sz="2200"/>
                        <a:t>Check if the operand on left is smaller than or equal to the right operand</a:t>
                      </a:r>
                    </a:p>
                  </a:txBody>
                  <a:tcPr marL="95250" marR="95250" marT="95250" marB="95250" anchor="ctr"/>
                </a:tc>
                <a:tc>
                  <a:txBody>
                    <a:bodyPr/>
                    <a:lstStyle/>
                    <a:p>
                      <a:pPr algn="ctr"/>
                      <a:r>
                        <a:rPr lang="en-US" sz="2200" dirty="0"/>
                        <a:t>a &lt;= b, returns 1</a:t>
                      </a:r>
                    </a:p>
                  </a:txBody>
                  <a:tcPr marL="95250" marR="95250" marT="95250" marB="95250" anchor="ctr"/>
                </a:tc>
                <a:extLst>
                  <a:ext uri="{0D108BD9-81ED-4DB2-BD59-A6C34878D82A}">
                    <a16:rowId xmlns:a16="http://schemas.microsoft.com/office/drawing/2014/main" val="3815330091"/>
                  </a:ext>
                </a:extLst>
              </a:tr>
            </a:tbl>
          </a:graphicData>
        </a:graphic>
      </p:graphicFrame>
    </p:spTree>
    <p:extLst>
      <p:ext uri="{BB962C8B-B14F-4D97-AF65-F5344CB8AC3E}">
        <p14:creationId xmlns:p14="http://schemas.microsoft.com/office/powerpoint/2010/main" val="3501056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Conditional /Logical operators</a:t>
            </a:r>
          </a:p>
        </p:txBody>
      </p:sp>
      <p:graphicFrame>
        <p:nvGraphicFramePr>
          <p:cNvPr id="7" name="Table 6">
            <a:extLst>
              <a:ext uri="{FF2B5EF4-FFF2-40B4-BE49-F238E27FC236}">
                <a16:creationId xmlns:a16="http://schemas.microsoft.com/office/drawing/2014/main" id="{9E3BA4CD-AFA6-0EFA-C1BC-A4DF0B56BDD7}"/>
              </a:ext>
            </a:extLst>
          </p:cNvPr>
          <p:cNvGraphicFramePr>
            <a:graphicFrameLocks noGrp="1"/>
          </p:cNvGraphicFramePr>
          <p:nvPr>
            <p:extLst>
              <p:ext uri="{D42A27DB-BD31-4B8C-83A1-F6EECF244321}">
                <p14:modId xmlns:p14="http://schemas.microsoft.com/office/powerpoint/2010/main" val="1753101051"/>
              </p:ext>
            </p:extLst>
          </p:nvPr>
        </p:nvGraphicFramePr>
        <p:xfrm>
          <a:off x="573891" y="1672590"/>
          <a:ext cx="11041041" cy="4069080"/>
        </p:xfrm>
        <a:graphic>
          <a:graphicData uri="http://schemas.openxmlformats.org/drawingml/2006/table">
            <a:tbl>
              <a:tblPr firstRow="1" bandRow="1">
                <a:tableStyleId>{EB9631B5-78F2-41C9-869B-9F39066F8104}</a:tableStyleId>
              </a:tblPr>
              <a:tblGrid>
                <a:gridCol w="1905000">
                  <a:extLst>
                    <a:ext uri="{9D8B030D-6E8A-4147-A177-3AD203B41FA5}">
                      <a16:colId xmlns:a16="http://schemas.microsoft.com/office/drawing/2014/main" val="20000"/>
                    </a:ext>
                  </a:extLst>
                </a:gridCol>
                <a:gridCol w="5455694">
                  <a:extLst>
                    <a:ext uri="{9D8B030D-6E8A-4147-A177-3AD203B41FA5}">
                      <a16:colId xmlns:a16="http://schemas.microsoft.com/office/drawing/2014/main" val="2392900803"/>
                    </a:ext>
                  </a:extLst>
                </a:gridCol>
                <a:gridCol w="3680347">
                  <a:extLst>
                    <a:ext uri="{9D8B030D-6E8A-4147-A177-3AD203B41FA5}">
                      <a16:colId xmlns:a16="http://schemas.microsoft.com/office/drawing/2014/main" val="3713810335"/>
                    </a:ext>
                  </a:extLst>
                </a:gridCol>
              </a:tblGrid>
              <a:tr h="419909">
                <a:tc>
                  <a:txBody>
                    <a:bodyPr/>
                    <a:lstStyle/>
                    <a:p>
                      <a:pPr algn="ctr"/>
                      <a:r>
                        <a:rPr lang="en-US" dirty="0"/>
                        <a:t>Operator</a:t>
                      </a:r>
                    </a:p>
                  </a:txBody>
                  <a:tcPr marL="95250" marR="95250" marT="95250" marB="95250" anchor="ctr"/>
                </a:tc>
                <a:tc>
                  <a:txBody>
                    <a:bodyPr/>
                    <a:lstStyle/>
                    <a:p>
                      <a:pPr algn="ctr"/>
                      <a:r>
                        <a:rPr lang="en-US"/>
                        <a:t>Description</a:t>
                      </a:r>
                    </a:p>
                  </a:txBody>
                  <a:tcPr marL="95250" marR="95250" marT="95250" marB="95250" anchor="ctr"/>
                </a:tc>
                <a:tc>
                  <a:txBody>
                    <a:bodyPr/>
                    <a:lstStyle/>
                    <a:p>
                      <a:pPr algn="ctr"/>
                      <a:r>
                        <a:rPr lang="en-US" dirty="0"/>
                        <a:t>Example</a:t>
                      </a:r>
                    </a:p>
                    <a:p>
                      <a:pPr algn="ctr"/>
                      <a:r>
                        <a:rPr lang="en-US" dirty="0"/>
                        <a:t>(a and b, where a = 1 and b = 0)</a:t>
                      </a:r>
                    </a:p>
                  </a:txBody>
                  <a:tcPr marL="95250" marR="95250" marT="95250" marB="95250" anchor="ctr"/>
                </a:tc>
                <a:extLst>
                  <a:ext uri="{0D108BD9-81ED-4DB2-BD59-A6C34878D82A}">
                    <a16:rowId xmlns:a16="http://schemas.microsoft.com/office/drawing/2014/main" val="10000"/>
                  </a:ext>
                </a:extLst>
              </a:tr>
              <a:tr h="419909">
                <a:tc>
                  <a:txBody>
                    <a:bodyPr/>
                    <a:lstStyle/>
                    <a:p>
                      <a:pPr algn="ctr"/>
                      <a:r>
                        <a:rPr lang="en-US"/>
                        <a:t>&amp;&amp;</a:t>
                      </a:r>
                    </a:p>
                  </a:txBody>
                  <a:tcPr marL="95250" marR="95250" marT="95250" marB="95250" anchor="ctr"/>
                </a:tc>
                <a:tc>
                  <a:txBody>
                    <a:bodyPr/>
                    <a:lstStyle/>
                    <a:p>
                      <a:pPr algn="ctr"/>
                      <a:r>
                        <a:rPr lang="en-US" dirty="0"/>
                        <a:t>Logical AND</a:t>
                      </a:r>
                    </a:p>
                  </a:txBody>
                  <a:tcPr marL="95250" marR="95250" marT="95250" marB="95250" anchor="ctr"/>
                </a:tc>
                <a:tc>
                  <a:txBody>
                    <a:bodyPr/>
                    <a:lstStyle/>
                    <a:p>
                      <a:pPr algn="ctr"/>
                      <a:r>
                        <a:rPr lang="en-US"/>
                        <a:t>a &amp;&amp; b, returns 0</a:t>
                      </a:r>
                    </a:p>
                  </a:txBody>
                  <a:tcPr marL="95250" marR="95250" marT="95250" marB="95250" anchor="ctr"/>
                </a:tc>
                <a:extLst>
                  <a:ext uri="{0D108BD9-81ED-4DB2-BD59-A6C34878D82A}">
                    <a16:rowId xmlns:a16="http://schemas.microsoft.com/office/drawing/2014/main" val="3717925243"/>
                  </a:ext>
                </a:extLst>
              </a:tr>
              <a:tr h="419909">
                <a:tc>
                  <a:txBody>
                    <a:bodyPr/>
                    <a:lstStyle/>
                    <a:p>
                      <a:pPr algn="ctr"/>
                      <a:r>
                        <a:rPr lang="en-US"/>
                        <a:t>||</a:t>
                      </a:r>
                    </a:p>
                  </a:txBody>
                  <a:tcPr marL="95250" marR="95250" marT="95250" marB="95250" anchor="ctr"/>
                </a:tc>
                <a:tc>
                  <a:txBody>
                    <a:bodyPr/>
                    <a:lstStyle/>
                    <a:p>
                      <a:pPr algn="ctr"/>
                      <a:r>
                        <a:rPr lang="en-US" dirty="0"/>
                        <a:t>Logical OR</a:t>
                      </a:r>
                    </a:p>
                  </a:txBody>
                  <a:tcPr marL="95250" marR="95250" marT="95250" marB="95250" anchor="ctr"/>
                </a:tc>
                <a:tc>
                  <a:txBody>
                    <a:bodyPr/>
                    <a:lstStyle/>
                    <a:p>
                      <a:pPr algn="ctr"/>
                      <a:r>
                        <a:rPr lang="en-US"/>
                        <a:t>a || b, returns 1</a:t>
                      </a:r>
                    </a:p>
                  </a:txBody>
                  <a:tcPr marL="95250" marR="95250" marT="95250" marB="95250" anchor="ctr"/>
                </a:tc>
                <a:extLst>
                  <a:ext uri="{0D108BD9-81ED-4DB2-BD59-A6C34878D82A}">
                    <a16:rowId xmlns:a16="http://schemas.microsoft.com/office/drawing/2014/main" val="76829077"/>
                  </a:ext>
                </a:extLst>
              </a:tr>
              <a:tr h="419909">
                <a:tc>
                  <a:txBody>
                    <a:bodyPr/>
                    <a:lstStyle/>
                    <a:p>
                      <a:pPr algn="ctr"/>
                      <a:r>
                        <a:rPr lang="en-US" dirty="0"/>
                        <a:t>!</a:t>
                      </a:r>
                    </a:p>
                  </a:txBody>
                  <a:tcPr marL="95250" marR="95250" marT="95250" marB="95250" anchor="ctr"/>
                </a:tc>
                <a:tc>
                  <a:txBody>
                    <a:bodyPr/>
                    <a:lstStyle/>
                    <a:p>
                      <a:pPr algn="ctr"/>
                      <a:r>
                        <a:rPr lang="en-US" dirty="0"/>
                        <a:t>Logical NOT</a:t>
                      </a:r>
                    </a:p>
                  </a:txBody>
                  <a:tcPr marL="95250" marR="95250" marT="95250" marB="95250" anchor="ctr"/>
                </a:tc>
                <a:tc>
                  <a:txBody>
                    <a:bodyPr/>
                    <a:lstStyle/>
                    <a:p>
                      <a:pPr algn="ctr"/>
                      <a:r>
                        <a:rPr lang="en-US" dirty="0"/>
                        <a:t>!a, returns 0</a:t>
                      </a:r>
                    </a:p>
                  </a:txBody>
                  <a:tcPr marL="95250" marR="95250" marT="95250" marB="95250" anchor="ctr"/>
                </a:tc>
                <a:extLst>
                  <a:ext uri="{0D108BD9-81ED-4DB2-BD59-A6C34878D82A}">
                    <a16:rowId xmlns:a16="http://schemas.microsoft.com/office/drawing/2014/main" val="3561785872"/>
                  </a:ext>
                </a:extLst>
              </a:tr>
              <a:tr h="419909">
                <a:tc>
                  <a:txBody>
                    <a:bodyPr/>
                    <a:lstStyle/>
                    <a:p>
                      <a:pPr algn="ctr"/>
                      <a:r>
                        <a:rPr lang="en-US" dirty="0"/>
                        <a:t>?:</a:t>
                      </a:r>
                    </a:p>
                  </a:txBody>
                  <a:tcPr marL="95250" marR="95250" marT="95250" marB="95250" anchor="ctr"/>
                </a:tc>
                <a:tc>
                  <a:txBody>
                    <a:bodyPr/>
                    <a:lstStyle/>
                    <a:p>
                      <a:pPr algn="ctr"/>
                      <a:r>
                        <a:rPr lang="en-US" dirty="0"/>
                        <a:t>Ternary</a:t>
                      </a:r>
                    </a:p>
                  </a:txBody>
                  <a:tcPr marL="95250" marR="95250" marT="95250" marB="95250" anchor="ctr"/>
                </a:tc>
                <a:tc>
                  <a:txBody>
                    <a:bodyPr/>
                    <a:lstStyle/>
                    <a:p>
                      <a:pPr algn="ctr"/>
                      <a:r>
                        <a:rPr lang="en-US" dirty="0"/>
                        <a:t>a?1:0</a:t>
                      </a:r>
                    </a:p>
                  </a:txBody>
                  <a:tcPr marL="95250" marR="95250" marT="95250" marB="95250" anchor="ctr"/>
                </a:tc>
                <a:extLst>
                  <a:ext uri="{0D108BD9-81ED-4DB2-BD59-A6C34878D82A}">
                    <a16:rowId xmlns:a16="http://schemas.microsoft.com/office/drawing/2014/main" val="1210341634"/>
                  </a:ext>
                </a:extLst>
              </a:tr>
              <a:tr h="419909">
                <a:tc>
                  <a:txBody>
                    <a:bodyPr/>
                    <a:lstStyle/>
                    <a:p>
                      <a:endParaRPr lang="en-US" dirty="0"/>
                    </a:p>
                  </a:txBody>
                  <a:tcPr marL="95250" marR="95250" marT="95250" marB="95250" anchor="ctr"/>
                </a:tc>
                <a:tc>
                  <a:txBody>
                    <a:bodyPr/>
                    <a:lstStyle/>
                    <a:p>
                      <a:endParaRPr lang="en-US" dirty="0"/>
                    </a:p>
                  </a:txBody>
                  <a:tcPr marL="95250" marR="95250" marT="95250" marB="95250" anchor="ctr"/>
                </a:tc>
                <a:tc>
                  <a:txBody>
                    <a:bodyPr/>
                    <a:lstStyle/>
                    <a:p>
                      <a:endParaRPr lang="en-US" dirty="0"/>
                    </a:p>
                  </a:txBody>
                  <a:tcPr marL="95250" marR="95250" marT="95250" marB="95250" anchor="ctr"/>
                </a:tc>
                <a:extLst>
                  <a:ext uri="{0D108BD9-81ED-4DB2-BD59-A6C34878D82A}">
                    <a16:rowId xmlns:a16="http://schemas.microsoft.com/office/drawing/2014/main" val="2878422729"/>
                  </a:ext>
                </a:extLst>
              </a:tr>
            </a:tbl>
          </a:graphicData>
        </a:graphic>
      </p:graphicFrame>
    </p:spTree>
    <p:extLst>
      <p:ext uri="{BB962C8B-B14F-4D97-AF65-F5344CB8AC3E}">
        <p14:creationId xmlns:p14="http://schemas.microsoft.com/office/powerpoint/2010/main" val="1143576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2.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E700CCB-20BA-4760-AB9F-AC3B63ED32E0}">
  <ds:schemaRefs>
    <ds:schemaRef ds:uri="http://schemas.microsoft.com/office/infopath/2007/PartnerControls"/>
    <ds:schemaRef ds:uri="http://purl.org/dc/terms/"/>
    <ds:schemaRef ds:uri="http://www.w3.org/XML/1998/namespace"/>
    <ds:schemaRef ds:uri="a4f35948-e619-41b3-aa29-22878b09cfd2"/>
    <ds:schemaRef ds:uri="40262f94-9f35-4ac3-9a90-690165a166b7"/>
    <ds:schemaRef ds:uri="http://purl.org/dc/dcmitype/"/>
    <ds:schemaRef ds:uri="http://schemas.microsoft.com/office/2006/documentManagement/types"/>
    <ds:schemaRef ds:uri="http://purl.org/dc/elements/1.1/"/>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544</TotalTime>
  <Words>1302</Words>
  <Application>Microsoft Office PowerPoint</Application>
  <PresentationFormat>Custom</PresentationFormat>
  <Paragraphs>192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Constantia</vt:lpstr>
      <vt:lpstr>Times New Roman</vt:lpstr>
      <vt:lpstr>Verdana</vt:lpstr>
      <vt:lpstr>Wingdings</vt:lpstr>
      <vt:lpstr>Cooking 16x9</vt:lpstr>
      <vt:lpstr>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Windows User</dc:creator>
  <cp:lastModifiedBy>Anirudha Gaikwad</cp:lastModifiedBy>
  <cp:revision>253</cp:revision>
  <dcterms:created xsi:type="dcterms:W3CDTF">2021-12-19T05:09:16Z</dcterms:created>
  <dcterms:modified xsi:type="dcterms:W3CDTF">2022-12-19T15:32:42Z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