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3"/>
  </p:notesMasterIdLst>
  <p:handoutMasterIdLst>
    <p:handoutMasterId r:id="rId14"/>
  </p:handoutMasterIdLst>
  <p:sldIdLst>
    <p:sldId id="307" r:id="rId3"/>
    <p:sldId id="328" r:id="rId4"/>
    <p:sldId id="323" r:id="rId5"/>
    <p:sldId id="329" r:id="rId6"/>
    <p:sldId id="330" r:id="rId7"/>
    <p:sldId id="331" r:id="rId8"/>
    <p:sldId id="332" r:id="rId9"/>
    <p:sldId id="333" r:id="rId10"/>
    <p:sldId id="334" r:id="rId11"/>
    <p:sldId id="320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/>
    <p:restoredTop sz="94660"/>
  </p:normalViewPr>
  <p:slideViewPr>
    <p:cSldViewPr snapToGrid="0" showGuides="1">
      <p:cViewPr varScale="1">
        <p:scale>
          <a:sx n="83" d="100"/>
          <a:sy n="83" d="100"/>
        </p:scale>
        <p:origin x="84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2021/8/13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7803283" y="36639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25376" y="6172229"/>
            <a:ext cx="32201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400" dirty="0">
                <a:solidFill>
                  <a:schemeClr val="dk1"/>
                </a:solidFill>
              </a:rPr>
              <a:t>Operators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34702"/>
              </p:ext>
            </p:extLst>
          </p:nvPr>
        </p:nvGraphicFramePr>
        <p:xfrm>
          <a:off x="516397" y="2617262"/>
          <a:ext cx="11041040" cy="9242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/>
                <a:gridCol w="5520520"/>
              </a:tblGrid>
              <a:tr h="4621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Language Basics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2148">
                <a:tc>
                  <a:txBody>
                    <a:bodyPr/>
                    <a:lstStyle/>
                    <a:p>
                      <a:pPr marL="285750" lvl="2" indent="-2857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Different Types Operators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2" indent="-2857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Expressions, Statements, and Blocks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10" y="0"/>
            <a:ext cx="28575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10" y="0"/>
            <a:ext cx="2857500" cy="1600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89733" y="4784326"/>
            <a:ext cx="5269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https://github.com/anirudhagaikwad/Java_9Aug21.git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88366" y="6366014"/>
            <a:ext cx="1655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400" dirty="0">
                <a:solidFill>
                  <a:schemeClr val="dk1"/>
                </a:solidFill>
              </a:rPr>
              <a:t>Operators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10" y="0"/>
            <a:ext cx="2857500" cy="1600200"/>
          </a:xfrm>
          <a:prstGeom prst="rect">
            <a:avLst/>
          </a:prstGeom>
        </p:spPr>
      </p:pic>
      <p:sp>
        <p:nvSpPr>
          <p:cNvPr id="10" name="文本框 8"/>
          <p:cNvSpPr txBox="1"/>
          <p:nvPr/>
        </p:nvSpPr>
        <p:spPr>
          <a:xfrm>
            <a:off x="7199315" y="92214"/>
            <a:ext cx="4837799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sz="4000" b="1" dirty="0"/>
              <a:t>Arithmetic Operators</a:t>
            </a:r>
            <a:endParaRPr lang="en-US" sz="4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81990"/>
              </p:ext>
            </p:extLst>
          </p:nvPr>
        </p:nvGraphicFramePr>
        <p:xfrm>
          <a:off x="1127760" y="2114550"/>
          <a:ext cx="9936480" cy="408945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861310"/>
                <a:gridCol w="7075170"/>
              </a:tblGrid>
              <a:tr h="62891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9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Additive operator (also used for String concatenation)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9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Subtraction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9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Multiplication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9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Division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9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Remainder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288366" y="6366014"/>
            <a:ext cx="1655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400" dirty="0">
                <a:solidFill>
                  <a:schemeClr val="dk1"/>
                </a:solidFill>
              </a:rPr>
              <a:t>Operators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45880" y="92214"/>
            <a:ext cx="3865738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sz="4000" b="1" dirty="0"/>
              <a:t>Unary Operators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10" y="0"/>
            <a:ext cx="2857500" cy="1600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76336"/>
              </p:ext>
            </p:extLst>
          </p:nvPr>
        </p:nvGraphicFramePr>
        <p:xfrm>
          <a:off x="826770" y="2020638"/>
          <a:ext cx="10515600" cy="3962400"/>
        </p:xfrm>
        <a:graphic>
          <a:graphicData uri="http://schemas.openxmlformats.org/drawingml/2006/table">
            <a:tbl>
              <a:tblPr/>
              <a:tblGrid>
                <a:gridCol w="2693670"/>
                <a:gridCol w="78219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Unary plus operator; indicates positive value (numbers are positive without this, however)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Unary minus operator; negates an expression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Increment operator; increments a value by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Decrement operator; decrements a value by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Logical complement operator; inverts the value of a </a:t>
                      </a:r>
                      <a:r>
                        <a:rPr lang="en-US" sz="2800" dirty="0" err="1"/>
                        <a:t>boolean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288366" y="6366014"/>
            <a:ext cx="1655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400" dirty="0">
                <a:solidFill>
                  <a:schemeClr val="dk1"/>
                </a:solidFill>
              </a:rPr>
              <a:t>Operators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1" y="64453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9826" y="92214"/>
            <a:ext cx="7480959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sz="4000" b="1" dirty="0"/>
              <a:t>Equality and Relational Operators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10" y="0"/>
            <a:ext cx="2857500" cy="1600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288366" y="6366014"/>
            <a:ext cx="1655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400" dirty="0">
                <a:solidFill>
                  <a:schemeClr val="dk1"/>
                </a:solidFill>
              </a:rPr>
              <a:t>Operators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43489"/>
              </p:ext>
            </p:extLst>
          </p:nvPr>
        </p:nvGraphicFramePr>
        <p:xfrm>
          <a:off x="902970" y="1805517"/>
          <a:ext cx="10264140" cy="42981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82157"/>
                <a:gridCol w="5781983"/>
              </a:tblGrid>
              <a:tr h="61401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Description</a:t>
                      </a:r>
                    </a:p>
                  </a:txBody>
                  <a:tcPr anchor="ctr"/>
                </a:tc>
              </a:tr>
              <a:tr h="6140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== 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equal to</a:t>
                      </a:r>
                      <a:endParaRPr lang="en-US" sz="2800" b="1" dirty="0"/>
                    </a:p>
                  </a:txBody>
                  <a:tcPr anchor="ctr"/>
                </a:tc>
              </a:tr>
              <a:tr h="6140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!= 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not equal to</a:t>
                      </a:r>
                      <a:endParaRPr lang="en-US" sz="2800" b="1" dirty="0"/>
                    </a:p>
                  </a:txBody>
                  <a:tcPr anchor="ctr"/>
                </a:tc>
              </a:tr>
              <a:tr h="6140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 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greater than</a:t>
                      </a:r>
                      <a:endParaRPr lang="en-US" sz="2800" b="1" dirty="0"/>
                    </a:p>
                  </a:txBody>
                  <a:tcPr anchor="ctr"/>
                </a:tc>
              </a:tr>
              <a:tr h="6140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&gt;=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greater than or equal to</a:t>
                      </a:r>
                      <a:endParaRPr lang="en-US" sz="2800" b="1" dirty="0"/>
                    </a:p>
                  </a:txBody>
                  <a:tcPr anchor="ctr"/>
                </a:tc>
              </a:tr>
              <a:tr h="6140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 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less than</a:t>
                      </a:r>
                      <a:endParaRPr lang="en-US" sz="2800" b="1" dirty="0"/>
                    </a:p>
                  </a:txBody>
                  <a:tcPr anchor="ctr"/>
                </a:tc>
              </a:tr>
              <a:tr h="6140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&lt;=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less than or equal to</a:t>
                      </a:r>
                      <a:endParaRPr lang="en-US" sz="28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6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1440" y="92214"/>
            <a:ext cx="5033686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sz="4000" b="1" dirty="0"/>
              <a:t>Conditional Operators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10" y="0"/>
            <a:ext cx="2857500" cy="1600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11538"/>
              </p:ext>
            </p:extLst>
          </p:nvPr>
        </p:nvGraphicFramePr>
        <p:xfrm>
          <a:off x="826770" y="2020638"/>
          <a:ext cx="10515600" cy="1648392"/>
        </p:xfrm>
        <a:graphic>
          <a:graphicData uri="http://schemas.openxmlformats.org/drawingml/2006/table">
            <a:tbl>
              <a:tblPr/>
              <a:tblGrid>
                <a:gridCol w="2693670"/>
                <a:gridCol w="78219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&amp;&amp;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Conditional-AND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||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Conditional-OR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288366" y="6366014"/>
            <a:ext cx="1655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400" dirty="0">
                <a:solidFill>
                  <a:schemeClr val="dk1"/>
                </a:solidFill>
              </a:rPr>
              <a:t>Operators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29315" y="92214"/>
            <a:ext cx="6062685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sz="4000" b="1" dirty="0"/>
              <a:t>Type Comparison Operator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10" y="0"/>
            <a:ext cx="2857500" cy="1600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91065"/>
              </p:ext>
            </p:extLst>
          </p:nvPr>
        </p:nvGraphicFramePr>
        <p:xfrm>
          <a:off x="826770" y="2020638"/>
          <a:ext cx="10515600" cy="1463040"/>
        </p:xfrm>
        <a:graphic>
          <a:graphicData uri="http://schemas.openxmlformats.org/drawingml/2006/table">
            <a:tbl>
              <a:tblPr/>
              <a:tblGrid>
                <a:gridCol w="2693670"/>
                <a:gridCol w="78219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instanceof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The </a:t>
                      </a:r>
                      <a:r>
                        <a:rPr lang="en-US" sz="2800" dirty="0" err="1" smtClean="0"/>
                        <a:t>instanceof</a:t>
                      </a:r>
                      <a:r>
                        <a:rPr lang="en-US" sz="2800" dirty="0" smtClean="0"/>
                        <a:t> operator compares an object to a specified type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288366" y="6366014"/>
            <a:ext cx="1655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400" dirty="0">
                <a:solidFill>
                  <a:schemeClr val="dk1"/>
                </a:solidFill>
              </a:rPr>
              <a:t>Operators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79202" y="178603"/>
            <a:ext cx="6862713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sz="4000" b="1" dirty="0"/>
              <a:t>Bitwise and Bit Shift </a:t>
            </a:r>
            <a:r>
              <a:rPr lang="en-US" sz="4000" b="1" dirty="0" smtClean="0"/>
              <a:t>Operators</a:t>
            </a:r>
            <a:endParaRPr lang="en-US" sz="4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10" y="0"/>
            <a:ext cx="2857500" cy="1600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288366" y="6366014"/>
            <a:ext cx="1655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400" dirty="0">
                <a:solidFill>
                  <a:schemeClr val="dk1"/>
                </a:solidFill>
              </a:rPr>
              <a:t>Operators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5770" y="2353253"/>
            <a:ext cx="110756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signed left shift operator "&lt;&lt;" shifts a bit pattern to the left, and the signed right shift operator "&gt;&gt;" shifts a bit pattern to the right. The bit pattern is given by the left-hand operand, and the number of positions to shift by the right-hand operand. The unsigned right shift operator "&gt;&gt;&gt;" shifts a zero into the leftmost position, while the leftmost position after "&gt;&gt;" depends on sign extension.</a:t>
            </a:r>
          </a:p>
        </p:txBody>
      </p:sp>
    </p:spTree>
    <p:extLst>
      <p:ext uri="{BB962C8B-B14F-4D97-AF65-F5344CB8AC3E}">
        <p14:creationId xmlns:p14="http://schemas.microsoft.com/office/powerpoint/2010/main" val="11083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0161" y="0"/>
            <a:ext cx="8008603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sz="4000" b="1" dirty="0"/>
              <a:t>Expressions, Statements, and </a:t>
            </a:r>
            <a:r>
              <a:rPr lang="en-US" sz="4000" b="1" dirty="0" smtClean="0"/>
              <a:t>Blocks</a:t>
            </a:r>
            <a:endParaRPr lang="en-US" sz="4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10" y="0"/>
            <a:ext cx="2857500" cy="1600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288366" y="6366014"/>
            <a:ext cx="1655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400" dirty="0">
                <a:solidFill>
                  <a:schemeClr val="dk1"/>
                </a:solidFill>
              </a:rPr>
              <a:t>Operators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" y="1425802"/>
            <a:ext cx="1195578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Expressions</a:t>
            </a:r>
          </a:p>
          <a:p>
            <a:r>
              <a:rPr lang="en-US" sz="2400" dirty="0" smtClean="0"/>
              <a:t>An </a:t>
            </a:r>
            <a:r>
              <a:rPr lang="en-US" sz="2400" dirty="0"/>
              <a:t>expression is a construct made up of variables, operators, and method invocations, which are constructed according to the syntax of the language, that evaluates to a single value. </a:t>
            </a:r>
          </a:p>
          <a:p>
            <a:r>
              <a:rPr lang="en-US" sz="2400" dirty="0" smtClean="0"/>
              <a:t>                int </a:t>
            </a:r>
            <a:r>
              <a:rPr lang="en-US" sz="2400" dirty="0"/>
              <a:t>cadence = </a:t>
            </a:r>
            <a:r>
              <a:rPr lang="en-US" sz="2400" dirty="0" smtClean="0"/>
              <a:t>0;                             anArray[0</a:t>
            </a:r>
            <a:r>
              <a:rPr lang="en-US" sz="2400" dirty="0"/>
              <a:t>] = </a:t>
            </a:r>
            <a:r>
              <a:rPr lang="en-US" sz="2400" dirty="0" smtClean="0"/>
              <a:t>100; </a:t>
            </a:r>
          </a:p>
          <a:p>
            <a:r>
              <a:rPr lang="en-US" sz="2400" dirty="0" smtClean="0"/>
              <a:t>System.out.println</a:t>
            </a:r>
            <a:r>
              <a:rPr lang="en-US" sz="2400" dirty="0"/>
              <a:t>("Element 1 at index 0: " + anArray[0]);</a:t>
            </a:r>
            <a:endParaRPr lang="en-US" sz="2400" dirty="0" smtClean="0"/>
          </a:p>
          <a:p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37160" y="3780691"/>
            <a:ext cx="1169749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Statements</a:t>
            </a:r>
          </a:p>
          <a:p>
            <a:endParaRPr lang="en-US" dirty="0"/>
          </a:p>
          <a:p>
            <a:r>
              <a:rPr lang="en-US" sz="2400" dirty="0"/>
              <a:t>Statements are roughly equivalent to sentences in natural languages. A statement forms a complete unit of execution. The following types of expressions can be made into a statement by terminating the expression with a semicolon (;).</a:t>
            </a:r>
          </a:p>
          <a:p>
            <a:endParaRPr lang="en-US" sz="2400" dirty="0"/>
          </a:p>
          <a:p>
            <a:r>
              <a:rPr lang="en-US" sz="2400" dirty="0"/>
              <a:t>    Assignment </a:t>
            </a:r>
            <a:r>
              <a:rPr lang="en-US" sz="2400" dirty="0" smtClean="0"/>
              <a:t>expressions                     Any </a:t>
            </a:r>
            <a:r>
              <a:rPr lang="en-US" sz="2400" dirty="0"/>
              <a:t>use of ++ or --</a:t>
            </a:r>
          </a:p>
          <a:p>
            <a:r>
              <a:rPr lang="en-US" sz="2400" dirty="0"/>
              <a:t>    Method </a:t>
            </a:r>
            <a:r>
              <a:rPr lang="en-US" sz="2400" dirty="0" smtClean="0"/>
              <a:t>invocations                         Object </a:t>
            </a:r>
            <a:r>
              <a:rPr lang="en-US" sz="2400" dirty="0"/>
              <a:t>creation expressions</a:t>
            </a:r>
          </a:p>
        </p:txBody>
      </p:sp>
    </p:spTree>
    <p:extLst>
      <p:ext uri="{BB962C8B-B14F-4D97-AF65-F5344CB8AC3E}">
        <p14:creationId xmlns:p14="http://schemas.microsoft.com/office/powerpoint/2010/main" val="27252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65108" y="212893"/>
            <a:ext cx="167924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sz="4000" b="1" dirty="0"/>
              <a:t>Blocks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10" y="0"/>
            <a:ext cx="2857500" cy="1600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288366" y="6366014"/>
            <a:ext cx="1655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400" dirty="0">
                <a:solidFill>
                  <a:schemeClr val="dk1"/>
                </a:solidFill>
              </a:rPr>
              <a:t>Operators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330" y="1890325"/>
            <a:ext cx="118376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block is a group of zero or more statements between balanced braces and can be used anywhere a single statement is allowed. </a:t>
            </a:r>
            <a:endParaRPr lang="en-US" sz="2400" dirty="0" smtClean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BlockDemo</a:t>
            </a:r>
            <a:r>
              <a:rPr lang="en-US" dirty="0"/>
              <a:t> {</a:t>
            </a:r>
          </a:p>
          <a:p>
            <a:r>
              <a:rPr lang="en-US" dirty="0"/>
              <a:t> 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  </a:t>
            </a:r>
            <a:r>
              <a:rPr lang="en-US" dirty="0" err="1"/>
              <a:t>boolean</a:t>
            </a:r>
            <a:r>
              <a:rPr lang="en-US" dirty="0"/>
              <a:t> condition = true;</a:t>
            </a:r>
          </a:p>
          <a:p>
            <a:r>
              <a:rPr lang="en-US" dirty="0"/>
              <a:t>          if (condition) { // begin block 1</a:t>
            </a:r>
          </a:p>
          <a:p>
            <a:r>
              <a:rPr lang="en-US" dirty="0"/>
              <a:t>               System.out.println("Condition is true.");</a:t>
            </a:r>
          </a:p>
          <a:p>
            <a:r>
              <a:rPr lang="en-US" dirty="0"/>
              <a:t>          } // end block one</a:t>
            </a:r>
          </a:p>
          <a:p>
            <a:r>
              <a:rPr lang="en-US" dirty="0"/>
              <a:t>          else { // begin block 2</a:t>
            </a:r>
          </a:p>
          <a:p>
            <a:r>
              <a:rPr lang="en-US" dirty="0"/>
              <a:t>               System.out.println("Condition is false.");</a:t>
            </a:r>
          </a:p>
          <a:p>
            <a:r>
              <a:rPr lang="en-US" dirty="0"/>
              <a:t>          } // end block 2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6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479</Words>
  <Application>Microsoft Office PowerPoint</Application>
  <PresentationFormat>Widescreen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Microsoft YaHei</vt:lpstr>
      <vt:lpstr>SimSun</vt:lpstr>
      <vt:lpstr>SimSun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180</cp:revision>
  <dcterms:created xsi:type="dcterms:W3CDTF">2016-01-14T13:25:00Z</dcterms:created>
  <dcterms:modified xsi:type="dcterms:W3CDTF">2021-08-12T22:12:33Z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