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271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97" r:id="rId13"/>
    <p:sldId id="298" r:id="rId14"/>
    <p:sldId id="29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Why use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IDE?</a:t>
          </a: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of Visuals Studio IDE?</a:t>
          </a: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4FB41823-BC59-46D4-9CBC-E9595939B9BC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How to install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7909C466-3CC6-471A-ADC0-471EF5FBA9B7}" type="parTrans" cxnId="{0505B190-7936-490E-9ABF-6141D1B0B273}">
      <dgm:prSet/>
      <dgm:spPr/>
      <dgm:t>
        <a:bodyPr/>
        <a:lstStyle/>
        <a:p>
          <a:endParaRPr lang="en-US"/>
        </a:p>
      </dgm:t>
    </dgm:pt>
    <dgm:pt modelId="{A88136E4-6B4C-4EE8-9E5A-1F016A3C14DC}" type="sibTrans" cxnId="{0505B190-7936-490E-9ABF-6141D1B0B27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  <dgm:t>
        <a:bodyPr/>
        <a:lstStyle/>
        <a:p>
          <a:endParaRPr lang="en-IN"/>
        </a:p>
      </dgm:t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  <dgm:t>
        <a:bodyPr/>
        <a:lstStyle/>
        <a:p>
          <a:endParaRPr lang="en-IN"/>
        </a:p>
      </dgm:t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  <dgm:t>
        <a:bodyPr/>
        <a:lstStyle/>
        <a:p>
          <a:endParaRPr lang="en-IN"/>
        </a:p>
      </dgm:t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  <dgm:t>
        <a:bodyPr/>
        <a:lstStyle/>
        <a:p>
          <a:endParaRPr lang="en-IN"/>
        </a:p>
      </dgm:t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  <dgm:t>
        <a:bodyPr/>
        <a:lstStyle/>
        <a:p>
          <a:endParaRPr lang="en-IN"/>
        </a:p>
      </dgm:t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Why use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IDE?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of Visuals Studio IDE?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to install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Visual_Stud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dotnet/visual-bas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acode.com/security/integrated-development-environ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Microsoft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dirty="0" err="1">
                <a:latin typeface="Bodoni MT" panose="02070603080606020203" pitchFamily="18" charset="0"/>
              </a:rPr>
              <a:t>VB.Net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7EDFBFC-5564-4D5D-8F01-C829B7B40C08}"/>
              </a:ext>
            </a:extLst>
          </p:cNvPr>
          <p:cNvSpPr txBox="1"/>
          <p:nvPr/>
        </p:nvSpPr>
        <p:spPr>
          <a:xfrm>
            <a:off x="301090" y="6217956"/>
            <a:ext cx="822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Anirudha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Gaikwad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D5C811-87D7-4C06-9A48-337CE9FAB6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5434" y="4358310"/>
            <a:ext cx="3290057" cy="22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3C2ACB-A280-4CD5-B79C-7CE836DF3B9E}"/>
              </a:ext>
            </a:extLst>
          </p:cNvPr>
          <p:cNvSpPr txBox="1"/>
          <p:nvPr/>
        </p:nvSpPr>
        <p:spPr>
          <a:xfrm>
            <a:off x="283464" y="0"/>
            <a:ext cx="11908536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queries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Debugger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Visual Studio includes a debugger that works both as a source-level debugger and as a machine-level debugger.</a:t>
            </a: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Designer: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   Visual Studio includes a host of visual designers to aid in the development of applications. </a:t>
            </a:r>
          </a:p>
          <a:p>
            <a:endParaRPr lang="en-US" sz="2400" b="0" i="0" dirty="0">
              <a:solidFill>
                <a:srgbClr val="202122"/>
              </a:solidFill>
              <a:effectLst/>
            </a:endParaRPr>
          </a:p>
          <a:p>
            <a:r>
              <a:rPr lang="en-US" sz="2400" dirty="0">
                <a:solidFill>
                  <a:srgbClr val="202122"/>
                </a:solidFill>
              </a:rPr>
              <a:t>   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These tools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Windows Forms Designer</a:t>
            </a:r>
            <a:endParaRPr lang="en-US" sz="24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WPF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Web designer/development</a:t>
            </a:r>
            <a:endParaRPr lang="en-US" sz="24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Class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Data designer</a:t>
            </a:r>
            <a:endParaRPr lang="en-US" sz="24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Mapping designer</a:t>
            </a: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    </a:t>
            </a: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666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B15404-9FEF-4A68-85A7-2507B2FFA101}"/>
              </a:ext>
            </a:extLst>
          </p:cNvPr>
          <p:cNvSpPr txBox="1"/>
          <p:nvPr/>
        </p:nvSpPr>
        <p:spPr>
          <a:xfrm>
            <a:off x="283464" y="0"/>
            <a:ext cx="119085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IN" sz="2400" dirty="0"/>
              <a:t>Extensibility:</a:t>
            </a:r>
          </a:p>
          <a:p>
            <a:r>
              <a:rPr lang="en-US" sz="2400" dirty="0"/>
              <a:t>     Visual Studio allows developers to write extensions for Visual Studio to extend its capabilities.</a:t>
            </a:r>
          </a:p>
          <a:p>
            <a:r>
              <a:rPr lang="en-IN" sz="2400" dirty="0" err="1">
                <a:hlinkClick r:id="rId3"/>
              </a:rPr>
              <a:t>Clicke</a:t>
            </a:r>
            <a:r>
              <a:rPr lang="en-IN" sz="2400" dirty="0">
                <a:hlinkClick r:id="rId3"/>
              </a:rPr>
              <a:t> here to more</a:t>
            </a:r>
            <a:endParaRPr lang="en-IN" sz="2400" dirty="0"/>
          </a:p>
          <a:p>
            <a:r>
              <a:rPr lang="en-IN" sz="2400" dirty="0"/>
              <a:t>  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17961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B412E0-2F81-429F-8F9C-0F5C8AD06ABB}"/>
              </a:ext>
            </a:extLst>
          </p:cNvPr>
          <p:cNvSpPr txBox="1"/>
          <p:nvPr/>
        </p:nvSpPr>
        <p:spPr>
          <a:xfrm>
            <a:off x="141732" y="-58680"/>
            <a:ext cx="111475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 descr="S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451" y="816843"/>
            <a:ext cx="9567742" cy="56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391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 descr="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646" y="541747"/>
            <a:ext cx="8294914" cy="59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795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 descr="s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207" y="352697"/>
            <a:ext cx="8615508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795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8AE10B-DB90-455B-8E48-14315B4EDBFB}"/>
              </a:ext>
            </a:extLst>
          </p:cNvPr>
          <p:cNvSpPr txBox="1"/>
          <p:nvPr/>
        </p:nvSpPr>
        <p:spPr>
          <a:xfrm>
            <a:off x="283464" y="0"/>
            <a:ext cx="8941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VB.Net?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47F651-EA41-4E11-A5B1-D4713580F903}"/>
              </a:ext>
            </a:extLst>
          </p:cNvPr>
          <p:cNvSpPr txBox="1"/>
          <p:nvPr/>
        </p:nvSpPr>
        <p:spPr>
          <a:xfrm>
            <a:off x="283464" y="830997"/>
            <a:ext cx="1190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</a:t>
            </a:r>
          </a:p>
          <a:p>
            <a:r>
              <a:rPr lang="en-US" sz="2400" dirty="0"/>
              <a:t>You can download and install Visual Studio 2022 version 17.0 from </a:t>
            </a:r>
            <a:r>
              <a:rPr lang="en-US" sz="2400" dirty="0" err="1"/>
              <a:t>this.</a:t>
            </a:r>
            <a:r>
              <a:rPr lang="en-US" sz="2400" dirty="0" err="1">
                <a:hlinkClick r:id="rId3"/>
              </a:rPr>
              <a:t>link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1D95050-3381-474E-A4D2-486522872B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739" y="1746474"/>
            <a:ext cx="7769967" cy="27627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763DC55-D2F9-4284-A08B-127BBDB945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608" y="4583202"/>
            <a:ext cx="5021340" cy="22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482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F24D6B-3425-4FE7-A7BA-F91D5A82CEDC}"/>
              </a:ext>
            </a:extLst>
          </p:cNvPr>
          <p:cNvSpPr txBox="1"/>
          <p:nvPr/>
        </p:nvSpPr>
        <p:spPr>
          <a:xfrm>
            <a:off x="283464" y="1"/>
            <a:ext cx="11908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</a:t>
            </a:r>
          </a:p>
          <a:p>
            <a:r>
              <a:rPr lang="en-US" sz="2400" dirty="0"/>
              <a:t>Click the "Download" button for downloading the VS 2022 executable file on the downloaded path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A2DFDB-CD92-465A-AE24-659D0D6F3C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775" y="1200330"/>
            <a:ext cx="9742484" cy="43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078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13C08C-94AC-4B1F-8B9A-586A90E4EF7F}"/>
              </a:ext>
            </a:extLst>
          </p:cNvPr>
          <p:cNvSpPr txBox="1"/>
          <p:nvPr/>
        </p:nvSpPr>
        <p:spPr>
          <a:xfrm>
            <a:off x="283464" y="0"/>
            <a:ext cx="11908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</a:t>
            </a:r>
          </a:p>
          <a:p>
            <a:r>
              <a:rPr lang="en-US" sz="2400" dirty="0"/>
              <a:t>Open your systems download path and find the .exe file.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D0BFA9-17E3-4D5B-8ECA-DEDFD71724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450" y="941079"/>
            <a:ext cx="7878292" cy="1923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49540E-0943-475E-9E65-3D861AA5DA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450" y="3013174"/>
            <a:ext cx="7736538" cy="16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70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A9E5CD-4D1A-4B02-A2A6-CE13B473376D}"/>
              </a:ext>
            </a:extLst>
          </p:cNvPr>
          <p:cNvSpPr txBox="1"/>
          <p:nvPr/>
        </p:nvSpPr>
        <p:spPr>
          <a:xfrm>
            <a:off x="283463" y="0"/>
            <a:ext cx="1190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4:</a:t>
            </a:r>
          </a:p>
          <a:p>
            <a:r>
              <a:rPr lang="en-US" sz="2400" dirty="0"/>
              <a:t>Double-click the .exe file, the Visual Studio installer window will open. Click "Continue".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177B9D-87B2-4E55-A4FC-657686D9B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698" y="830997"/>
            <a:ext cx="7861535" cy="2224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6F6EAD-A144-4CA1-8FE0-56B83E5A99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461" y="3174906"/>
            <a:ext cx="7860771" cy="36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983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4E4836-CB58-4848-B1C2-1CD9C1DDF889}"/>
              </a:ext>
            </a:extLst>
          </p:cNvPr>
          <p:cNvSpPr txBox="1"/>
          <p:nvPr/>
        </p:nvSpPr>
        <p:spPr>
          <a:xfrm>
            <a:off x="283464" y="6262"/>
            <a:ext cx="1190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5:</a:t>
            </a:r>
          </a:p>
          <a:p>
            <a:r>
              <a:rPr lang="en-US" sz="2400" dirty="0"/>
              <a:t>Downloading and installing the progress bar window will open after clicking the continue button.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71C4B4-28F0-424D-AC87-6CF3776452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250" y="1206590"/>
            <a:ext cx="5645750" cy="291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61C4269-AAF9-4544-99AD-071D0E84E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249" y="4226999"/>
            <a:ext cx="5645749" cy="25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08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11" y="643187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>WHAT YOU LEARN?</a:t>
            </a:r>
            <a:b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Clicke</a:t>
            </a:r>
            <a:r>
              <a:rPr lang="en-US" sz="1800" dirty="0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 here  to more</a:t>
            </a:r>
            <a:endParaRPr lang="en-US" sz="18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A443C2E-3415-4200-BBA0-4478729C17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24246361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06721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0D4C26-4C64-4E3F-A03E-982203354D7B}"/>
              </a:ext>
            </a:extLst>
          </p:cNvPr>
          <p:cNvSpPr txBox="1"/>
          <p:nvPr/>
        </p:nvSpPr>
        <p:spPr>
          <a:xfrm>
            <a:off x="283464" y="6262"/>
            <a:ext cx="11281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6:</a:t>
            </a:r>
          </a:p>
          <a:p>
            <a:r>
              <a:rPr lang="en-US" sz="2400" dirty="0"/>
              <a:t>After completing the download and installation, then workloads will open. We need to select what are the workloads we need. Here, we selected  VB.NET and web development, Azure development.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56897-CD77-4977-AEDB-B724DC304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3713" y="1172092"/>
            <a:ext cx="7080844" cy="3121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56BD42-52FC-4B08-B54E-CED9EE100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464" y="4293676"/>
            <a:ext cx="7080844" cy="25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5906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F92FFA-D655-48E5-86C7-DF65F8499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464" y="71718"/>
            <a:ext cx="7752338" cy="3953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19BCBC5-090E-4D4A-99A5-01BCF01E1A65}"/>
              </a:ext>
            </a:extLst>
          </p:cNvPr>
          <p:cNvSpPr txBox="1"/>
          <p:nvPr/>
        </p:nvSpPr>
        <p:spPr>
          <a:xfrm>
            <a:off x="290340" y="4168605"/>
            <a:ext cx="1190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workload will install the following packages by default.</a:t>
            </a:r>
          </a:p>
          <a:p>
            <a:r>
              <a:rPr lang="en-US" sz="2400" dirty="0"/>
              <a:t>Now, you can add or remove any optional package or individual components from the list.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77826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EB6642-1E94-4C33-A890-C0502AF6B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464" y="44428"/>
            <a:ext cx="7399289" cy="3730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0EB9FB-8028-4FD6-B3F1-0F9F69CF2748}"/>
              </a:ext>
            </a:extLst>
          </p:cNvPr>
          <p:cNvSpPr txBox="1"/>
          <p:nvPr/>
        </p:nvSpPr>
        <p:spPr>
          <a:xfrm>
            <a:off x="283464" y="3855850"/>
            <a:ext cx="11711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7:</a:t>
            </a:r>
          </a:p>
          <a:p>
            <a:r>
              <a:rPr lang="en-IN" sz="2400" dirty="0"/>
              <a:t>After selecting the desired packages, just click the “Install” button to install.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CB9ACB-B614-4793-A1A0-634075196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862" y="4604172"/>
            <a:ext cx="7492802" cy="22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545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3FA11C-AA46-48A5-8D1F-3C71B99EF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463" y="0"/>
            <a:ext cx="6556607" cy="2483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C76302-4BF3-40DE-8787-26B012FF515A}"/>
              </a:ext>
            </a:extLst>
          </p:cNvPr>
          <p:cNvSpPr txBox="1"/>
          <p:nvPr/>
        </p:nvSpPr>
        <p:spPr>
          <a:xfrm>
            <a:off x="215152" y="2483224"/>
            <a:ext cx="11976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8:</a:t>
            </a:r>
          </a:p>
          <a:p>
            <a:r>
              <a:rPr lang="en-IN" sz="2400" dirty="0"/>
              <a:t>Once the installation is completed. Visual Studio 2022 lunched for the first time.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A4DC71-EB76-4D99-ABF5-C74BBDA802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463" y="3232698"/>
            <a:ext cx="5734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32D191-ACE4-4936-B1D6-209BABA89593}"/>
              </a:ext>
            </a:extLst>
          </p:cNvPr>
          <p:cNvSpPr txBox="1"/>
          <p:nvPr/>
        </p:nvSpPr>
        <p:spPr>
          <a:xfrm>
            <a:off x="202782" y="35859"/>
            <a:ext cx="1127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Now Visual Studio has been successfully launched. When we open Visual Studio for the first time, it takes 15-30 seconds for its initial internal setup.</a:t>
            </a:r>
          </a:p>
          <a:p>
            <a:endParaRPr lang="en-IN" sz="2400" dirty="0"/>
          </a:p>
          <a:p>
            <a:r>
              <a:rPr lang="en-IN" sz="2400" dirty="0"/>
              <a:t>Step 9:</a:t>
            </a:r>
          </a:p>
          <a:p>
            <a:r>
              <a:rPr lang="en-IN" sz="2400" dirty="0"/>
              <a:t>It will load your existing Visual Studio profile. It may also ask you to login into your Microsoft account. If you don’t have a Microsoft account, you can create a new account.</a:t>
            </a:r>
          </a:p>
          <a:p>
            <a:endParaRPr lang="en-IN" sz="2400" dirty="0"/>
          </a:p>
          <a:p>
            <a:r>
              <a:rPr lang="en-IN" sz="2400" dirty="0"/>
              <a:t>The sign-in step is optional so it can be skipped. But, don’t skip this! Sign in with your Gmail / Microsoft account so that you can activate Visual Studio and get a lifetime license for Free.</a:t>
            </a:r>
          </a:p>
          <a:p>
            <a:endParaRPr lang="en-IN" sz="2400" dirty="0"/>
          </a:p>
          <a:p>
            <a:r>
              <a:rPr lang="en-IN" sz="2400" dirty="0"/>
              <a:t> If you have no account then click Not now, Maybe later.</a:t>
            </a:r>
          </a:p>
        </p:txBody>
      </p:sp>
    </p:spTree>
    <p:extLst>
      <p:ext uri="{BB962C8B-B14F-4D97-AF65-F5344CB8AC3E}">
        <p14:creationId xmlns:p14="http://schemas.microsoft.com/office/powerpoint/2010/main" xmlns="" val="22122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D365E2-EF8E-4FFA-8A61-BD2B7C617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56" y="71719"/>
            <a:ext cx="5116156" cy="3862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4D33882-AE19-4294-80A2-3D6603FCE284}"/>
              </a:ext>
            </a:extLst>
          </p:cNvPr>
          <p:cNvSpPr txBox="1"/>
          <p:nvPr/>
        </p:nvSpPr>
        <p:spPr>
          <a:xfrm>
            <a:off x="283464" y="5203577"/>
            <a:ext cx="11908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10:</a:t>
            </a:r>
          </a:p>
          <a:p>
            <a:r>
              <a:rPr lang="en-IN" sz="2400" dirty="0"/>
              <a:t>Once done, you will be asked to choose the Development Settings and </a:t>
            </a:r>
            <a:r>
              <a:rPr lang="en-IN" sz="2400" dirty="0" err="1"/>
              <a:t>color</a:t>
            </a:r>
            <a:r>
              <a:rPr lang="en-IN" sz="2400" dirty="0"/>
              <a:t> theme.:</a:t>
            </a:r>
          </a:p>
        </p:txBody>
      </p:sp>
    </p:spTree>
    <p:extLst>
      <p:ext uri="{BB962C8B-B14F-4D97-AF65-F5344CB8AC3E}">
        <p14:creationId xmlns:p14="http://schemas.microsoft.com/office/powerpoint/2010/main" xmlns="" val="3788806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18B25C4-14D6-4AF1-9F0B-F1DCF22EA9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235" y="0"/>
            <a:ext cx="6657306" cy="4276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A6C2EA-A1D0-4C2A-B742-D247497202D9}"/>
              </a:ext>
            </a:extLst>
          </p:cNvPr>
          <p:cNvSpPr txBox="1"/>
          <p:nvPr/>
        </p:nvSpPr>
        <p:spPr>
          <a:xfrm>
            <a:off x="283464" y="4500283"/>
            <a:ext cx="119085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Select a </a:t>
            </a:r>
            <a:r>
              <a:rPr lang="en-IN" sz="2400" dirty="0" err="1"/>
              <a:t>color</a:t>
            </a:r>
            <a:r>
              <a:rPr lang="en-IN" sz="2400" dirty="0"/>
              <a:t> theme of your choice, here we have selected the Blue theme and by default Development Settings select General.</a:t>
            </a:r>
          </a:p>
          <a:p>
            <a:endParaRPr lang="en-IN" sz="2400" dirty="0"/>
          </a:p>
          <a:p>
            <a:r>
              <a:rPr lang="en-IN" sz="2400" dirty="0"/>
              <a:t>2. Select Start Visual Studio</a:t>
            </a:r>
          </a:p>
        </p:txBody>
      </p:sp>
    </p:spTree>
    <p:extLst>
      <p:ext uri="{BB962C8B-B14F-4D97-AF65-F5344CB8AC3E}">
        <p14:creationId xmlns:p14="http://schemas.microsoft.com/office/powerpoint/2010/main" xmlns="" val="4077843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CDEE73-743C-4BFC-BA14-9903CBAB504C}"/>
              </a:ext>
            </a:extLst>
          </p:cNvPr>
          <p:cNvSpPr txBox="1"/>
          <p:nvPr/>
        </p:nvSpPr>
        <p:spPr>
          <a:xfrm>
            <a:off x="283463" y="71718"/>
            <a:ext cx="111823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11:</a:t>
            </a:r>
          </a:p>
          <a:p>
            <a:r>
              <a:rPr lang="en-IN" sz="2400" dirty="0"/>
              <a:t>After selecting the required options, click on the Start Visual Studio option. We can see a newly designed landing page of Visual Studio where we see a list of recent projects. We can also clone or check out the code from GitHub and Azure DevOps. We can open a project or solution and a folder. Also, we can create a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2A4A2B-592E-4E91-9BC9-CFA3DCB54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064" y="2264711"/>
            <a:ext cx="4419600" cy="37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4643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4370B7-5F2E-4B19-9F5E-61B7DE6F4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862" y="71718"/>
            <a:ext cx="6427018" cy="3819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4E418C-7245-434F-96DC-7121527250A6}"/>
              </a:ext>
            </a:extLst>
          </p:cNvPr>
          <p:cNvSpPr txBox="1"/>
          <p:nvPr/>
        </p:nvSpPr>
        <p:spPr>
          <a:xfrm>
            <a:off x="299969" y="4362996"/>
            <a:ext cx="119302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Creating Your First Project</a:t>
            </a:r>
          </a:p>
          <a:p>
            <a:pPr algn="l"/>
            <a:endParaRPr lang="en-US" sz="28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Click on Create a new Project to create a new project.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545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4A9591-EF35-46C3-98F7-1A9B1CB3C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464" y="71718"/>
            <a:ext cx="7285736" cy="3240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09FDA0E-C412-43AE-ADBD-8D67F01BFDD8}"/>
              </a:ext>
            </a:extLst>
          </p:cNvPr>
          <p:cNvSpPr txBox="1"/>
          <p:nvPr/>
        </p:nvSpPr>
        <p:spPr>
          <a:xfrm>
            <a:off x="283464" y="3703108"/>
            <a:ext cx="11908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You can see various project types there. Choose “Console Application” project type for </a:t>
            </a:r>
            <a:r>
              <a:rPr lang="en-IN" sz="2400" dirty="0" err="1"/>
              <a:t>now.Select</a:t>
            </a:r>
            <a:r>
              <a:rPr lang="en-IN" sz="2400" dirty="0"/>
              <a:t> console Application and click Next.</a:t>
            </a:r>
          </a:p>
        </p:txBody>
      </p:sp>
    </p:spTree>
    <p:extLst>
      <p:ext uri="{BB962C8B-B14F-4D97-AF65-F5344CB8AC3E}">
        <p14:creationId xmlns:p14="http://schemas.microsoft.com/office/powerpoint/2010/main" xmlns="" val="22186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.Net?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117661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Microsoft introduced .NET for bridging  gap between interoperability between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 Software Platform that is language-neutral (i.e. any programming language) 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 foundation on which we can build, design, develop and deploy the applications.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 framework that contains more than 300+ language characteristics that have been formed as a single group, where we can use one language feature within another language. (For </a:t>
            </a:r>
            <a:r>
              <a:rPr lang="en-IN" sz="2400" dirty="0" err="1"/>
              <a:t>eg</a:t>
            </a:r>
            <a:r>
              <a:rPr lang="en-IN" sz="2400" dirty="0"/>
              <a:t>: C#,  VB.Net, Java, JavaScript, etc)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077508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D1860BE-74B0-4F7F-A4D8-67FC26C1D0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23" y="155530"/>
            <a:ext cx="7569200" cy="4111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33B86B-90F5-4939-924C-981DBB331A2F}"/>
              </a:ext>
            </a:extLst>
          </p:cNvPr>
          <p:cNvSpPr txBox="1"/>
          <p:nvPr/>
        </p:nvSpPr>
        <p:spPr>
          <a:xfrm>
            <a:off x="283464" y="4593103"/>
            <a:ext cx="1164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Give a valid name to your project and select a path for it. Then click Next button</a:t>
            </a:r>
          </a:p>
        </p:txBody>
      </p:sp>
    </p:spTree>
    <p:extLst>
      <p:ext uri="{BB962C8B-B14F-4D97-AF65-F5344CB8AC3E}">
        <p14:creationId xmlns:p14="http://schemas.microsoft.com/office/powerpoint/2010/main" xmlns="" val="378859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963258-F589-4D63-BE2F-069AD1FA6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862" y="71718"/>
            <a:ext cx="7473498" cy="4002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69C2383-9613-48A6-B915-E195340B6339}"/>
              </a:ext>
            </a:extLst>
          </p:cNvPr>
          <p:cNvSpPr txBox="1"/>
          <p:nvPr/>
        </p:nvSpPr>
        <p:spPr>
          <a:xfrm>
            <a:off x="359862" y="4454436"/>
            <a:ext cx="118321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Now, choose framework .NET 6.0.Then click the create button.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7248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BF1F6DF-53A9-4658-92A4-3279B3E66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464" y="71718"/>
            <a:ext cx="8550458" cy="3728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889B07-5F5B-4AE1-9EAF-08AB54712153}"/>
              </a:ext>
            </a:extLst>
          </p:cNvPr>
          <p:cNvSpPr txBox="1"/>
          <p:nvPr/>
        </p:nvSpPr>
        <p:spPr>
          <a:xfrm>
            <a:off x="283464" y="4209534"/>
            <a:ext cx="10790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Console application project structure is shown below,</a:t>
            </a:r>
          </a:p>
        </p:txBody>
      </p:sp>
    </p:spTree>
    <p:extLst>
      <p:ext uri="{BB962C8B-B14F-4D97-AF65-F5344CB8AC3E}">
        <p14:creationId xmlns:p14="http://schemas.microsoft.com/office/powerpoint/2010/main" xmlns="" val="2031069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25D640A-1A0C-4430-89C2-758CD31DA9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257" y="168888"/>
            <a:ext cx="8328343" cy="41592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0B8E8E7-385A-4C55-8874-5A51F7A2CDED}"/>
              </a:ext>
            </a:extLst>
          </p:cNvPr>
          <p:cNvSpPr txBox="1"/>
          <p:nvPr/>
        </p:nvSpPr>
        <p:spPr>
          <a:xfrm>
            <a:off x="455112" y="48902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Now, build and run the application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24910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8BA3B4-2831-481F-B8D6-49F1BD43B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784" y="1132665"/>
            <a:ext cx="6913095" cy="4633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563454-3A2B-4D18-8B00-507FA144A98C}"/>
              </a:ext>
            </a:extLst>
          </p:cNvPr>
          <p:cNvSpPr txBox="1"/>
          <p:nvPr/>
        </p:nvSpPr>
        <p:spPr>
          <a:xfrm>
            <a:off x="373530" y="3355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Output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8523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xmlns="" id="{06F0F283-C8B6-4598-89C9-C404C98A5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xmlns="" id="{E473B0C0-761B-443F-97A0-9D6E01FBB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xmlns="" id="{E3B475C6-1445-41C7-9360-49FD7C1C1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2A1A00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VB.Net?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9344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VB.Net known as </a:t>
            </a:r>
            <a:r>
              <a:rPr lang="en-US" sz="2400" dirty="0"/>
              <a:t>Visual Basic .NET (VB.NET) is an object-oriented computer programming language implemented on the .NET Framework.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VB.NET is implemented by Microsoft's .NET framework.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Visual Basic 2019 (code named VB "16.0") was released with Visual Studio 2019.  It is the latest version of Visual Basic focused on .NET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Therefore, it has full access to all the libraries in the .Net Framework. It's also possible to run VB.NET programs on Mono, the open-source alternative to .NET, not only under Windows, but even Linux or Mac OSX.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6815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Features of VB.NET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93444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Modern, general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.Component oriented.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support for object oriented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Structured error handling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.NET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Powerful unified Integrated Development Environment (IDE).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Inherent support for XML &amp; Web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windows applications with Windows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Console capabilities of VB.NET.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Web capabilities with Web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Immense power of tools &amp; controls (including Server Controls).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Interoperatibility with other .NET complined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database programming approach with ADO.NET.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2087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Use VB.Net?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CA765E-D374-48B8-8BB6-2CEED8354F84}"/>
              </a:ext>
            </a:extLst>
          </p:cNvPr>
          <p:cNvSpPr txBox="1"/>
          <p:nvPr/>
        </p:nvSpPr>
        <p:spPr>
          <a:xfrm>
            <a:off x="526092" y="1119096"/>
            <a:ext cx="114487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VB.NET can be used to create a wide range of applications and components, including the following: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Windows console mode applications:</a:t>
            </a:r>
            <a:r>
              <a:rPr lang="en-US" sz="2400" dirty="0"/>
              <a:t>     </a:t>
            </a:r>
          </a:p>
          <a:p>
            <a:r>
              <a:rPr lang="en-US" sz="2400" dirty="0"/>
              <a:t>      A console application is a computer program designed to be used via a              text-only computer interface, such as a text terminal, the command-line interface of some operating systems (Unix, </a:t>
            </a:r>
            <a:r>
              <a:rPr lang="en-US" sz="2400" dirty="0" err="1"/>
              <a:t>DOS,etc</a:t>
            </a:r>
            <a:r>
              <a:rPr lang="en-US" sz="2400" dirty="0"/>
              <a:t>.) or the text-based interface included with most graphical user interface (GUI) operating systems, such as the Windows Console in Microsoft Windows.</a:t>
            </a:r>
          </a:p>
          <a:p>
            <a:endParaRPr lang="en-US" sz="2400" dirty="0"/>
          </a:p>
          <a:p>
            <a:pPr marL="514350" indent="-514350">
              <a:buAutoNum type="arabicPeriod" startAt="2"/>
            </a:pPr>
            <a:r>
              <a:rPr lang="en-US" sz="2400" dirty="0"/>
              <a:t>Standard Windows applications:</a:t>
            </a:r>
          </a:p>
          <a:p>
            <a:r>
              <a:rPr lang="en-US" sz="2400" dirty="0"/>
              <a:t>      We can build standard windows applications for our computer like Microsoft word, Microsoft PowerPoint, Microsoft Excel.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6748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692507-D821-4A02-9B0C-A17455FB7307}"/>
              </a:ext>
            </a:extLst>
          </p:cNvPr>
          <p:cNvSpPr txBox="1"/>
          <p:nvPr/>
        </p:nvSpPr>
        <p:spPr>
          <a:xfrm>
            <a:off x="283464" y="655258"/>
            <a:ext cx="1190853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400" dirty="0"/>
              <a:t>Windows Services:  </a:t>
            </a:r>
          </a:p>
          <a:p>
            <a:r>
              <a:rPr lang="en-IN" sz="2400" dirty="0"/>
              <a:t>      We can even create different windows services which allow as for smooth functioning of our </a:t>
            </a:r>
            <a:r>
              <a:rPr lang="en-IN" sz="2400" dirty="0" err="1"/>
              <a:t>oprating</a:t>
            </a:r>
            <a:r>
              <a:rPr lang="en-IN" sz="2400" dirty="0"/>
              <a:t> system.</a:t>
            </a:r>
          </a:p>
          <a:p>
            <a:endParaRPr lang="en-IN" sz="2400" dirty="0"/>
          </a:p>
          <a:p>
            <a:r>
              <a:rPr lang="en-US" sz="2400" dirty="0"/>
              <a:t>4.    Windows controls and Windows control libraries</a:t>
            </a:r>
            <a:r>
              <a:rPr lang="en-IN" sz="2400" dirty="0"/>
              <a:t> :</a:t>
            </a:r>
          </a:p>
          <a:p>
            <a:r>
              <a:rPr lang="en-IN" sz="2400" dirty="0"/>
              <a:t>       With the help of  VB.Net we can even create custom controls for our windows application.</a:t>
            </a:r>
          </a:p>
          <a:p>
            <a:endParaRPr lang="en-IN" sz="2400" dirty="0"/>
          </a:p>
          <a:p>
            <a:r>
              <a:rPr lang="en-IN" sz="2400" dirty="0"/>
              <a:t>5.    Web Applications:  </a:t>
            </a:r>
          </a:p>
          <a:p>
            <a:r>
              <a:rPr lang="en-IN" sz="2400" dirty="0"/>
              <a:t>      We can create build as well as deploy different web applications using VB.Net. </a:t>
            </a:r>
            <a:r>
              <a:rPr lang="en-US" sz="2400" dirty="0"/>
              <a:t>Run your regular desktop applications from your browser, without even having to install them on the computer!</a:t>
            </a:r>
            <a:endParaRPr lang="en-IN" sz="2400" dirty="0"/>
          </a:p>
          <a:p>
            <a:endParaRPr lang="en-IN" sz="2400" dirty="0"/>
          </a:p>
          <a:p>
            <a:pPr marL="457200" indent="-457200">
              <a:buAutoNum type="arabicPeriod" startAt="6"/>
            </a:pPr>
            <a:r>
              <a:rPr lang="en-IN" sz="2400" dirty="0"/>
              <a:t>Web Services:</a:t>
            </a:r>
          </a:p>
          <a:p>
            <a:r>
              <a:rPr lang="en-IN" sz="2400" dirty="0"/>
              <a:t>      We can even create web services which nothing but software application which run on the web using  VB.Net by exposing it with proper web methods.</a:t>
            </a:r>
          </a:p>
          <a:p>
            <a:r>
              <a:rPr lang="en-IN" sz="2400" dirty="0"/>
              <a:t>      </a:t>
            </a:r>
          </a:p>
          <a:p>
            <a:r>
              <a:rPr lang="en-IN" sz="2400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2205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IDE?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117661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integrated development environment (IDE) is a software application that provides comprehensive facilities to computer programmers for software development. An IDE normally consists of at least a source code editor, complier, </a:t>
            </a:r>
            <a:r>
              <a:rPr lang="en-US" sz="2400" dirty="0" err="1"/>
              <a:t>debuger</a:t>
            </a:r>
            <a:r>
              <a:rPr lang="en-US" sz="2400" dirty="0"/>
              <a:t>, and some automations </a:t>
            </a:r>
            <a:r>
              <a:rPr lang="en-US" sz="2400" dirty="0" err="1"/>
              <a:t>tools.</a:t>
            </a:r>
            <a:r>
              <a:rPr lang="en-US" sz="2400" dirty="0" err="1">
                <a:hlinkClick r:id="rId3"/>
              </a:rPr>
              <a:t>Click</a:t>
            </a:r>
            <a:r>
              <a:rPr lang="en-US" sz="2400" dirty="0">
                <a:hlinkClick r:id="rId3"/>
              </a:rPr>
              <a:t> here for more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many ways developers work to product the different types of code they produce, which means there is also a variety of IDEs to use. Some are designed to work with one specific language, while others are cloud-based IDEs, IDEs customized for the production of mobile applications or for HTML, and also IDEs that are meant specifically for Apple or Microsoft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multi-language IDEs – like Eclipse, </a:t>
            </a:r>
            <a:r>
              <a:rPr lang="en-US" sz="2400" dirty="0" err="1"/>
              <a:t>Aptana</a:t>
            </a:r>
            <a:r>
              <a:rPr lang="en-US" sz="2400" dirty="0"/>
              <a:t>, Komodo, NetBeans, and </a:t>
            </a:r>
            <a:r>
              <a:rPr lang="en-US" sz="2400" dirty="0" err="1"/>
              <a:t>Geany</a:t>
            </a:r>
            <a:r>
              <a:rPr lang="en-US" sz="2400" dirty="0"/>
              <a:t> – support multiple programming languages. (for </a:t>
            </a:r>
            <a:r>
              <a:rPr lang="en-US" sz="2400" dirty="0" err="1"/>
              <a:t>eg</a:t>
            </a:r>
            <a:r>
              <a:rPr lang="en-US" sz="2400" dirty="0"/>
              <a:t>:  Eclipse, NetBeans, Komodo IDE,  </a:t>
            </a:r>
            <a:r>
              <a:rPr lang="en-US" sz="2400" dirty="0" err="1"/>
              <a:t>Aptana</a:t>
            </a:r>
            <a:r>
              <a:rPr lang="en-US" sz="2400" dirty="0"/>
              <a:t>, </a:t>
            </a:r>
            <a:r>
              <a:rPr lang="en-US" sz="2400" dirty="0" err="1"/>
              <a:t>Geany</a:t>
            </a:r>
            <a:r>
              <a:rPr lang="en-US" sz="2400" dirty="0"/>
              <a:t>, Visual Studio.)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42953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B412E0-2F81-429F-8F9C-0F5C8AD06ABB}"/>
              </a:ext>
            </a:extLst>
          </p:cNvPr>
          <p:cNvSpPr txBox="1"/>
          <p:nvPr/>
        </p:nvSpPr>
        <p:spPr>
          <a:xfrm>
            <a:off x="425886" y="288099"/>
            <a:ext cx="10045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Visuals Studio IDE?</a:t>
            </a:r>
            <a:endParaRPr lang="en-IN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692507-D821-4A02-9B0C-A17455FB7307}"/>
              </a:ext>
            </a:extLst>
          </p:cNvPr>
          <p:cNvSpPr txBox="1"/>
          <p:nvPr/>
        </p:nvSpPr>
        <p:spPr>
          <a:xfrm>
            <a:off x="425886" y="1119096"/>
            <a:ext cx="1176611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Microsoft Visual Studio is an integrated development environment (IDE) from Microsoft. It is used to develop computer programs, as well as websites, web apps, web services and mobile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supports 36 different programming languages and allows the code editor and debugger to support (to varying degrees) nearly any programming language, provided a language-specific service exists. Built-in languages include C, C++, C++/CLI, Visual Basic .NET, C#, F#, JavaScript, TypeScript, XML, XSLT, HTML, and CSS. Support for other languages such as Python, Ruby, Node.js, and M among others is available via plug-ins.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/>
              <a:t>   Visual Studio (like any other IDE) includes a code editor that supports syntax highlighting and code completion using IntelliSense for variables, functions, methods, loops, and LINQ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7638777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416</TotalTime>
  <Words>1509</Words>
  <Application>Microsoft Office PowerPoint</Application>
  <PresentationFormat>Custom</PresentationFormat>
  <Paragraphs>150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Badge</vt:lpstr>
      <vt:lpstr>Microsoft VB.Net</vt:lpstr>
      <vt:lpstr>WHAT YOU LEARN?  Clicke here  to more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Shubham Gaikwad</dc:creator>
  <cp:lastModifiedBy>Windows User</cp:lastModifiedBy>
  <cp:revision>28</cp:revision>
  <dcterms:created xsi:type="dcterms:W3CDTF">2022-05-22T04:23:39Z</dcterms:created>
  <dcterms:modified xsi:type="dcterms:W3CDTF">2022-05-25T11:18:02Z</dcterms:modified>
</cp:coreProperties>
</file>