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4"/>
  </p:notesMasterIdLst>
  <p:handoutMasterIdLst>
    <p:handoutMasterId r:id="rId15"/>
  </p:handoutMasterIdLst>
  <p:sldIdLst>
    <p:sldId id="307" r:id="rId3"/>
    <p:sldId id="322" r:id="rId4"/>
    <p:sldId id="323" r:id="rId5"/>
    <p:sldId id="324" r:id="rId6"/>
    <p:sldId id="325" r:id="rId7"/>
    <p:sldId id="326" r:id="rId8"/>
    <p:sldId id="327" r:id="rId9"/>
    <p:sldId id="328" r:id="rId10"/>
    <p:sldId id="330" r:id="rId11"/>
    <p:sldId id="329" r:id="rId12"/>
    <p:sldId id="320" r:id="rId1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p:restoredTop sz="94660"/>
  </p:normalViewPr>
  <p:slideViewPr>
    <p:cSldViewPr snapToGrid="0" showGuides="1">
      <p:cViewPr varScale="1">
        <p:scale>
          <a:sx n="78" d="100"/>
          <a:sy n="78" d="100"/>
        </p:scale>
        <p:origin x="984" y="48"/>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2022/5/25</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p>
          <a:p>
            <a:pPr lvl="1" fontAlgn="base"/>
            <a:r>
              <a:rPr lang="zh-CN" altLang="en-US" strike="noStrike" noProof="1"/>
              <a:t>Second level</a:t>
            </a:r>
          </a:p>
          <a:p>
            <a:pPr lvl="2" fontAlgn="base"/>
            <a:r>
              <a:rPr lang="zh-CN" altLang="en-US" strike="noStrike" noProof="1"/>
              <a:t>Third level</a:t>
            </a:r>
          </a:p>
          <a:p>
            <a:pPr lvl="3" fontAlgn="base"/>
            <a:r>
              <a:rPr lang="zh-CN" altLang="en-US" strike="noStrike" noProof="1"/>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p>
          <a:p>
            <a:pPr lvl="1" fontAlgn="base"/>
            <a:r>
              <a:rPr lang="zh-CN" altLang="en-US" strike="noStrike" noProof="1"/>
              <a:t>Second level</a:t>
            </a:r>
          </a:p>
          <a:p>
            <a:pPr lvl="2" fontAlgn="base"/>
            <a:r>
              <a:rPr lang="zh-CN" altLang="en-US" strike="noStrike" noProof="1"/>
              <a:t>Third level</a:t>
            </a:r>
          </a:p>
          <a:p>
            <a:pPr lvl="3" fontAlgn="base"/>
            <a:r>
              <a:rPr lang="zh-CN" altLang="en-US" strike="noStrike" noProof="1"/>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git-scm.com/doc" TargetMode="External"/><Relationship Id="rId2" Type="http://schemas.openxmlformats.org/officeDocument/2006/relationships/hyperlink" Target="https://docs.github.com/en" TargetMode="Externa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hyperlink" Target="https://www.github.com/" TargetMode="Externa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
        <p:nvSpPr>
          <p:cNvPr id="7" name="Rectangle 6"/>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a:latin typeface="Verdana" panose="020B0604030504040204" pitchFamily="34" charset="0"/>
                <a:ea typeface="Verdana" panose="020B0604030504040204" pitchFamily="34" charset="0"/>
              </a:rPr>
              <a:t> </a:t>
            </a:r>
          </a:p>
        </p:txBody>
      </p:sp>
      <p:graphicFrame>
        <p:nvGraphicFramePr>
          <p:cNvPr id="9" name="Table 8"/>
          <p:cNvGraphicFramePr>
            <a:graphicFrameLocks noGrp="1"/>
          </p:cNvGraphicFramePr>
          <p:nvPr>
            <p:extLst>
              <p:ext uri="{D42A27DB-BD31-4B8C-83A1-F6EECF244321}">
                <p14:modId xmlns:p14="http://schemas.microsoft.com/office/powerpoint/2010/main" val="3948374582"/>
              </p:ext>
            </p:extLst>
          </p:nvPr>
        </p:nvGraphicFramePr>
        <p:xfrm>
          <a:off x="504967" y="2137202"/>
          <a:ext cx="11041040" cy="1285108"/>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20001"/>
                    </a:ext>
                  </a:extLst>
                </a:gridCol>
              </a:tblGrid>
              <a:tr h="462148">
                <a:tc gridSpan="2">
                  <a:txBody>
                    <a:bodyPr/>
                    <a:lstStyle/>
                    <a:p>
                      <a:pPr algn="ctr"/>
                      <a:r>
                        <a:rPr lang="en-US" sz="2400" dirty="0">
                          <a:solidFill>
                            <a:schemeClr val="tx1"/>
                          </a:solidFill>
                          <a:latin typeface="Verdana" panose="020B0604030504040204" pitchFamily="34" charset="0"/>
                          <a:ea typeface="Verdana" panose="020B0604030504040204" pitchFamily="34" charset="0"/>
                        </a:rPr>
                        <a:t>Git_Github_Tools</a:t>
                      </a:r>
                    </a:p>
                  </a:txBody>
                  <a:tcPr/>
                </a:tc>
                <a:tc hMerge="1">
                  <a:txBody>
                    <a:bodyPr/>
                    <a:lstStyle/>
                    <a:p>
                      <a:endParaRPr lang="en-US" dirty="0"/>
                    </a:p>
                  </a:txBody>
                  <a:tcPr/>
                </a:tc>
                <a:extLst>
                  <a:ext uri="{0D108BD9-81ED-4DB2-BD59-A6C34878D82A}">
                    <a16:rowId xmlns:a16="http://schemas.microsoft.com/office/drawing/2014/main" val="10000"/>
                  </a:ext>
                </a:extLst>
              </a:tr>
              <a:tr h="462148">
                <a:tc>
                  <a:txBody>
                    <a:bodyPr/>
                    <a:lstStyle/>
                    <a:p>
                      <a:pPr marL="285750" indent="-285750">
                        <a:buFont typeface="Wingdings" panose="05000000000000000000" pitchFamily="2" charset="2"/>
                        <a:buChar char="Ø"/>
                      </a:pPr>
                      <a:r>
                        <a:rPr lang="en-US" sz="2400" dirty="0"/>
                        <a:t>What is</a:t>
                      </a:r>
                      <a:r>
                        <a:rPr lang="en-US" sz="2400" baseline="0" dirty="0"/>
                        <a:t> Git &amp; How to use it</a:t>
                      </a:r>
                      <a:endParaRPr lang="en-US" sz="24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a:t>What is </a:t>
                      </a:r>
                      <a:r>
                        <a:rPr lang="en-US" sz="2400" dirty="0" err="1"/>
                        <a:t>Github</a:t>
                      </a:r>
                      <a:r>
                        <a:rPr lang="en-US" sz="2400" dirty="0"/>
                        <a:t> &amp; How to use it</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2400"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13348" y="207328"/>
            <a:ext cx="8542916"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Want to study More Git &amp; Github?</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a:latin typeface="Verdana" panose="020B0604030504040204" pitchFamily="34" charset="0"/>
                <a:ea typeface="Verdana" panose="020B0604030504040204" pitchFamily="34" charset="0"/>
              </a:rPr>
              <a:t> </a:t>
            </a:r>
          </a:p>
        </p:txBody>
      </p:sp>
      <p:sp>
        <p:nvSpPr>
          <p:cNvPr id="7" name="Rectangle 6"/>
          <p:cNvSpPr/>
          <p:nvPr/>
        </p:nvSpPr>
        <p:spPr>
          <a:xfrm>
            <a:off x="531739" y="2632422"/>
            <a:ext cx="9444774" cy="2554545"/>
          </a:xfrm>
          <a:prstGeom prst="rect">
            <a:avLst/>
          </a:prstGeom>
        </p:spPr>
        <p:txBody>
          <a:bodyPr wrap="square">
            <a:spAutoFit/>
          </a:bodyPr>
          <a:lstStyle/>
          <a:p>
            <a:pPr marL="457200" indent="-457200" algn="just">
              <a:buFont typeface="Wingdings" panose="05000000000000000000" pitchFamily="2" charset="2"/>
              <a:buChar char="Ø"/>
            </a:pPr>
            <a:r>
              <a:rPr lang="en-US" sz="4000" b="1" dirty="0">
                <a:solidFill>
                  <a:schemeClr val="accent1">
                    <a:lumMod val="75000"/>
                  </a:schemeClr>
                </a:solidFill>
                <a:hlinkClick r:id="rId2"/>
              </a:rPr>
              <a:t>https://docs.github.com/en</a:t>
            </a:r>
            <a:endParaRPr lang="en-US" sz="4000" b="1" dirty="0">
              <a:solidFill>
                <a:schemeClr val="accent1">
                  <a:lumMod val="75000"/>
                </a:schemeClr>
              </a:solidFill>
            </a:endParaRPr>
          </a:p>
          <a:p>
            <a:pPr marL="457200" indent="-457200" algn="just">
              <a:buFont typeface="Wingdings" panose="05000000000000000000" pitchFamily="2" charset="2"/>
              <a:buChar char="Ø"/>
            </a:pPr>
            <a:endParaRPr lang="en-US" sz="4000" b="1" dirty="0">
              <a:solidFill>
                <a:schemeClr val="accent1">
                  <a:lumMod val="75000"/>
                </a:schemeClr>
              </a:solidFill>
            </a:endParaRPr>
          </a:p>
          <a:p>
            <a:pPr marL="457200" indent="-457200" algn="just">
              <a:buFont typeface="Wingdings" panose="05000000000000000000" pitchFamily="2" charset="2"/>
              <a:buChar char="Ø"/>
            </a:pPr>
            <a:r>
              <a:rPr lang="en-US" sz="4000" b="1" dirty="0">
                <a:solidFill>
                  <a:schemeClr val="accent1">
                    <a:lumMod val="75000"/>
                  </a:schemeClr>
                </a:solidFill>
                <a:hlinkClick r:id="rId3"/>
              </a:rPr>
              <a:t>https://git-scm.com/doc</a:t>
            </a:r>
            <a:endParaRPr lang="en-US" sz="4000" b="1" dirty="0">
              <a:solidFill>
                <a:schemeClr val="accent1">
                  <a:lumMod val="75000"/>
                </a:schemeClr>
              </a:solidFill>
            </a:endParaRPr>
          </a:p>
          <a:p>
            <a:pPr algn="just"/>
            <a:endParaRPr lang="en-US" sz="4000" b="1" dirty="0">
              <a:solidFill>
                <a:schemeClr val="accent1">
                  <a:lumMod val="75000"/>
                </a:schemeClr>
              </a:solidFill>
            </a:endParaRPr>
          </a:p>
        </p:txBody>
      </p:sp>
    </p:spTree>
    <p:extLst>
      <p:ext uri="{BB962C8B-B14F-4D97-AF65-F5344CB8AC3E}">
        <p14:creationId xmlns:p14="http://schemas.microsoft.com/office/powerpoint/2010/main" val="119104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a:latin typeface="Verdana" panose="020B0604030504040204" pitchFamily="34" charset="0"/>
                <a:ea typeface="Verdana" panose="020B0604030504040204" pitchFamily="34" charset="0"/>
              </a:rPr>
              <a:t> </a:t>
            </a:r>
          </a:p>
        </p:txBody>
      </p:sp>
      <p:sp>
        <p:nvSpPr>
          <p:cNvPr id="11"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Anirudha 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13348" y="207328"/>
            <a:ext cx="732437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version control system?</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a:latin typeface="Verdana" panose="020B0604030504040204" pitchFamily="34" charset="0"/>
                <a:ea typeface="Verdana" panose="020B0604030504040204" pitchFamily="34" charset="0"/>
              </a:rPr>
              <a:t> </a:t>
            </a:r>
          </a:p>
        </p:txBody>
      </p:sp>
      <p:sp>
        <p:nvSpPr>
          <p:cNvPr id="6" name="Rectangle 5"/>
          <p:cNvSpPr/>
          <p:nvPr/>
        </p:nvSpPr>
        <p:spPr>
          <a:xfrm>
            <a:off x="641444" y="1637655"/>
            <a:ext cx="10754436" cy="4401205"/>
          </a:xfrm>
          <a:prstGeom prst="rect">
            <a:avLst/>
          </a:prstGeom>
        </p:spPr>
        <p:txBody>
          <a:bodyPr wrap="square">
            <a:spAutoFit/>
          </a:bodyPr>
          <a:lstStyle/>
          <a:p>
            <a:pPr algn="just"/>
            <a:r>
              <a:rPr lang="en-US" sz="2800" dirty="0"/>
              <a:t>A version control system, or VCS, tracks the history of changes as people and teams collaborate on projects together. As the project evolves, teams can run tests, fix bugs, and contribute new code with the confidence that any version can be recovered at any time. Developers can review project history to find out:</a:t>
            </a:r>
          </a:p>
          <a:p>
            <a:pPr algn="just"/>
            <a:endParaRPr lang="en-US" sz="2800" dirty="0"/>
          </a:p>
          <a:p>
            <a:pPr marL="457200" indent="-457200" algn="just">
              <a:buFont typeface="Wingdings" panose="05000000000000000000" pitchFamily="2" charset="2"/>
              <a:buChar char="Ø"/>
            </a:pPr>
            <a:r>
              <a:rPr lang="en-US" sz="2800" dirty="0"/>
              <a:t>Which changes were made?</a:t>
            </a:r>
          </a:p>
          <a:p>
            <a:pPr marL="457200" indent="-457200" algn="just">
              <a:buFont typeface="Wingdings" panose="05000000000000000000" pitchFamily="2" charset="2"/>
              <a:buChar char="Ø"/>
            </a:pPr>
            <a:r>
              <a:rPr lang="en-US" sz="2800" dirty="0"/>
              <a:t>Who made the changes?</a:t>
            </a:r>
          </a:p>
          <a:p>
            <a:pPr marL="457200" indent="-457200" algn="just">
              <a:buFont typeface="Wingdings" panose="05000000000000000000" pitchFamily="2" charset="2"/>
              <a:buChar char="Ø"/>
            </a:pPr>
            <a:r>
              <a:rPr lang="en-US" sz="2800" dirty="0"/>
              <a:t>When were the changes made?</a:t>
            </a:r>
          </a:p>
          <a:p>
            <a:pPr marL="457200" indent="-457200" algn="just">
              <a:buFont typeface="Wingdings" panose="05000000000000000000" pitchFamily="2" charset="2"/>
              <a:buChar char="Ø"/>
            </a:pPr>
            <a:r>
              <a:rPr lang="en-US" sz="2800" dirty="0"/>
              <a:t>Why were changes needed?</a:t>
            </a:r>
          </a:p>
        </p:txBody>
      </p:sp>
    </p:spTree>
    <p:extLst>
      <p:ext uri="{BB962C8B-B14F-4D97-AF65-F5344CB8AC3E}">
        <p14:creationId xmlns:p14="http://schemas.microsoft.com/office/powerpoint/2010/main" val="373600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13348" y="207328"/>
            <a:ext cx="325550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GIT?</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a:latin typeface="Verdana" panose="020B0604030504040204" pitchFamily="34" charset="0"/>
                <a:ea typeface="Verdana" panose="020B0604030504040204" pitchFamily="34" charset="0"/>
              </a:rPr>
              <a:t> </a:t>
            </a:r>
          </a:p>
        </p:txBody>
      </p:sp>
      <p:sp>
        <p:nvSpPr>
          <p:cNvPr id="4" name="Rectangle 3"/>
          <p:cNvSpPr/>
          <p:nvPr/>
        </p:nvSpPr>
        <p:spPr>
          <a:xfrm>
            <a:off x="600501" y="1932652"/>
            <a:ext cx="11086770" cy="3539430"/>
          </a:xfrm>
          <a:prstGeom prst="rect">
            <a:avLst/>
          </a:prstGeom>
        </p:spPr>
        <p:txBody>
          <a:bodyPr wrap="square">
            <a:spAutoFit/>
          </a:bodyPr>
          <a:lstStyle/>
          <a:p>
            <a:pPr algn="just"/>
            <a:r>
              <a:rPr lang="en-US" sz="2800" dirty="0"/>
              <a:t>Git is a mature, actively maintained open source project originally developed in 2005 by Linus Torvalds, the famous creator of the Linux operating system kernel. A staggering number of software projects rely on Git for version control, including commercial projects as well as open source. Developers who have worked with Git are well represented in the pool of available software development talent and it works well on a wide range of operating systems and IDEs (Integrated Development Environments).</a:t>
            </a:r>
          </a:p>
        </p:txBody>
      </p:sp>
    </p:spTree>
    <p:extLst>
      <p:ext uri="{BB962C8B-B14F-4D97-AF65-F5344CB8AC3E}">
        <p14:creationId xmlns:p14="http://schemas.microsoft.com/office/powerpoint/2010/main" val="401599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13348" y="207328"/>
            <a:ext cx="325550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GIT?</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a:latin typeface="Verdana" panose="020B0604030504040204" pitchFamily="34" charset="0"/>
                <a:ea typeface="Verdana" panose="020B0604030504040204" pitchFamily="34" charset="0"/>
              </a:rPr>
              <a:t> </a:t>
            </a:r>
          </a:p>
        </p:txBody>
      </p:sp>
      <p:sp>
        <p:nvSpPr>
          <p:cNvPr id="6" name="Rectangle 5"/>
          <p:cNvSpPr/>
          <p:nvPr/>
        </p:nvSpPr>
        <p:spPr>
          <a:xfrm>
            <a:off x="559558" y="2148095"/>
            <a:ext cx="11127713" cy="3108543"/>
          </a:xfrm>
          <a:prstGeom prst="rect">
            <a:avLst/>
          </a:prstGeom>
        </p:spPr>
        <p:txBody>
          <a:bodyPr wrap="square">
            <a:spAutoFit/>
          </a:bodyPr>
          <a:lstStyle/>
          <a:p>
            <a:pPr algn="just"/>
            <a:r>
              <a:rPr lang="en-US" sz="2800" dirty="0"/>
              <a:t>Git is an example of a distributed version control system (DVCS) commonly used for open source and commercial software development. DVCSs allow full access to every file, branch, and iteration of a project, and allows every user access to a full and self-contained history of all changes. Unlike once popular centralized version control systems, DVCSs like Git don’t need a constant connection to a central repository. Developers can work anywhere and collaborate asynchronously from any time zone.</a:t>
            </a:r>
          </a:p>
        </p:txBody>
      </p:sp>
    </p:spTree>
    <p:extLst>
      <p:ext uri="{BB962C8B-B14F-4D97-AF65-F5344CB8AC3E}">
        <p14:creationId xmlns:p14="http://schemas.microsoft.com/office/powerpoint/2010/main" val="241637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13348" y="207328"/>
            <a:ext cx="460805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Basic Git commands</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a:latin typeface="Verdana" panose="020B0604030504040204" pitchFamily="34" charset="0"/>
                <a:ea typeface="Verdana" panose="020B0604030504040204" pitchFamily="34" charset="0"/>
              </a:rPr>
              <a:t> </a:t>
            </a:r>
          </a:p>
        </p:txBody>
      </p:sp>
      <p:sp>
        <p:nvSpPr>
          <p:cNvPr id="7" name="Rectangle 6"/>
          <p:cNvSpPr/>
          <p:nvPr/>
        </p:nvSpPr>
        <p:spPr>
          <a:xfrm>
            <a:off x="318686" y="994071"/>
            <a:ext cx="11368585" cy="5878532"/>
          </a:xfrm>
          <a:prstGeom prst="rect">
            <a:avLst/>
          </a:prstGeom>
        </p:spPr>
        <p:txBody>
          <a:bodyPr wrap="square">
            <a:spAutoFit/>
          </a:bodyPr>
          <a:lstStyle/>
          <a:p>
            <a:pPr marL="457200" indent="-457200" algn="just">
              <a:buFont typeface="Wingdings" panose="05000000000000000000" pitchFamily="2" charset="2"/>
              <a:buChar char="Ø"/>
            </a:pPr>
            <a:r>
              <a:rPr lang="en-US" sz="3200" b="1" dirty="0"/>
              <a:t>git init </a:t>
            </a:r>
            <a:r>
              <a:rPr lang="en-US" sz="2800" dirty="0"/>
              <a:t>initializes a brand new Git repository and begins tracking an existing directory. It adds a hidden subfolder within the existing directory that houses the internal data structure required for version control.</a:t>
            </a:r>
          </a:p>
          <a:p>
            <a:pPr marL="457200" indent="-457200" algn="just">
              <a:buFont typeface="Wingdings" panose="05000000000000000000" pitchFamily="2" charset="2"/>
              <a:buChar char="Ø"/>
            </a:pPr>
            <a:r>
              <a:rPr lang="en-US" sz="3200" b="1" dirty="0"/>
              <a:t>git clone </a:t>
            </a:r>
            <a:r>
              <a:rPr lang="en-US" sz="2800" dirty="0"/>
              <a:t>creates a local copy of a project that already exists remotely. The clone includes all the project’s files, history, and branches.</a:t>
            </a:r>
          </a:p>
          <a:p>
            <a:pPr marL="457200" indent="-457200" algn="just">
              <a:buFont typeface="Wingdings" panose="05000000000000000000" pitchFamily="2" charset="2"/>
              <a:buChar char="Ø"/>
            </a:pPr>
            <a:r>
              <a:rPr lang="en-US" sz="3200" b="1" dirty="0"/>
              <a:t>git add </a:t>
            </a:r>
            <a:r>
              <a:rPr lang="en-US" sz="2800" dirty="0"/>
              <a:t>stages a change. Git tracks changes to a developer’s codebase, but it’s necessary to stage and take a snapshot of the changes to include them in the project’s history. This command performs staging, the first part of that two-step process. Any changes that are staged will become a part of the next snapshot and a part of the project’s history. Staging and committing separately gives developers complete control over the history of their project without changing how they code and work.</a:t>
            </a:r>
          </a:p>
          <a:p>
            <a:pPr algn="just"/>
            <a:r>
              <a:rPr lang="en-US" sz="2800" dirty="0"/>
              <a:t> </a:t>
            </a:r>
          </a:p>
        </p:txBody>
      </p:sp>
    </p:spTree>
    <p:extLst>
      <p:ext uri="{BB962C8B-B14F-4D97-AF65-F5344CB8AC3E}">
        <p14:creationId xmlns:p14="http://schemas.microsoft.com/office/powerpoint/2010/main" val="2910179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a:latin typeface="Verdana" panose="020B0604030504040204" pitchFamily="34" charset="0"/>
                <a:ea typeface="Verdana" panose="020B0604030504040204" pitchFamily="34" charset="0"/>
              </a:rPr>
              <a:t> </a:t>
            </a:r>
          </a:p>
        </p:txBody>
      </p:sp>
      <p:sp>
        <p:nvSpPr>
          <p:cNvPr id="4" name="Rectangle 3"/>
          <p:cNvSpPr/>
          <p:nvPr/>
        </p:nvSpPr>
        <p:spPr>
          <a:xfrm>
            <a:off x="427869" y="1276529"/>
            <a:ext cx="11432036" cy="5570756"/>
          </a:xfrm>
          <a:prstGeom prst="rect">
            <a:avLst/>
          </a:prstGeom>
        </p:spPr>
        <p:txBody>
          <a:bodyPr wrap="square">
            <a:spAutoFit/>
          </a:bodyPr>
          <a:lstStyle/>
          <a:p>
            <a:pPr marL="457200" indent="-457200" algn="just">
              <a:buFont typeface="Wingdings" panose="05000000000000000000" pitchFamily="2" charset="2"/>
              <a:buChar char="Ø"/>
            </a:pPr>
            <a:r>
              <a:rPr lang="en-US" sz="3200" b="1" dirty="0"/>
              <a:t>git commit </a:t>
            </a:r>
            <a:r>
              <a:rPr lang="en-US" sz="2800" dirty="0"/>
              <a:t>saves the snapshot to the project history and completes the change-tracking process. In short, a commit functions like taking a photo. Anything that’s been staged with git add will become a part of the snapshot with git commit.</a:t>
            </a:r>
          </a:p>
          <a:p>
            <a:pPr marL="457200" indent="-457200" algn="just">
              <a:buFont typeface="Wingdings" panose="05000000000000000000" pitchFamily="2" charset="2"/>
              <a:buChar char="Ø"/>
            </a:pPr>
            <a:r>
              <a:rPr lang="en-US" sz="3200" b="1" dirty="0"/>
              <a:t>git status </a:t>
            </a:r>
            <a:r>
              <a:rPr lang="en-US" sz="2800" dirty="0"/>
              <a:t>shows the status of changes as untracked, modified, or staged.</a:t>
            </a:r>
          </a:p>
          <a:p>
            <a:pPr marL="457200" indent="-457200" algn="just">
              <a:buFont typeface="Wingdings" panose="05000000000000000000" pitchFamily="2" charset="2"/>
              <a:buChar char="Ø"/>
            </a:pPr>
            <a:r>
              <a:rPr lang="en-US" sz="3200" b="1" dirty="0"/>
              <a:t>git branch </a:t>
            </a:r>
            <a:r>
              <a:rPr lang="en-US" sz="2800" dirty="0"/>
              <a:t>shows the branches being worked on locally.</a:t>
            </a:r>
          </a:p>
          <a:p>
            <a:pPr marL="457200" indent="-457200" algn="just">
              <a:buFont typeface="Wingdings" panose="05000000000000000000" pitchFamily="2" charset="2"/>
              <a:buChar char="Ø"/>
            </a:pPr>
            <a:r>
              <a:rPr lang="en-US" sz="3200" b="1" dirty="0"/>
              <a:t>git pull </a:t>
            </a:r>
            <a:r>
              <a:rPr lang="en-US" sz="2800" dirty="0"/>
              <a:t>updates the local line of development with updates from its remote counterpart. Developers use this command if a teammate has made commits to a branch on a remote, and they would like to reflect those changes in their local environment.</a:t>
            </a:r>
          </a:p>
          <a:p>
            <a:pPr marL="457200" indent="-457200" algn="just">
              <a:buFont typeface="Wingdings" panose="05000000000000000000" pitchFamily="2" charset="2"/>
              <a:buChar char="Ø"/>
            </a:pPr>
            <a:r>
              <a:rPr lang="en-US" sz="3200" b="1"/>
              <a:t>git </a:t>
            </a:r>
            <a:r>
              <a:rPr lang="en-US" sz="3200" b="1" dirty="0"/>
              <a:t>push </a:t>
            </a:r>
            <a:r>
              <a:rPr lang="en-US" sz="2800" dirty="0"/>
              <a:t>updates the remote repository with any commits made locally to a branch.</a:t>
            </a:r>
          </a:p>
        </p:txBody>
      </p:sp>
      <p:sp>
        <p:nvSpPr>
          <p:cNvPr id="11" name="文本框 8"/>
          <p:cNvSpPr txBox="1"/>
          <p:nvPr/>
        </p:nvSpPr>
        <p:spPr>
          <a:xfrm>
            <a:off x="113348" y="207328"/>
            <a:ext cx="460805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Basic Git commands</a:t>
            </a:r>
          </a:p>
        </p:txBody>
      </p:sp>
    </p:spTree>
    <p:extLst>
      <p:ext uri="{BB962C8B-B14F-4D97-AF65-F5344CB8AC3E}">
        <p14:creationId xmlns:p14="http://schemas.microsoft.com/office/powerpoint/2010/main" val="2561775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13348" y="207328"/>
            <a:ext cx="473456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repository?</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a:latin typeface="Verdana" panose="020B0604030504040204" pitchFamily="34" charset="0"/>
                <a:ea typeface="Verdana" panose="020B0604030504040204" pitchFamily="34" charset="0"/>
              </a:rPr>
              <a:t> </a:t>
            </a:r>
          </a:p>
        </p:txBody>
      </p:sp>
      <p:sp>
        <p:nvSpPr>
          <p:cNvPr id="7" name="Rectangle 6"/>
          <p:cNvSpPr/>
          <p:nvPr/>
        </p:nvSpPr>
        <p:spPr>
          <a:xfrm>
            <a:off x="382137" y="1581080"/>
            <a:ext cx="11450472" cy="4401205"/>
          </a:xfrm>
          <a:prstGeom prst="rect">
            <a:avLst/>
          </a:prstGeom>
        </p:spPr>
        <p:txBody>
          <a:bodyPr wrap="square">
            <a:spAutoFit/>
          </a:bodyPr>
          <a:lstStyle/>
          <a:p>
            <a:r>
              <a:rPr lang="en-US" sz="2800" dirty="0"/>
              <a:t>A </a:t>
            </a:r>
            <a:r>
              <a:rPr lang="en-US" sz="2800" i="1" dirty="0"/>
              <a:t>repository</a:t>
            </a:r>
            <a:r>
              <a:rPr lang="en-US" sz="2800" dirty="0"/>
              <a:t>, or Git project, encompasses the entire collection of files and folders associated with a project, along with each file’s revision history. The file history appears as snapshots in time called </a:t>
            </a:r>
            <a:r>
              <a:rPr lang="en-US" sz="2800" i="1" dirty="0"/>
              <a:t>commits</a:t>
            </a:r>
            <a:r>
              <a:rPr lang="en-US" sz="2800" dirty="0"/>
              <a:t>, and the commits exist as a linked-list relationship, and can be organized into multiple lines of development called </a:t>
            </a:r>
            <a:r>
              <a:rPr lang="en-US" sz="2800" i="1" dirty="0"/>
              <a:t>branches</a:t>
            </a:r>
            <a:r>
              <a:rPr lang="en-US" sz="2800" dirty="0"/>
              <a:t>. Because Git is a DVCS, repositories are self-contained units and anyone who owns a copy of the repository can access the entire codebase and its history. Using the command line or other ease-of-use interfaces, a git repository also allows for: interaction with the history, cloning, creating branches, committing, merging, comparing changes across versions of code, and more.</a:t>
            </a:r>
          </a:p>
        </p:txBody>
      </p:sp>
    </p:spTree>
    <p:extLst>
      <p:ext uri="{BB962C8B-B14F-4D97-AF65-F5344CB8AC3E}">
        <p14:creationId xmlns:p14="http://schemas.microsoft.com/office/powerpoint/2010/main" val="1895889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13348" y="207328"/>
            <a:ext cx="4257897"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What is Github?</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a:latin typeface="Verdana" panose="020B0604030504040204" pitchFamily="34" charset="0"/>
                <a:ea typeface="Verdana" panose="020B0604030504040204" pitchFamily="34" charset="0"/>
              </a:rPr>
              <a:t> </a:t>
            </a:r>
          </a:p>
        </p:txBody>
      </p:sp>
      <p:sp>
        <p:nvSpPr>
          <p:cNvPr id="6" name="Rectangle 5"/>
          <p:cNvSpPr/>
          <p:nvPr/>
        </p:nvSpPr>
        <p:spPr>
          <a:xfrm>
            <a:off x="386925" y="1830842"/>
            <a:ext cx="11300346" cy="2677656"/>
          </a:xfrm>
          <a:prstGeom prst="rect">
            <a:avLst/>
          </a:prstGeom>
        </p:spPr>
        <p:txBody>
          <a:bodyPr wrap="square">
            <a:spAutoFit/>
          </a:bodyPr>
          <a:lstStyle/>
          <a:p>
            <a:r>
              <a:rPr lang="en-US" sz="2800" dirty="0"/>
              <a:t>GitHub is a Git hosting repository that provides developers with tools to ship better code through command line features, issues (threaded discussions), pull requests, code review, or the use of a collection of free and for-purchase apps in the GitHub Marketplace. With collaboration layers like the GitHub flow, a community of 15 million developers, and an ecosystem with hundreds of integrations, GitHub changes the way software is built.</a:t>
            </a:r>
          </a:p>
        </p:txBody>
      </p:sp>
    </p:spTree>
    <p:extLst>
      <p:ext uri="{BB962C8B-B14F-4D97-AF65-F5344CB8AC3E}">
        <p14:creationId xmlns:p14="http://schemas.microsoft.com/office/powerpoint/2010/main" val="106100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13348" y="207328"/>
            <a:ext cx="5170005"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Steps to use Github</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a:latin typeface="Verdana" panose="020B0604030504040204" pitchFamily="34" charset="0"/>
                <a:ea typeface="Verdana" panose="020B0604030504040204" pitchFamily="34" charset="0"/>
              </a:rPr>
              <a:t> </a:t>
            </a:r>
          </a:p>
        </p:txBody>
      </p:sp>
      <p:sp>
        <p:nvSpPr>
          <p:cNvPr id="4" name="Rectangle 3"/>
          <p:cNvSpPr/>
          <p:nvPr/>
        </p:nvSpPr>
        <p:spPr>
          <a:xfrm>
            <a:off x="327545" y="1168789"/>
            <a:ext cx="11586949" cy="5632311"/>
          </a:xfrm>
          <a:prstGeom prst="rect">
            <a:avLst/>
          </a:prstGeom>
        </p:spPr>
        <p:txBody>
          <a:bodyPr wrap="square">
            <a:spAutoFit/>
          </a:bodyPr>
          <a:lstStyle/>
          <a:p>
            <a:pPr marL="342900" indent="-342900">
              <a:buFontTx/>
              <a:buAutoNum type="arabicParenR"/>
            </a:pPr>
            <a:r>
              <a:rPr lang="en-US" sz="2400" dirty="0"/>
              <a:t>Go to https://git-scm.com/ and download git as per your platform </a:t>
            </a:r>
          </a:p>
          <a:p>
            <a:pPr marL="342900" indent="-342900">
              <a:buFontTx/>
              <a:buAutoNum type="arabicParenR"/>
            </a:pPr>
            <a:r>
              <a:rPr lang="en-US" sz="2400" dirty="0"/>
              <a:t>Install GIT &amp; Check Git Version - </a:t>
            </a:r>
          </a:p>
          <a:p>
            <a:r>
              <a:rPr lang="en-US" sz="2400" dirty="0"/>
              <a:t>       $&gt; git –version</a:t>
            </a:r>
          </a:p>
          <a:p>
            <a:pPr marL="342900" indent="-342900">
              <a:buAutoNum type="arabicParenR" startAt="3"/>
            </a:pPr>
            <a:r>
              <a:rPr lang="en-US" sz="2400" dirty="0"/>
              <a:t>Sign-Up Github  </a:t>
            </a:r>
            <a:r>
              <a:rPr lang="en-US" sz="2400" dirty="0">
                <a:hlinkClick r:id="rId2"/>
              </a:rPr>
              <a:t>https://www.github.com</a:t>
            </a:r>
            <a:endParaRPr lang="en-US" sz="2400" dirty="0"/>
          </a:p>
          <a:p>
            <a:pPr marL="342900" indent="-342900">
              <a:buAutoNum type="arabicParenR" startAt="3"/>
            </a:pPr>
            <a:r>
              <a:rPr lang="en-US" sz="2400" dirty="0"/>
              <a:t>Sign-In Github </a:t>
            </a:r>
          </a:p>
          <a:p>
            <a:pPr marL="342900" indent="-342900">
              <a:buFontTx/>
              <a:buAutoNum type="arabicParenR" startAt="3"/>
            </a:pPr>
            <a:r>
              <a:rPr lang="en-US" sz="2400" dirty="0"/>
              <a:t>Make Repository in GitHub </a:t>
            </a:r>
          </a:p>
          <a:p>
            <a:r>
              <a:rPr lang="en-US" sz="2400" dirty="0"/>
              <a:t>6) Open CMD &amp; Clone GitHub repository to your local machine </a:t>
            </a:r>
          </a:p>
          <a:p>
            <a:r>
              <a:rPr lang="en-US" sz="2400" dirty="0"/>
              <a:t>       $&gt; git clone URL_OF_Repositary</a:t>
            </a:r>
          </a:p>
          <a:p>
            <a:r>
              <a:rPr lang="en-US" sz="2400" dirty="0"/>
              <a:t>7) Copy your Project directory  or code in local repository </a:t>
            </a:r>
          </a:p>
          <a:p>
            <a:pPr marL="342900" indent="-342900">
              <a:buAutoNum type="arabicParenR" startAt="8"/>
            </a:pPr>
            <a:r>
              <a:rPr lang="en-US" sz="2400" dirty="0"/>
              <a:t>Open Terminal/command prompt and change the current working directory to your local repository. </a:t>
            </a:r>
          </a:p>
          <a:p>
            <a:pPr marL="342900" indent="-342900">
              <a:buAutoNum type="arabicParenR" startAt="8"/>
            </a:pPr>
            <a:r>
              <a:rPr lang="en-US" sz="2400" dirty="0"/>
              <a:t>Use following commands </a:t>
            </a:r>
          </a:p>
          <a:p>
            <a:r>
              <a:rPr lang="en-US" sz="2400" dirty="0"/>
              <a:t>       $&gt; git add .</a:t>
            </a:r>
          </a:p>
          <a:p>
            <a:r>
              <a:rPr lang="en-US" sz="2400" dirty="0"/>
              <a:t>       $&gt; git commit –m "Your comment here"</a:t>
            </a:r>
          </a:p>
          <a:p>
            <a:r>
              <a:rPr lang="en-US" sz="2400" dirty="0"/>
              <a:t>       $&gt; git push URL_OF_Repositary</a:t>
            </a:r>
          </a:p>
        </p:txBody>
      </p:sp>
    </p:spTree>
    <p:extLst>
      <p:ext uri="{BB962C8B-B14F-4D97-AF65-F5344CB8AC3E}">
        <p14:creationId xmlns:p14="http://schemas.microsoft.com/office/powerpoint/2010/main" val="40266786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1021</Words>
  <Application>Microsoft Office PowerPoint</Application>
  <PresentationFormat>Widescreen</PresentationFormat>
  <Paragraphs>73</Paragraphs>
  <Slides>11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Calibri Light</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Anirudha Gaikwad</cp:lastModifiedBy>
  <cp:revision>126</cp:revision>
  <dcterms:created xsi:type="dcterms:W3CDTF">2016-01-14T13:25:00Z</dcterms:created>
  <dcterms:modified xsi:type="dcterms:W3CDTF">2022-05-25T01:04:12Z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