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6" r:id="rId2"/>
    <p:sldId id="260" r:id="rId3"/>
    <p:sldId id="271" r:id="rId4"/>
    <p:sldId id="268" r:id="rId5"/>
    <p:sldId id="269" r:id="rId6"/>
    <p:sldId id="270" r:id="rId7"/>
    <p:sldId id="272" r:id="rId8"/>
    <p:sldId id="273" r:id="rId9"/>
    <p:sldId id="274" r:id="rId10"/>
    <p:sldId id="275" r:id="rId11"/>
    <p:sldId id="276" r:id="rId12"/>
    <p:sldId id="297" r:id="rId13"/>
    <p:sldId id="298" r:id="rId14"/>
    <p:sldId id="299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6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7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10407F-191D-44EC-A3C5-69647440BFC9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F2A1D3E-E19F-455D-859F-C40136366B3D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What is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VB.Net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?</a:t>
          </a:r>
        </a:p>
      </dgm:t>
    </dgm:pt>
    <dgm:pt modelId="{D2DA1E0C-46CA-43FE-AD0E-1FF5A487E9EC}" type="parTrans" cxnId="{2DD1656A-1B48-4AFC-A65D-081443F407D0}">
      <dgm:prSet/>
      <dgm:spPr/>
      <dgm:t>
        <a:bodyPr/>
        <a:lstStyle/>
        <a:p>
          <a:endParaRPr lang="en-US"/>
        </a:p>
      </dgm:t>
    </dgm:pt>
    <dgm:pt modelId="{D34FF2C9-9A85-4762-AD7F-0FD4259109E1}" type="sibTrans" cxnId="{2DD1656A-1B48-4AFC-A65D-081443F407D0}">
      <dgm:prSet/>
      <dgm:spPr/>
      <dgm:t>
        <a:bodyPr/>
        <a:lstStyle/>
        <a:p>
          <a:endParaRPr lang="en-US"/>
        </a:p>
      </dgm:t>
    </dgm:pt>
    <dgm:pt modelId="{4A266DF3-F699-481D-952B-06E94865913D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Why use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VB.Net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?</a:t>
          </a:r>
        </a:p>
      </dgm:t>
    </dgm:pt>
    <dgm:pt modelId="{59FC4C72-0240-44CF-8C29-7E4727E8C7E6}" type="parTrans" cxnId="{40A842E7-7BD1-4C4C-BC2D-27ADB1F124AC}">
      <dgm:prSet/>
      <dgm:spPr/>
      <dgm:t>
        <a:bodyPr/>
        <a:lstStyle/>
        <a:p>
          <a:endParaRPr lang="en-US"/>
        </a:p>
      </dgm:t>
    </dgm:pt>
    <dgm:pt modelId="{E43F7441-9245-4528-B8F7-2C400412818E}" type="sibTrans" cxnId="{40A842E7-7BD1-4C4C-BC2D-27ADB1F124AC}">
      <dgm:prSet/>
      <dgm:spPr/>
      <dgm:t>
        <a:bodyPr/>
        <a:lstStyle/>
        <a:p>
          <a:endParaRPr lang="en-US"/>
        </a:p>
      </dgm:t>
    </dgm:pt>
    <dgm:pt modelId="{01C95085-4C2D-4356-A570-C83CCEF090EE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What is IDE?</a:t>
          </a:r>
        </a:p>
      </dgm:t>
    </dgm:pt>
    <dgm:pt modelId="{1A37DCC7-773C-40E2-8E5C-227CCAB23176}" type="parTrans" cxnId="{E4D79477-D677-4768-9595-5D84F3189B84}">
      <dgm:prSet/>
      <dgm:spPr/>
      <dgm:t>
        <a:bodyPr/>
        <a:lstStyle/>
        <a:p>
          <a:endParaRPr lang="en-US"/>
        </a:p>
      </dgm:t>
    </dgm:pt>
    <dgm:pt modelId="{0B095CAA-79B6-4FBE-87CC-C4771004C1DA}" type="sibTrans" cxnId="{E4D79477-D677-4768-9595-5D84F3189B84}">
      <dgm:prSet/>
      <dgm:spPr/>
      <dgm:t>
        <a:bodyPr/>
        <a:lstStyle/>
        <a:p>
          <a:endParaRPr lang="en-US"/>
        </a:p>
      </dgm:t>
    </dgm:pt>
    <dgm:pt modelId="{0744302F-FE80-4A21-8F48-80AF7C573D05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Features of Visuals Studio IDE?</a:t>
          </a:r>
        </a:p>
      </dgm:t>
    </dgm:pt>
    <dgm:pt modelId="{F62031B4-9D20-48B1-8479-0E7A28243ACD}" type="parTrans" cxnId="{6F54B448-C903-4B1A-B913-000410367ED3}">
      <dgm:prSet/>
      <dgm:spPr/>
      <dgm:t>
        <a:bodyPr/>
        <a:lstStyle/>
        <a:p>
          <a:endParaRPr lang="en-US"/>
        </a:p>
      </dgm:t>
    </dgm:pt>
    <dgm:pt modelId="{15147C7B-1477-4765-85E8-62B7E1ABC25F}" type="sibTrans" cxnId="{6F54B448-C903-4B1A-B913-000410367ED3}">
      <dgm:prSet/>
      <dgm:spPr/>
      <dgm:t>
        <a:bodyPr/>
        <a:lstStyle/>
        <a:p>
          <a:endParaRPr lang="en-US"/>
        </a:p>
      </dgm:t>
    </dgm:pt>
    <dgm:pt modelId="{4FB41823-BC59-46D4-9CBC-E9595939B9BC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How to install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VB.Net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?</a:t>
          </a:r>
        </a:p>
      </dgm:t>
    </dgm:pt>
    <dgm:pt modelId="{7909C466-3CC6-471A-ADC0-471EF5FBA9B7}" type="parTrans" cxnId="{0505B190-7936-490E-9ABF-6141D1B0B273}">
      <dgm:prSet/>
      <dgm:spPr/>
      <dgm:t>
        <a:bodyPr/>
        <a:lstStyle/>
        <a:p>
          <a:endParaRPr lang="en-US"/>
        </a:p>
      </dgm:t>
    </dgm:pt>
    <dgm:pt modelId="{A88136E4-6B4C-4EE8-9E5A-1F016A3C14DC}" type="sibTrans" cxnId="{0505B190-7936-490E-9ABF-6141D1B0B273}">
      <dgm:prSet/>
      <dgm:spPr/>
      <dgm:t>
        <a:bodyPr/>
        <a:lstStyle/>
        <a:p>
          <a:endParaRPr lang="en-US"/>
        </a:p>
      </dgm:t>
    </dgm:pt>
    <dgm:pt modelId="{22B5111B-463D-47D1-954F-127C30012F9F}" type="pres">
      <dgm:prSet presAssocID="{6B10407F-191D-44EC-A3C5-69647440BFC9}" presName="vert0" presStyleCnt="0">
        <dgm:presLayoutVars>
          <dgm:dir/>
          <dgm:animOne val="branch"/>
          <dgm:animLvl val="lvl"/>
        </dgm:presLayoutVars>
      </dgm:prSet>
      <dgm:spPr/>
    </dgm:pt>
    <dgm:pt modelId="{10DA26D8-3205-49AB-9801-7479D75D0B9B}" type="pres">
      <dgm:prSet presAssocID="{4F2A1D3E-E19F-455D-859F-C40136366B3D}" presName="thickLine" presStyleLbl="alignNode1" presStyleIdx="0" presStyleCnt="5"/>
      <dgm:spPr/>
    </dgm:pt>
    <dgm:pt modelId="{678D6ACC-8BEB-4F60-8CD4-9CB2DDE72612}" type="pres">
      <dgm:prSet presAssocID="{4F2A1D3E-E19F-455D-859F-C40136366B3D}" presName="horz1" presStyleCnt="0"/>
      <dgm:spPr/>
    </dgm:pt>
    <dgm:pt modelId="{278D475D-CCFA-4E93-A503-7548BD710D98}" type="pres">
      <dgm:prSet presAssocID="{4F2A1D3E-E19F-455D-859F-C40136366B3D}" presName="tx1" presStyleLbl="revTx" presStyleIdx="0" presStyleCnt="5"/>
      <dgm:spPr/>
    </dgm:pt>
    <dgm:pt modelId="{51866F1A-9654-4DD6-B628-9CEF2A359C7D}" type="pres">
      <dgm:prSet presAssocID="{4F2A1D3E-E19F-455D-859F-C40136366B3D}" presName="vert1" presStyleCnt="0"/>
      <dgm:spPr/>
    </dgm:pt>
    <dgm:pt modelId="{D3985387-25A2-4EB6-99AD-2664D2661A5C}" type="pres">
      <dgm:prSet presAssocID="{4A266DF3-F699-481D-952B-06E94865913D}" presName="thickLine" presStyleLbl="alignNode1" presStyleIdx="1" presStyleCnt="5"/>
      <dgm:spPr/>
    </dgm:pt>
    <dgm:pt modelId="{D93FF54B-7422-4E12-8F54-0440562FEA00}" type="pres">
      <dgm:prSet presAssocID="{4A266DF3-F699-481D-952B-06E94865913D}" presName="horz1" presStyleCnt="0"/>
      <dgm:spPr/>
    </dgm:pt>
    <dgm:pt modelId="{3844A50A-7598-4C44-A3FD-CCE61E6BCEA0}" type="pres">
      <dgm:prSet presAssocID="{4A266DF3-F699-481D-952B-06E94865913D}" presName="tx1" presStyleLbl="revTx" presStyleIdx="1" presStyleCnt="5"/>
      <dgm:spPr/>
    </dgm:pt>
    <dgm:pt modelId="{52264B7A-13F0-4086-9BFF-154C471D9488}" type="pres">
      <dgm:prSet presAssocID="{4A266DF3-F699-481D-952B-06E94865913D}" presName="vert1" presStyleCnt="0"/>
      <dgm:spPr/>
    </dgm:pt>
    <dgm:pt modelId="{0E99E569-0DA0-4A1F-855A-45FE9C2A465F}" type="pres">
      <dgm:prSet presAssocID="{01C95085-4C2D-4356-A570-C83CCEF090EE}" presName="thickLine" presStyleLbl="alignNode1" presStyleIdx="2" presStyleCnt="5"/>
      <dgm:spPr/>
    </dgm:pt>
    <dgm:pt modelId="{E928D5FC-4B8D-4EAC-BECF-2325D3247CB5}" type="pres">
      <dgm:prSet presAssocID="{01C95085-4C2D-4356-A570-C83CCEF090EE}" presName="horz1" presStyleCnt="0"/>
      <dgm:spPr/>
    </dgm:pt>
    <dgm:pt modelId="{A6486D84-853E-4D93-85FB-A93C2AB50F27}" type="pres">
      <dgm:prSet presAssocID="{01C95085-4C2D-4356-A570-C83CCEF090EE}" presName="tx1" presStyleLbl="revTx" presStyleIdx="2" presStyleCnt="5"/>
      <dgm:spPr/>
    </dgm:pt>
    <dgm:pt modelId="{E0FEAD18-8D45-4A8F-BDC5-71384C79ABB6}" type="pres">
      <dgm:prSet presAssocID="{01C95085-4C2D-4356-A570-C83CCEF090EE}" presName="vert1" presStyleCnt="0"/>
      <dgm:spPr/>
    </dgm:pt>
    <dgm:pt modelId="{0E419124-2FCF-43D5-BF44-3E185E381CAF}" type="pres">
      <dgm:prSet presAssocID="{0744302F-FE80-4A21-8F48-80AF7C573D05}" presName="thickLine" presStyleLbl="alignNode1" presStyleIdx="3" presStyleCnt="5"/>
      <dgm:spPr/>
    </dgm:pt>
    <dgm:pt modelId="{016670BC-15F8-43BA-9C8C-10356130B131}" type="pres">
      <dgm:prSet presAssocID="{0744302F-FE80-4A21-8F48-80AF7C573D05}" presName="horz1" presStyleCnt="0"/>
      <dgm:spPr/>
    </dgm:pt>
    <dgm:pt modelId="{193E6818-D85B-45EA-925F-270217CFF92B}" type="pres">
      <dgm:prSet presAssocID="{0744302F-FE80-4A21-8F48-80AF7C573D05}" presName="tx1" presStyleLbl="revTx" presStyleIdx="3" presStyleCnt="5"/>
      <dgm:spPr/>
    </dgm:pt>
    <dgm:pt modelId="{BC68D606-70C8-42B9-94DE-3C2DF7824FEC}" type="pres">
      <dgm:prSet presAssocID="{0744302F-FE80-4A21-8F48-80AF7C573D05}" presName="vert1" presStyleCnt="0"/>
      <dgm:spPr/>
    </dgm:pt>
    <dgm:pt modelId="{B0421C79-5D98-43A9-B899-C8AB3E8CBA2F}" type="pres">
      <dgm:prSet presAssocID="{4FB41823-BC59-46D4-9CBC-E9595939B9BC}" presName="thickLine" presStyleLbl="alignNode1" presStyleIdx="4" presStyleCnt="5"/>
      <dgm:spPr/>
    </dgm:pt>
    <dgm:pt modelId="{E69FFEFD-3FAC-4CFD-A3FD-3BC8B08F6425}" type="pres">
      <dgm:prSet presAssocID="{4FB41823-BC59-46D4-9CBC-E9595939B9BC}" presName="horz1" presStyleCnt="0"/>
      <dgm:spPr/>
    </dgm:pt>
    <dgm:pt modelId="{73421EB2-879A-441E-8FA1-1781101EFA83}" type="pres">
      <dgm:prSet presAssocID="{4FB41823-BC59-46D4-9CBC-E9595939B9BC}" presName="tx1" presStyleLbl="revTx" presStyleIdx="4" presStyleCnt="5"/>
      <dgm:spPr/>
    </dgm:pt>
    <dgm:pt modelId="{6A9A9880-1F62-498C-89F7-71D2BAAAB5C2}" type="pres">
      <dgm:prSet presAssocID="{4FB41823-BC59-46D4-9CBC-E9595939B9BC}" presName="vert1" presStyleCnt="0"/>
      <dgm:spPr/>
    </dgm:pt>
  </dgm:ptLst>
  <dgm:cxnLst>
    <dgm:cxn modelId="{71B14908-DFD0-4B52-A569-796A61CDEA6D}" type="presOf" srcId="{4A266DF3-F699-481D-952B-06E94865913D}" destId="{3844A50A-7598-4C44-A3FD-CCE61E6BCEA0}" srcOrd="0" destOrd="0" presId="urn:microsoft.com/office/officeart/2008/layout/LinedList"/>
    <dgm:cxn modelId="{8BD2321A-3366-4BD9-85BD-7B0534FF2C6F}" type="presOf" srcId="{0744302F-FE80-4A21-8F48-80AF7C573D05}" destId="{193E6818-D85B-45EA-925F-270217CFF92B}" srcOrd="0" destOrd="0" presId="urn:microsoft.com/office/officeart/2008/layout/LinedList"/>
    <dgm:cxn modelId="{CCFDB124-A83D-4064-9873-74E1C8F45FAA}" type="presOf" srcId="{4F2A1D3E-E19F-455D-859F-C40136366B3D}" destId="{278D475D-CCFA-4E93-A503-7548BD710D98}" srcOrd="0" destOrd="0" presId="urn:microsoft.com/office/officeart/2008/layout/LinedList"/>
    <dgm:cxn modelId="{FFED8F60-F3D0-41E6-94FC-E9AB154C2B38}" type="presOf" srcId="{6B10407F-191D-44EC-A3C5-69647440BFC9}" destId="{22B5111B-463D-47D1-954F-127C30012F9F}" srcOrd="0" destOrd="0" presId="urn:microsoft.com/office/officeart/2008/layout/LinedList"/>
    <dgm:cxn modelId="{6F54B448-C903-4B1A-B913-000410367ED3}" srcId="{6B10407F-191D-44EC-A3C5-69647440BFC9}" destId="{0744302F-FE80-4A21-8F48-80AF7C573D05}" srcOrd="3" destOrd="0" parTransId="{F62031B4-9D20-48B1-8479-0E7A28243ACD}" sibTransId="{15147C7B-1477-4765-85E8-62B7E1ABC25F}"/>
    <dgm:cxn modelId="{2DD1656A-1B48-4AFC-A65D-081443F407D0}" srcId="{6B10407F-191D-44EC-A3C5-69647440BFC9}" destId="{4F2A1D3E-E19F-455D-859F-C40136366B3D}" srcOrd="0" destOrd="0" parTransId="{D2DA1E0C-46CA-43FE-AD0E-1FF5A487E9EC}" sibTransId="{D34FF2C9-9A85-4762-AD7F-0FD4259109E1}"/>
    <dgm:cxn modelId="{E4D79477-D677-4768-9595-5D84F3189B84}" srcId="{6B10407F-191D-44EC-A3C5-69647440BFC9}" destId="{01C95085-4C2D-4356-A570-C83CCEF090EE}" srcOrd="2" destOrd="0" parTransId="{1A37DCC7-773C-40E2-8E5C-227CCAB23176}" sibTransId="{0B095CAA-79B6-4FBE-87CC-C4771004C1DA}"/>
    <dgm:cxn modelId="{0505B190-7936-490E-9ABF-6141D1B0B273}" srcId="{6B10407F-191D-44EC-A3C5-69647440BFC9}" destId="{4FB41823-BC59-46D4-9CBC-E9595939B9BC}" srcOrd="4" destOrd="0" parTransId="{7909C466-3CC6-471A-ADC0-471EF5FBA9B7}" sibTransId="{A88136E4-6B4C-4EE8-9E5A-1F016A3C14DC}"/>
    <dgm:cxn modelId="{F20600CB-7D16-4922-9547-D4BD88EB56BA}" type="presOf" srcId="{4FB41823-BC59-46D4-9CBC-E9595939B9BC}" destId="{73421EB2-879A-441E-8FA1-1781101EFA83}" srcOrd="0" destOrd="0" presId="urn:microsoft.com/office/officeart/2008/layout/LinedList"/>
    <dgm:cxn modelId="{FC1581E0-9AF9-452C-B330-AADCD0AC8668}" type="presOf" srcId="{01C95085-4C2D-4356-A570-C83CCEF090EE}" destId="{A6486D84-853E-4D93-85FB-A93C2AB50F27}" srcOrd="0" destOrd="0" presId="urn:microsoft.com/office/officeart/2008/layout/LinedList"/>
    <dgm:cxn modelId="{40A842E7-7BD1-4C4C-BC2D-27ADB1F124AC}" srcId="{6B10407F-191D-44EC-A3C5-69647440BFC9}" destId="{4A266DF3-F699-481D-952B-06E94865913D}" srcOrd="1" destOrd="0" parTransId="{59FC4C72-0240-44CF-8C29-7E4727E8C7E6}" sibTransId="{E43F7441-9245-4528-B8F7-2C400412818E}"/>
    <dgm:cxn modelId="{08CEAF35-5045-4A1B-858A-CF6CAF90FE23}" type="presParOf" srcId="{22B5111B-463D-47D1-954F-127C30012F9F}" destId="{10DA26D8-3205-49AB-9801-7479D75D0B9B}" srcOrd="0" destOrd="0" presId="urn:microsoft.com/office/officeart/2008/layout/LinedList"/>
    <dgm:cxn modelId="{F00F9E27-E394-4EF7-BF81-0BED2A9A8719}" type="presParOf" srcId="{22B5111B-463D-47D1-954F-127C30012F9F}" destId="{678D6ACC-8BEB-4F60-8CD4-9CB2DDE72612}" srcOrd="1" destOrd="0" presId="urn:microsoft.com/office/officeart/2008/layout/LinedList"/>
    <dgm:cxn modelId="{5D03E00A-53A4-48C5-BC20-D2192A849477}" type="presParOf" srcId="{678D6ACC-8BEB-4F60-8CD4-9CB2DDE72612}" destId="{278D475D-CCFA-4E93-A503-7548BD710D98}" srcOrd="0" destOrd="0" presId="urn:microsoft.com/office/officeart/2008/layout/LinedList"/>
    <dgm:cxn modelId="{C3CBB2E8-EA79-4E00-9622-8364B735AA1B}" type="presParOf" srcId="{678D6ACC-8BEB-4F60-8CD4-9CB2DDE72612}" destId="{51866F1A-9654-4DD6-B628-9CEF2A359C7D}" srcOrd="1" destOrd="0" presId="urn:microsoft.com/office/officeart/2008/layout/LinedList"/>
    <dgm:cxn modelId="{3987093D-53E7-4975-A887-090D5D176C22}" type="presParOf" srcId="{22B5111B-463D-47D1-954F-127C30012F9F}" destId="{D3985387-25A2-4EB6-99AD-2664D2661A5C}" srcOrd="2" destOrd="0" presId="urn:microsoft.com/office/officeart/2008/layout/LinedList"/>
    <dgm:cxn modelId="{4F2E58A3-613C-4528-A234-71B5E6437DE8}" type="presParOf" srcId="{22B5111B-463D-47D1-954F-127C30012F9F}" destId="{D93FF54B-7422-4E12-8F54-0440562FEA00}" srcOrd="3" destOrd="0" presId="urn:microsoft.com/office/officeart/2008/layout/LinedList"/>
    <dgm:cxn modelId="{CC4F92C3-0662-4B99-85AE-8CDFF335B722}" type="presParOf" srcId="{D93FF54B-7422-4E12-8F54-0440562FEA00}" destId="{3844A50A-7598-4C44-A3FD-CCE61E6BCEA0}" srcOrd="0" destOrd="0" presId="urn:microsoft.com/office/officeart/2008/layout/LinedList"/>
    <dgm:cxn modelId="{2CC6B806-82C6-41CE-A4CA-41827D2106FA}" type="presParOf" srcId="{D93FF54B-7422-4E12-8F54-0440562FEA00}" destId="{52264B7A-13F0-4086-9BFF-154C471D9488}" srcOrd="1" destOrd="0" presId="urn:microsoft.com/office/officeart/2008/layout/LinedList"/>
    <dgm:cxn modelId="{C7AA6E1D-A88B-4F24-80C9-B9A051379DFC}" type="presParOf" srcId="{22B5111B-463D-47D1-954F-127C30012F9F}" destId="{0E99E569-0DA0-4A1F-855A-45FE9C2A465F}" srcOrd="4" destOrd="0" presId="urn:microsoft.com/office/officeart/2008/layout/LinedList"/>
    <dgm:cxn modelId="{700CBC55-B851-4E9E-BDA5-9A9A40E0B52D}" type="presParOf" srcId="{22B5111B-463D-47D1-954F-127C30012F9F}" destId="{E928D5FC-4B8D-4EAC-BECF-2325D3247CB5}" srcOrd="5" destOrd="0" presId="urn:microsoft.com/office/officeart/2008/layout/LinedList"/>
    <dgm:cxn modelId="{9D83811F-0910-48F8-A286-92F60FA904DE}" type="presParOf" srcId="{E928D5FC-4B8D-4EAC-BECF-2325D3247CB5}" destId="{A6486D84-853E-4D93-85FB-A93C2AB50F27}" srcOrd="0" destOrd="0" presId="urn:microsoft.com/office/officeart/2008/layout/LinedList"/>
    <dgm:cxn modelId="{BF615345-0274-4CA4-B833-7F15C5E43C6A}" type="presParOf" srcId="{E928D5FC-4B8D-4EAC-BECF-2325D3247CB5}" destId="{E0FEAD18-8D45-4A8F-BDC5-71384C79ABB6}" srcOrd="1" destOrd="0" presId="urn:microsoft.com/office/officeart/2008/layout/LinedList"/>
    <dgm:cxn modelId="{E740907B-633E-4E30-B872-FBAC3F50C4AC}" type="presParOf" srcId="{22B5111B-463D-47D1-954F-127C30012F9F}" destId="{0E419124-2FCF-43D5-BF44-3E185E381CAF}" srcOrd="6" destOrd="0" presId="urn:microsoft.com/office/officeart/2008/layout/LinedList"/>
    <dgm:cxn modelId="{30DE51C2-8FC6-4561-8544-DB469E44896A}" type="presParOf" srcId="{22B5111B-463D-47D1-954F-127C30012F9F}" destId="{016670BC-15F8-43BA-9C8C-10356130B131}" srcOrd="7" destOrd="0" presId="urn:microsoft.com/office/officeart/2008/layout/LinedList"/>
    <dgm:cxn modelId="{714D7DAA-1A2C-42D7-9714-CA126D6E0644}" type="presParOf" srcId="{016670BC-15F8-43BA-9C8C-10356130B131}" destId="{193E6818-D85B-45EA-925F-270217CFF92B}" srcOrd="0" destOrd="0" presId="urn:microsoft.com/office/officeart/2008/layout/LinedList"/>
    <dgm:cxn modelId="{E0EFE213-3240-4C2B-BB7D-3A9F227ECFAC}" type="presParOf" srcId="{016670BC-15F8-43BA-9C8C-10356130B131}" destId="{BC68D606-70C8-42B9-94DE-3C2DF7824FEC}" srcOrd="1" destOrd="0" presId="urn:microsoft.com/office/officeart/2008/layout/LinedList"/>
    <dgm:cxn modelId="{FCD51C9A-8D10-4E85-B6C4-81AF9BC53C5E}" type="presParOf" srcId="{22B5111B-463D-47D1-954F-127C30012F9F}" destId="{B0421C79-5D98-43A9-B899-C8AB3E8CBA2F}" srcOrd="8" destOrd="0" presId="urn:microsoft.com/office/officeart/2008/layout/LinedList"/>
    <dgm:cxn modelId="{2025E8B9-27D5-47FA-A361-2FDA57AE78A9}" type="presParOf" srcId="{22B5111B-463D-47D1-954F-127C30012F9F}" destId="{E69FFEFD-3FAC-4CFD-A3FD-3BC8B08F6425}" srcOrd="9" destOrd="0" presId="urn:microsoft.com/office/officeart/2008/layout/LinedList"/>
    <dgm:cxn modelId="{7CFA18D2-8669-435B-A1AF-721605394039}" type="presParOf" srcId="{E69FFEFD-3FAC-4CFD-A3FD-3BC8B08F6425}" destId="{73421EB2-879A-441E-8FA1-1781101EFA83}" srcOrd="0" destOrd="0" presId="urn:microsoft.com/office/officeart/2008/layout/LinedList"/>
    <dgm:cxn modelId="{C357F3ED-418B-4123-8FA1-79A5BEA1D285}" type="presParOf" srcId="{E69FFEFD-3FAC-4CFD-A3FD-3BC8B08F6425}" destId="{6A9A9880-1F62-498C-89F7-71D2BAAAB5C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A26D8-3205-49AB-9801-7479D75D0B9B}">
      <dsp:nvSpPr>
        <dsp:cNvPr id="0" name=""/>
        <dsp:cNvSpPr/>
      </dsp:nvSpPr>
      <dsp:spPr>
        <a:xfrm>
          <a:off x="0" y="680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8D475D-CCFA-4E93-A503-7548BD710D98}">
      <dsp:nvSpPr>
        <dsp:cNvPr id="0" name=""/>
        <dsp:cNvSpPr/>
      </dsp:nvSpPr>
      <dsp:spPr>
        <a:xfrm>
          <a:off x="0" y="680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What is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VB.Net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?</a:t>
          </a:r>
        </a:p>
      </dsp:txBody>
      <dsp:txXfrm>
        <a:off x="0" y="680"/>
        <a:ext cx="6305550" cy="1114384"/>
      </dsp:txXfrm>
    </dsp:sp>
    <dsp:sp modelId="{D3985387-25A2-4EB6-99AD-2664D2661A5C}">
      <dsp:nvSpPr>
        <dsp:cNvPr id="0" name=""/>
        <dsp:cNvSpPr/>
      </dsp:nvSpPr>
      <dsp:spPr>
        <a:xfrm>
          <a:off x="0" y="1115064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44A50A-7598-4C44-A3FD-CCE61E6BCEA0}">
      <dsp:nvSpPr>
        <dsp:cNvPr id="0" name=""/>
        <dsp:cNvSpPr/>
      </dsp:nvSpPr>
      <dsp:spPr>
        <a:xfrm>
          <a:off x="0" y="1115064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Why use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VB.Net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?</a:t>
          </a:r>
        </a:p>
      </dsp:txBody>
      <dsp:txXfrm>
        <a:off x="0" y="1115064"/>
        <a:ext cx="6305550" cy="1114384"/>
      </dsp:txXfrm>
    </dsp:sp>
    <dsp:sp modelId="{0E99E569-0DA0-4A1F-855A-45FE9C2A465F}">
      <dsp:nvSpPr>
        <dsp:cNvPr id="0" name=""/>
        <dsp:cNvSpPr/>
      </dsp:nvSpPr>
      <dsp:spPr>
        <a:xfrm>
          <a:off x="0" y="2229449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486D84-853E-4D93-85FB-A93C2AB50F27}">
      <dsp:nvSpPr>
        <dsp:cNvPr id="0" name=""/>
        <dsp:cNvSpPr/>
      </dsp:nvSpPr>
      <dsp:spPr>
        <a:xfrm>
          <a:off x="0" y="2229449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What is IDE?</a:t>
          </a:r>
        </a:p>
      </dsp:txBody>
      <dsp:txXfrm>
        <a:off x="0" y="2229449"/>
        <a:ext cx="6305550" cy="1114384"/>
      </dsp:txXfrm>
    </dsp:sp>
    <dsp:sp modelId="{0E419124-2FCF-43D5-BF44-3E185E381CAF}">
      <dsp:nvSpPr>
        <dsp:cNvPr id="0" name=""/>
        <dsp:cNvSpPr/>
      </dsp:nvSpPr>
      <dsp:spPr>
        <a:xfrm>
          <a:off x="0" y="3343834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3E6818-D85B-45EA-925F-270217CFF92B}">
      <dsp:nvSpPr>
        <dsp:cNvPr id="0" name=""/>
        <dsp:cNvSpPr/>
      </dsp:nvSpPr>
      <dsp:spPr>
        <a:xfrm>
          <a:off x="0" y="3343834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Features of Visuals Studio IDE?</a:t>
          </a:r>
        </a:p>
      </dsp:txBody>
      <dsp:txXfrm>
        <a:off x="0" y="3343834"/>
        <a:ext cx="6305550" cy="1114384"/>
      </dsp:txXfrm>
    </dsp:sp>
    <dsp:sp modelId="{B0421C79-5D98-43A9-B899-C8AB3E8CBA2F}">
      <dsp:nvSpPr>
        <dsp:cNvPr id="0" name=""/>
        <dsp:cNvSpPr/>
      </dsp:nvSpPr>
      <dsp:spPr>
        <a:xfrm>
          <a:off x="0" y="4458219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421EB2-879A-441E-8FA1-1781101EFA83}">
      <dsp:nvSpPr>
        <dsp:cNvPr id="0" name=""/>
        <dsp:cNvSpPr/>
      </dsp:nvSpPr>
      <dsp:spPr>
        <a:xfrm>
          <a:off x="0" y="4458219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How to install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VB.Net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?</a:t>
          </a:r>
        </a:p>
      </dsp:txBody>
      <dsp:txXfrm>
        <a:off x="0" y="4458219"/>
        <a:ext cx="6305550" cy="1114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crosoft_Visual_Studi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download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docs.microsoft.com/en-us/dotnet/visual-basic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racode.com/security/integrated-development-environmen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Microsoft</a:t>
            </a:r>
            <a:br>
              <a:rPr lang="en-US" dirty="0">
                <a:latin typeface="Bodoni MT" panose="02070603080606020203" pitchFamily="18" charset="0"/>
              </a:rPr>
            </a:br>
            <a:r>
              <a:rPr lang="en-US" dirty="0" err="1">
                <a:latin typeface="Bodoni MT" panose="02070603080606020203" pitchFamily="18" charset="0"/>
              </a:rPr>
              <a:t>VB.Net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301090" y="6217956"/>
            <a:ext cx="8224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 :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Anirudha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Gaikwad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D5C811-87D7-4C06-9A48-337CE9FAB6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434" y="4358310"/>
            <a:ext cx="3290057" cy="227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3C2ACB-A280-4CD5-B79C-7CE836DF3B9E}"/>
              </a:ext>
            </a:extLst>
          </p:cNvPr>
          <p:cNvSpPr txBox="1"/>
          <p:nvPr/>
        </p:nvSpPr>
        <p:spPr>
          <a:xfrm>
            <a:off x="283464" y="0"/>
            <a:ext cx="11908536" cy="840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queries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Debugger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Visual Studio includes a debugger that works both as a source-level debugger and as a machine-level debugger.</a:t>
            </a:r>
          </a:p>
          <a:p>
            <a:endParaRPr lang="en-US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3.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Designer:</a:t>
            </a:r>
          </a:p>
          <a:p>
            <a:r>
              <a:rPr lang="en-US" sz="2400" b="0" i="0" dirty="0">
                <a:solidFill>
                  <a:srgbClr val="202122"/>
                </a:solidFill>
                <a:effectLst/>
              </a:rPr>
              <a:t>    Visual Studio includes a host of visual designers to aid in the development of applications. </a:t>
            </a:r>
          </a:p>
          <a:p>
            <a:endParaRPr lang="en-US" sz="2400" b="0" i="0" dirty="0">
              <a:solidFill>
                <a:srgbClr val="202122"/>
              </a:solidFill>
              <a:effectLst/>
            </a:endParaRPr>
          </a:p>
          <a:p>
            <a:r>
              <a:rPr lang="en-US" sz="2400" dirty="0">
                <a:solidFill>
                  <a:srgbClr val="202122"/>
                </a:solidFill>
              </a:rPr>
              <a:t>   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These tools include: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2"/>
                </a:solidFill>
                <a:effectLst/>
              </a:rPr>
              <a:t>Windows Forms Designer</a:t>
            </a:r>
            <a:endParaRPr lang="en-US" sz="2400" dirty="0">
              <a:solidFill>
                <a:srgbClr val="20212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2"/>
                </a:solidFill>
                <a:effectLst/>
              </a:rPr>
              <a:t>WPF Designer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2"/>
                </a:solidFill>
                <a:effectLst/>
              </a:rPr>
              <a:t>Web designer/development</a:t>
            </a:r>
            <a:endParaRPr lang="en-US" sz="2400" dirty="0">
              <a:solidFill>
                <a:srgbClr val="20212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2"/>
                </a:solidFill>
                <a:effectLst/>
              </a:rPr>
              <a:t>Class designer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2"/>
                </a:solidFill>
                <a:effectLst/>
              </a:rPr>
              <a:t>Data designer</a:t>
            </a:r>
            <a:endParaRPr lang="en-US" sz="2400" dirty="0">
              <a:solidFill>
                <a:srgbClr val="20212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2"/>
                </a:solidFill>
                <a:effectLst/>
              </a:rPr>
              <a:t>Mapping designer</a:t>
            </a:r>
          </a:p>
          <a:p>
            <a:endParaRPr lang="en-US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sz="24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     </a:t>
            </a:r>
            <a:endParaRPr lang="en-US" sz="24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sz="2400" dirty="0">
              <a:solidFill>
                <a:srgbClr val="20212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6668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15404-9FEF-4A68-85A7-2507B2FFA101}"/>
              </a:ext>
            </a:extLst>
          </p:cNvPr>
          <p:cNvSpPr txBox="1"/>
          <p:nvPr/>
        </p:nvSpPr>
        <p:spPr>
          <a:xfrm>
            <a:off x="283464" y="0"/>
            <a:ext cx="1190853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 startAt="4"/>
            </a:pPr>
            <a:r>
              <a:rPr lang="en-IN" sz="2400" dirty="0"/>
              <a:t>Extensibility:</a:t>
            </a:r>
          </a:p>
          <a:p>
            <a:r>
              <a:rPr lang="en-US" sz="2400" dirty="0"/>
              <a:t>     Visual Studio allows developers to write extensions for Visual Studio to extend its capabilities.</a:t>
            </a:r>
          </a:p>
          <a:p>
            <a:r>
              <a:rPr lang="en-IN" sz="2400" dirty="0" err="1">
                <a:hlinkClick r:id="rId3"/>
              </a:rPr>
              <a:t>Clicke</a:t>
            </a:r>
            <a:r>
              <a:rPr lang="en-IN" sz="2400" dirty="0">
                <a:hlinkClick r:id="rId3"/>
              </a:rPr>
              <a:t> here to more</a:t>
            </a:r>
            <a:endParaRPr lang="en-IN" sz="2400" dirty="0"/>
          </a:p>
          <a:p>
            <a:r>
              <a:rPr lang="en-IN" sz="2400" dirty="0"/>
              <a:t>  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79615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B412E0-2F81-429F-8F9C-0F5C8AD06ABB}"/>
              </a:ext>
            </a:extLst>
          </p:cNvPr>
          <p:cNvSpPr txBox="1"/>
          <p:nvPr/>
        </p:nvSpPr>
        <p:spPr>
          <a:xfrm>
            <a:off x="141732" y="-58680"/>
            <a:ext cx="111475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requirements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1" name="Picture 10" descr="Ss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9451" y="816843"/>
            <a:ext cx="9567742" cy="562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13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1" name="Picture 10" descr="ss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646" y="541747"/>
            <a:ext cx="8294914" cy="598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57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8" name="Picture 7" descr="ss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207" y="352697"/>
            <a:ext cx="8615508" cy="6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57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8AE10B-DB90-455B-8E48-14315B4EDBFB}"/>
              </a:ext>
            </a:extLst>
          </p:cNvPr>
          <p:cNvSpPr txBox="1"/>
          <p:nvPr/>
        </p:nvSpPr>
        <p:spPr>
          <a:xfrm>
            <a:off x="283464" y="0"/>
            <a:ext cx="89412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install VB.Net?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F651-EA41-4E11-A5B1-D4713580F903}"/>
              </a:ext>
            </a:extLst>
          </p:cNvPr>
          <p:cNvSpPr txBox="1"/>
          <p:nvPr/>
        </p:nvSpPr>
        <p:spPr>
          <a:xfrm>
            <a:off x="283464" y="830997"/>
            <a:ext cx="11908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1:</a:t>
            </a:r>
          </a:p>
          <a:p>
            <a:r>
              <a:rPr lang="en-US" sz="2400" dirty="0"/>
              <a:t>You can download and install Visual Studio 2022 version 17.0 from </a:t>
            </a:r>
            <a:r>
              <a:rPr lang="en-US" sz="2400" dirty="0" err="1"/>
              <a:t>this.</a:t>
            </a:r>
            <a:r>
              <a:rPr lang="en-US" sz="2400" dirty="0" err="1">
                <a:hlinkClick r:id="rId3"/>
              </a:rPr>
              <a:t>link</a:t>
            </a:r>
            <a:endParaRPr lang="en-US" sz="2400" dirty="0"/>
          </a:p>
          <a:p>
            <a:endParaRPr lang="en-IN" sz="2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1D95050-3381-474E-A4D2-486522872B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39" y="1746474"/>
            <a:ext cx="7769967" cy="27627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763DC55-D2F9-4284-A08B-127BBDB945E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08" y="4583202"/>
            <a:ext cx="5021340" cy="227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22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24D6B-3425-4FE7-A7BA-F91D5A82CEDC}"/>
              </a:ext>
            </a:extLst>
          </p:cNvPr>
          <p:cNvSpPr txBox="1"/>
          <p:nvPr/>
        </p:nvSpPr>
        <p:spPr>
          <a:xfrm>
            <a:off x="283464" y="1"/>
            <a:ext cx="11908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2:</a:t>
            </a:r>
          </a:p>
          <a:p>
            <a:r>
              <a:rPr lang="en-US" sz="2400" dirty="0"/>
              <a:t>Click the "Download" button for downloading the VS 2022 executable file on the downloaded path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A2DFDB-CD92-465A-AE24-659D0D6F3C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75" y="1200330"/>
            <a:ext cx="9742484" cy="433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87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13C08C-94AC-4B1F-8B9A-586A90E4EF7F}"/>
              </a:ext>
            </a:extLst>
          </p:cNvPr>
          <p:cNvSpPr txBox="1"/>
          <p:nvPr/>
        </p:nvSpPr>
        <p:spPr>
          <a:xfrm>
            <a:off x="283464" y="0"/>
            <a:ext cx="11908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3:</a:t>
            </a:r>
          </a:p>
          <a:p>
            <a:r>
              <a:rPr lang="en-US" sz="2400" dirty="0"/>
              <a:t>Open your systems download path and find the .exe file.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D0BFA9-17E3-4D5B-8ECA-DEDFD71724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50" y="941079"/>
            <a:ext cx="7878292" cy="19237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49540E-0943-475E-9E65-3D861AA5DA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50" y="3013174"/>
            <a:ext cx="7736538" cy="169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31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A9E5CD-4D1A-4B02-A2A6-CE13B473376D}"/>
              </a:ext>
            </a:extLst>
          </p:cNvPr>
          <p:cNvSpPr txBox="1"/>
          <p:nvPr/>
        </p:nvSpPr>
        <p:spPr>
          <a:xfrm>
            <a:off x="283463" y="0"/>
            <a:ext cx="11908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4:</a:t>
            </a:r>
          </a:p>
          <a:p>
            <a:r>
              <a:rPr lang="en-US" sz="2400" dirty="0"/>
              <a:t>Double-click the .exe file, the Visual Studio installer window will open. Click "Continue".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77B9D-87B2-4E55-A4FC-657686D9BE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98" y="830997"/>
            <a:ext cx="7861535" cy="22246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6F6EAD-A144-4CA1-8FE0-56B83E5A99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61" y="3174906"/>
            <a:ext cx="7860771" cy="366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39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4E4836-CB58-4848-B1C2-1CD9C1DDF889}"/>
              </a:ext>
            </a:extLst>
          </p:cNvPr>
          <p:cNvSpPr txBox="1"/>
          <p:nvPr/>
        </p:nvSpPr>
        <p:spPr>
          <a:xfrm>
            <a:off x="283464" y="6262"/>
            <a:ext cx="11908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5:</a:t>
            </a:r>
          </a:p>
          <a:p>
            <a:r>
              <a:rPr lang="en-US" sz="2400" dirty="0"/>
              <a:t>Downloading and installing the progress bar window will open after clicking the continue button.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1C4B4-28F0-424D-AC87-6CF3776452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50" y="1206590"/>
            <a:ext cx="5645750" cy="2917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1C4269-AAF9-4544-99AD-071D0E84EE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9" y="4226999"/>
            <a:ext cx="5645749" cy="252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D5F35-4EFC-4B1A-A685-D0FE2F7A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911" y="643187"/>
            <a:ext cx="3656581" cy="5571625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Bodoni MT" panose="02070603080606020203" pitchFamily="18" charset="0"/>
                <a:cs typeface="Times New Roman" panose="02020603050405020304" pitchFamily="18" charset="0"/>
              </a:rPr>
              <a:t>WHAT YOU LEARN?</a:t>
            </a:r>
            <a:br>
              <a:rPr lang="en-US" sz="4000" dirty="0">
                <a:latin typeface="Bodoni MT" panose="02070603080606020203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Bodoni MT" panose="02070603080606020203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latin typeface="Bodoni MT" panose="02070603080606020203" pitchFamily="18" charset="0"/>
                <a:cs typeface="Times New Roman" panose="02020603050405020304" pitchFamily="18" charset="0"/>
                <a:hlinkClick r:id="rId2"/>
              </a:rPr>
              <a:t>Clicke</a:t>
            </a:r>
            <a:r>
              <a:rPr lang="en-US" sz="1800" dirty="0">
                <a:latin typeface="Bodoni MT" panose="02070603080606020203" pitchFamily="18" charset="0"/>
                <a:cs typeface="Times New Roman" panose="02020603050405020304" pitchFamily="18" charset="0"/>
                <a:hlinkClick r:id="rId2"/>
              </a:rPr>
              <a:t> here  to more</a:t>
            </a:r>
            <a:endParaRPr lang="en-US" sz="1800" dirty="0">
              <a:latin typeface="Bodoni MT" panose="02070603080606020203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443C2E-3415-4200-BBA0-4478729C1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4246361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7219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0D4C26-4C64-4E3F-A03E-982203354D7B}"/>
              </a:ext>
            </a:extLst>
          </p:cNvPr>
          <p:cNvSpPr txBox="1"/>
          <p:nvPr/>
        </p:nvSpPr>
        <p:spPr>
          <a:xfrm>
            <a:off x="283464" y="6262"/>
            <a:ext cx="112810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6:</a:t>
            </a:r>
          </a:p>
          <a:p>
            <a:r>
              <a:rPr lang="en-US" sz="2400" dirty="0"/>
              <a:t>After completing the download and installation, then workloads will open. We need to select what are the workloads we need. Here, we selected  VB.NET and web development, Azure development.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56897-CD77-4977-AEDB-B724DC304E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713" y="1172092"/>
            <a:ext cx="7080844" cy="3121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56BD42-52FC-4B08-B54E-CED9EE100E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4" y="4293676"/>
            <a:ext cx="7080844" cy="255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06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F92FFA-D655-48E5-86C7-DF65F84998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4" y="71718"/>
            <a:ext cx="7752338" cy="39534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19BCBC5-090E-4D4A-99A5-01BCF01E1A65}"/>
              </a:ext>
            </a:extLst>
          </p:cNvPr>
          <p:cNvSpPr txBox="1"/>
          <p:nvPr/>
        </p:nvSpPr>
        <p:spPr>
          <a:xfrm>
            <a:off x="290340" y="4168605"/>
            <a:ext cx="119016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This workload will install the following packages by default.</a:t>
            </a:r>
          </a:p>
          <a:p>
            <a:r>
              <a:rPr lang="en-US" sz="2400" dirty="0"/>
              <a:t>Now, you can add or remove any optional package or individual components from the list.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78264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EB6642-1E94-4C33-A890-C0502AF6B3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4" y="44428"/>
            <a:ext cx="7399289" cy="37304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0EB9FB-8028-4FD6-B3F1-0F9F69CF2748}"/>
              </a:ext>
            </a:extLst>
          </p:cNvPr>
          <p:cNvSpPr txBox="1"/>
          <p:nvPr/>
        </p:nvSpPr>
        <p:spPr>
          <a:xfrm>
            <a:off x="283464" y="3855850"/>
            <a:ext cx="117113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Step 7:</a:t>
            </a:r>
          </a:p>
          <a:p>
            <a:r>
              <a:rPr lang="en-IN" sz="2400" dirty="0"/>
              <a:t>After selecting the desired packages, just click the “Install” button to install.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CB9ACB-B614-4793-A1A0-634075196B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62" y="4604172"/>
            <a:ext cx="7492802" cy="220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54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3FA11C-AA46-48A5-8D1F-3C71B99EF3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3" y="0"/>
            <a:ext cx="6556607" cy="24832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C76302-4BF3-40DE-8787-26B012FF515A}"/>
              </a:ext>
            </a:extLst>
          </p:cNvPr>
          <p:cNvSpPr txBox="1"/>
          <p:nvPr/>
        </p:nvSpPr>
        <p:spPr>
          <a:xfrm>
            <a:off x="215152" y="2483224"/>
            <a:ext cx="119768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Step 8:</a:t>
            </a:r>
          </a:p>
          <a:p>
            <a:r>
              <a:rPr lang="en-IN" sz="2400" dirty="0"/>
              <a:t>Once the installation is completed. Visual Studio 2022 lunched for the first time.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A4DC71-EB76-4D99-ABF5-C74BBDA802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3" y="3232698"/>
            <a:ext cx="57340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32D191-ACE4-4936-B1D6-209BABA89593}"/>
              </a:ext>
            </a:extLst>
          </p:cNvPr>
          <p:cNvSpPr txBox="1"/>
          <p:nvPr/>
        </p:nvSpPr>
        <p:spPr>
          <a:xfrm>
            <a:off x="202782" y="35859"/>
            <a:ext cx="11277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Now Visual Studio has been successfully launched. When we open Visual Studio for the first time, it takes 15-30 seconds for its initial internal setup.</a:t>
            </a:r>
          </a:p>
          <a:p>
            <a:endParaRPr lang="en-IN" sz="2400" dirty="0"/>
          </a:p>
          <a:p>
            <a:r>
              <a:rPr lang="en-IN" sz="2400" dirty="0"/>
              <a:t>Step 9:</a:t>
            </a:r>
          </a:p>
          <a:p>
            <a:r>
              <a:rPr lang="en-IN" sz="2400" dirty="0"/>
              <a:t>It will load your existing Visual Studio profile. It may also ask you to login into your Microsoft account. If you don’t have a Microsoft account, you can create a new account.</a:t>
            </a:r>
          </a:p>
          <a:p>
            <a:endParaRPr lang="en-IN" sz="2400" dirty="0"/>
          </a:p>
          <a:p>
            <a:r>
              <a:rPr lang="en-IN" sz="2400" dirty="0"/>
              <a:t>The sign-in step is optional so it can be skipped. But, don’t skip this! Sign in with your Gmail / Microsoft account so that you can activate Visual Studio and get a lifetime license for Free.</a:t>
            </a:r>
          </a:p>
          <a:p>
            <a:endParaRPr lang="en-IN" sz="2400" dirty="0"/>
          </a:p>
          <a:p>
            <a:r>
              <a:rPr lang="en-IN" sz="2400" dirty="0"/>
              <a:t> If you have no account then click Not now, Maybe later.</a:t>
            </a:r>
          </a:p>
        </p:txBody>
      </p:sp>
    </p:spTree>
    <p:extLst>
      <p:ext uri="{BB962C8B-B14F-4D97-AF65-F5344CB8AC3E}">
        <p14:creationId xmlns:p14="http://schemas.microsoft.com/office/powerpoint/2010/main" val="221229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D365E2-EF8E-4FFA-8A61-BD2B7C6178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56" y="71719"/>
            <a:ext cx="5116156" cy="38629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D33882-AE19-4294-80A2-3D6603FCE284}"/>
              </a:ext>
            </a:extLst>
          </p:cNvPr>
          <p:cNvSpPr txBox="1"/>
          <p:nvPr/>
        </p:nvSpPr>
        <p:spPr>
          <a:xfrm>
            <a:off x="283464" y="5203577"/>
            <a:ext cx="119085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Step 10:</a:t>
            </a:r>
          </a:p>
          <a:p>
            <a:r>
              <a:rPr lang="en-IN" sz="2400" dirty="0"/>
              <a:t>Once done, you will be asked to choose the Development Settings and </a:t>
            </a:r>
            <a:r>
              <a:rPr lang="en-IN" sz="2400" dirty="0" err="1"/>
              <a:t>color</a:t>
            </a:r>
            <a:r>
              <a:rPr lang="en-IN" sz="2400" dirty="0"/>
              <a:t> theme.:</a:t>
            </a:r>
          </a:p>
        </p:txBody>
      </p:sp>
    </p:spTree>
    <p:extLst>
      <p:ext uri="{BB962C8B-B14F-4D97-AF65-F5344CB8AC3E}">
        <p14:creationId xmlns:p14="http://schemas.microsoft.com/office/powerpoint/2010/main" val="3788806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8B25C4-14D6-4AF1-9F0B-F1DCF22EA9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35" y="0"/>
            <a:ext cx="6657306" cy="42761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A6C2EA-A1D0-4C2A-B742-D247497202D9}"/>
              </a:ext>
            </a:extLst>
          </p:cNvPr>
          <p:cNvSpPr txBox="1"/>
          <p:nvPr/>
        </p:nvSpPr>
        <p:spPr>
          <a:xfrm>
            <a:off x="283464" y="4500283"/>
            <a:ext cx="1190853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400" dirty="0"/>
              <a:t>Select a </a:t>
            </a:r>
            <a:r>
              <a:rPr lang="en-IN" sz="2400" dirty="0" err="1"/>
              <a:t>color</a:t>
            </a:r>
            <a:r>
              <a:rPr lang="en-IN" sz="2400" dirty="0"/>
              <a:t> theme of your choice, here we have selected the Blue theme and by default Development Settings select General.</a:t>
            </a:r>
          </a:p>
          <a:p>
            <a:endParaRPr lang="en-IN" sz="2400" dirty="0"/>
          </a:p>
          <a:p>
            <a:r>
              <a:rPr lang="en-IN" sz="2400" dirty="0"/>
              <a:t>2. Select Start Visual Studio</a:t>
            </a:r>
          </a:p>
        </p:txBody>
      </p:sp>
    </p:spTree>
    <p:extLst>
      <p:ext uri="{BB962C8B-B14F-4D97-AF65-F5344CB8AC3E}">
        <p14:creationId xmlns:p14="http://schemas.microsoft.com/office/powerpoint/2010/main" val="4077843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CDEE73-743C-4BFC-BA14-9903CBAB504C}"/>
              </a:ext>
            </a:extLst>
          </p:cNvPr>
          <p:cNvSpPr txBox="1"/>
          <p:nvPr/>
        </p:nvSpPr>
        <p:spPr>
          <a:xfrm>
            <a:off x="283463" y="71718"/>
            <a:ext cx="1118239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Step 11:</a:t>
            </a:r>
          </a:p>
          <a:p>
            <a:r>
              <a:rPr lang="en-IN" sz="2400" dirty="0"/>
              <a:t>After selecting the required options, click on the Start Visual Studio option. We can see a newly designed landing page of Visual Studio where we see a list of recent projects. We can also clone or check out the code from GitHub and Azure DevOps. We can open a project or solution and a folder. Also, we can create a new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A4A2B-592E-4E91-9BC9-CFA3DCB54A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64" y="2264711"/>
            <a:ext cx="4419600" cy="377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43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4370B7-5F2E-4B19-9F5E-61B7DE6F4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62" y="71718"/>
            <a:ext cx="6427018" cy="3819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4E418C-7245-434F-96DC-7121527250A6}"/>
              </a:ext>
            </a:extLst>
          </p:cNvPr>
          <p:cNvSpPr txBox="1"/>
          <p:nvPr/>
        </p:nvSpPr>
        <p:spPr>
          <a:xfrm>
            <a:off x="299969" y="4362996"/>
            <a:ext cx="1193023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Creating Your First Project</a:t>
            </a:r>
          </a:p>
          <a:p>
            <a:pPr algn="l"/>
            <a:endParaRPr lang="en-US" sz="2800" b="1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Click on Create a new Project to create a new project.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5451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4A9591-EF35-46C3-98F7-1A9B1CB3CA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4" y="71718"/>
            <a:ext cx="7285736" cy="32404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9FDA0E-C412-43AE-ADBD-8D67F01BFDD8}"/>
              </a:ext>
            </a:extLst>
          </p:cNvPr>
          <p:cNvSpPr txBox="1"/>
          <p:nvPr/>
        </p:nvSpPr>
        <p:spPr>
          <a:xfrm>
            <a:off x="283464" y="3703108"/>
            <a:ext cx="119085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You can see various project types there. Choose “Console Application” project type for </a:t>
            </a:r>
            <a:r>
              <a:rPr lang="en-IN" sz="2400" dirty="0" err="1"/>
              <a:t>now.Select</a:t>
            </a:r>
            <a:r>
              <a:rPr lang="en-IN" sz="2400" dirty="0"/>
              <a:t> console Application and click Next.</a:t>
            </a:r>
          </a:p>
        </p:txBody>
      </p:sp>
    </p:spTree>
    <p:extLst>
      <p:ext uri="{BB962C8B-B14F-4D97-AF65-F5344CB8AC3E}">
        <p14:creationId xmlns:p14="http://schemas.microsoft.com/office/powerpoint/2010/main" val="221864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B412E0-2F81-429F-8F9C-0F5C8AD06ABB}"/>
              </a:ext>
            </a:extLst>
          </p:cNvPr>
          <p:cNvSpPr txBox="1"/>
          <p:nvPr/>
        </p:nvSpPr>
        <p:spPr>
          <a:xfrm>
            <a:off x="425885" y="288099"/>
            <a:ext cx="87149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.Net?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692507-D821-4A02-9B0C-A17455FB7307}"/>
              </a:ext>
            </a:extLst>
          </p:cNvPr>
          <p:cNvSpPr txBox="1"/>
          <p:nvPr/>
        </p:nvSpPr>
        <p:spPr>
          <a:xfrm>
            <a:off x="425885" y="1119096"/>
            <a:ext cx="1176611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Microsoft introduced .NET for bridging  gap between interoperability between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It is a Software Platform that is language-neutral (i.e. any programming language) 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It is a foundation on which we can build, design, develop and deploy the applications.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It is a framework that contains more than 300+ language characteristics that have been formed as a single group, where we can use one language feature within another language. (For </a:t>
            </a:r>
            <a:r>
              <a:rPr lang="en-IN" sz="2400" dirty="0" err="1"/>
              <a:t>eg</a:t>
            </a:r>
            <a:r>
              <a:rPr lang="en-IN" sz="2400" dirty="0"/>
              <a:t>: C#,  VB.Net, Java, JavaScript, etc)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77508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1860BE-74B0-4F7F-A4D8-67FC26C1D0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23" y="155530"/>
            <a:ext cx="7569200" cy="41116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33B86B-90F5-4939-924C-981DBB331A2F}"/>
              </a:ext>
            </a:extLst>
          </p:cNvPr>
          <p:cNvSpPr txBox="1"/>
          <p:nvPr/>
        </p:nvSpPr>
        <p:spPr>
          <a:xfrm>
            <a:off x="283464" y="4593103"/>
            <a:ext cx="116443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Give a valid name to your project and select a path for it. Then click Next button</a:t>
            </a:r>
          </a:p>
        </p:txBody>
      </p:sp>
    </p:spTree>
    <p:extLst>
      <p:ext uri="{BB962C8B-B14F-4D97-AF65-F5344CB8AC3E}">
        <p14:creationId xmlns:p14="http://schemas.microsoft.com/office/powerpoint/2010/main" val="378859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963258-F589-4D63-BE2F-069AD1FA67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62" y="71718"/>
            <a:ext cx="7473498" cy="40024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9C2383-9613-48A6-B915-E195340B6339}"/>
              </a:ext>
            </a:extLst>
          </p:cNvPr>
          <p:cNvSpPr txBox="1"/>
          <p:nvPr/>
        </p:nvSpPr>
        <p:spPr>
          <a:xfrm>
            <a:off x="359862" y="4454436"/>
            <a:ext cx="118321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Now, choose framework .NET 6.0.Then click the create button.</a:t>
            </a:r>
          </a:p>
          <a:p>
            <a:br>
              <a:rPr lang="en-US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72488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F1F6DF-53A9-4658-92A4-3279B3E668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4" y="71718"/>
            <a:ext cx="8550458" cy="37281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889B07-5F5B-4AE1-9EAF-08AB54712153}"/>
              </a:ext>
            </a:extLst>
          </p:cNvPr>
          <p:cNvSpPr txBox="1"/>
          <p:nvPr/>
        </p:nvSpPr>
        <p:spPr>
          <a:xfrm>
            <a:off x="283464" y="4209534"/>
            <a:ext cx="107909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The Console application project structure is shown below,</a:t>
            </a:r>
          </a:p>
        </p:txBody>
      </p:sp>
    </p:spTree>
    <p:extLst>
      <p:ext uri="{BB962C8B-B14F-4D97-AF65-F5344CB8AC3E}">
        <p14:creationId xmlns:p14="http://schemas.microsoft.com/office/powerpoint/2010/main" val="2031069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5D640A-1A0C-4430-89C2-758CD31DA9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57" y="168888"/>
            <a:ext cx="8328343" cy="41592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B8E8E7-385A-4C55-8874-5A51F7A2CDED}"/>
              </a:ext>
            </a:extLst>
          </p:cNvPr>
          <p:cNvSpPr txBox="1"/>
          <p:nvPr/>
        </p:nvSpPr>
        <p:spPr>
          <a:xfrm>
            <a:off x="455112" y="489025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Now, build and run the application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4910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8BA3B4-2831-481F-B8D6-49F1BD43B1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4" y="1132665"/>
            <a:ext cx="6913095" cy="46332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563454-3A2B-4D18-8B00-507FA144A98C}"/>
              </a:ext>
            </a:extLst>
          </p:cNvPr>
          <p:cNvSpPr txBox="1"/>
          <p:nvPr/>
        </p:nvSpPr>
        <p:spPr>
          <a:xfrm>
            <a:off x="373530" y="33550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Output 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523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2A1A00"/>
                </a:solidFill>
                <a:latin typeface="Bodoni MT" panose="020706030806060202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5716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B412E0-2F81-429F-8F9C-0F5C8AD06ABB}"/>
              </a:ext>
            </a:extLst>
          </p:cNvPr>
          <p:cNvSpPr txBox="1"/>
          <p:nvPr/>
        </p:nvSpPr>
        <p:spPr>
          <a:xfrm>
            <a:off x="425885" y="288099"/>
            <a:ext cx="87149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VB.Net?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692507-D821-4A02-9B0C-A17455FB7307}"/>
              </a:ext>
            </a:extLst>
          </p:cNvPr>
          <p:cNvSpPr txBox="1"/>
          <p:nvPr/>
        </p:nvSpPr>
        <p:spPr>
          <a:xfrm>
            <a:off x="425885" y="1119096"/>
            <a:ext cx="93444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VB.Net known as </a:t>
            </a:r>
            <a:r>
              <a:rPr lang="en-US" sz="2400" dirty="0"/>
              <a:t>Visual Basic .NET (VB.NET) is an object-oriented computer programming language implemented on the .NET Framework.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VB.NET is implemented by Microsoft's .NET framework.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Visual Basic 2019 (code named VB "16.0") was released with Visual Studio 2019.  It is the latest version of Visual Basic focused on .NET 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Therefore, it has full access to all the libraries in the .Net Framework. It's also possible to run VB.NET programs on Mono, the open-source alternative to .NET, not only under Windows, but even Linux or Mac OSX.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8155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B412E0-2F81-429F-8F9C-0F5C8AD06ABB}"/>
              </a:ext>
            </a:extLst>
          </p:cNvPr>
          <p:cNvSpPr txBox="1"/>
          <p:nvPr/>
        </p:nvSpPr>
        <p:spPr>
          <a:xfrm>
            <a:off x="425885" y="288099"/>
            <a:ext cx="87149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Features of VB.NET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692507-D821-4A02-9B0C-A17455FB7307}"/>
              </a:ext>
            </a:extLst>
          </p:cNvPr>
          <p:cNvSpPr txBox="1"/>
          <p:nvPr/>
        </p:nvSpPr>
        <p:spPr>
          <a:xfrm>
            <a:off x="425885" y="1119096"/>
            <a:ext cx="934441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Modern, general purpose.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.Component oriented.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Full support for object oriented programming.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Structured error handling capabilities.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Access to .NET Framework.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Powerful unified Integrated Development Environment (IDE).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Inherent support for XML &amp; Web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Better windows applications with Windows Forms.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New Console capabilities of VB.NET.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New Web capabilities with Web Forms.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Immense power of tools &amp; controls (including Server Controls).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Interoperatibility with other .NET complined languages.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Better database programming approach with ADO.NET.</a:t>
            </a:r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0871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B412E0-2F81-429F-8F9C-0F5C8AD06ABB}"/>
              </a:ext>
            </a:extLst>
          </p:cNvPr>
          <p:cNvSpPr txBox="1"/>
          <p:nvPr/>
        </p:nvSpPr>
        <p:spPr>
          <a:xfrm>
            <a:off x="425885" y="288099"/>
            <a:ext cx="87149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To Use VB.Net?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CA765E-D374-48B8-8BB6-2CEED8354F84}"/>
              </a:ext>
            </a:extLst>
          </p:cNvPr>
          <p:cNvSpPr txBox="1"/>
          <p:nvPr/>
        </p:nvSpPr>
        <p:spPr>
          <a:xfrm>
            <a:off x="526092" y="1119096"/>
            <a:ext cx="1144878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VB.NET can be used to create a wide range of applications and components, including the following:</a:t>
            </a:r>
          </a:p>
          <a:p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Windows console mode applications:</a:t>
            </a:r>
            <a:r>
              <a:rPr lang="en-US" sz="2400" dirty="0"/>
              <a:t>     </a:t>
            </a:r>
          </a:p>
          <a:p>
            <a:r>
              <a:rPr lang="en-US" sz="2400" dirty="0"/>
              <a:t>      A console application is a computer program designed to be used via a              text-only computer interface, such as a text terminal, the command-line interface of some operating systems (Unix, </a:t>
            </a:r>
            <a:r>
              <a:rPr lang="en-US" sz="2400" dirty="0" err="1"/>
              <a:t>DOS,etc</a:t>
            </a:r>
            <a:r>
              <a:rPr lang="en-US" sz="2400" dirty="0"/>
              <a:t>.) or the text-based interface included with most graphical user interface (GUI) operating systems, such as the Windows Console in Microsoft Windows.</a:t>
            </a:r>
          </a:p>
          <a:p>
            <a:endParaRPr lang="en-US" sz="2400" dirty="0"/>
          </a:p>
          <a:p>
            <a:pPr marL="514350" indent="-514350">
              <a:buAutoNum type="arabicPeriod" startAt="2"/>
            </a:pPr>
            <a:r>
              <a:rPr lang="en-US" sz="2400" dirty="0"/>
              <a:t>Standard Windows applications:</a:t>
            </a:r>
          </a:p>
          <a:p>
            <a:r>
              <a:rPr lang="en-US" sz="2400" dirty="0"/>
              <a:t>      We can build standard windows applications for our computer like Microsoft word, Microsoft PowerPoint, Microsoft Excel.</a:t>
            </a:r>
          </a:p>
          <a:p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7485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692507-D821-4A02-9B0C-A17455FB7307}"/>
              </a:ext>
            </a:extLst>
          </p:cNvPr>
          <p:cNvSpPr txBox="1"/>
          <p:nvPr/>
        </p:nvSpPr>
        <p:spPr>
          <a:xfrm>
            <a:off x="283464" y="655258"/>
            <a:ext cx="11908537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IN" sz="2400" dirty="0"/>
              <a:t>Windows Services:  </a:t>
            </a:r>
          </a:p>
          <a:p>
            <a:r>
              <a:rPr lang="en-IN" sz="2400" dirty="0"/>
              <a:t>      We can even create different windows services which allow as for smooth functioning of our </a:t>
            </a:r>
            <a:r>
              <a:rPr lang="en-IN" sz="2400" dirty="0" err="1"/>
              <a:t>oprating</a:t>
            </a:r>
            <a:r>
              <a:rPr lang="en-IN" sz="2400" dirty="0"/>
              <a:t> system.</a:t>
            </a:r>
          </a:p>
          <a:p>
            <a:endParaRPr lang="en-IN" sz="2400" dirty="0"/>
          </a:p>
          <a:p>
            <a:r>
              <a:rPr lang="en-US" sz="2400" dirty="0"/>
              <a:t>4.    Windows controls and Windows control libraries</a:t>
            </a:r>
            <a:r>
              <a:rPr lang="en-IN" sz="2400" dirty="0"/>
              <a:t> :</a:t>
            </a:r>
          </a:p>
          <a:p>
            <a:r>
              <a:rPr lang="en-IN" sz="2400" dirty="0"/>
              <a:t>       With the help of  VB.Net we can even create custom controls for our windows application.</a:t>
            </a:r>
          </a:p>
          <a:p>
            <a:endParaRPr lang="en-IN" sz="2400" dirty="0"/>
          </a:p>
          <a:p>
            <a:r>
              <a:rPr lang="en-IN" sz="2400" dirty="0"/>
              <a:t>5.    Web Applications:  </a:t>
            </a:r>
          </a:p>
          <a:p>
            <a:r>
              <a:rPr lang="en-IN" sz="2400" dirty="0"/>
              <a:t>      We can create build as well as deploy different web applications using VB.Net. </a:t>
            </a:r>
            <a:r>
              <a:rPr lang="en-US" sz="2400" dirty="0"/>
              <a:t>Run your regular desktop applications from your browser, without even having to install them on the computer!</a:t>
            </a:r>
            <a:endParaRPr lang="en-IN" sz="2400" dirty="0"/>
          </a:p>
          <a:p>
            <a:endParaRPr lang="en-IN" sz="2400" dirty="0"/>
          </a:p>
          <a:p>
            <a:pPr marL="457200" indent="-457200">
              <a:buAutoNum type="arabicPeriod" startAt="6"/>
            </a:pPr>
            <a:r>
              <a:rPr lang="en-IN" sz="2400" dirty="0"/>
              <a:t>Web Services:</a:t>
            </a:r>
          </a:p>
          <a:p>
            <a:r>
              <a:rPr lang="en-IN" sz="2400" dirty="0"/>
              <a:t>      We can even create web services which nothing but software application which run on the web using  VB.Net by exposing it with proper web methods.</a:t>
            </a:r>
          </a:p>
          <a:p>
            <a:r>
              <a:rPr lang="en-IN" sz="2400" dirty="0"/>
              <a:t>      </a:t>
            </a:r>
          </a:p>
          <a:p>
            <a:r>
              <a:rPr lang="en-IN" sz="2400" dirty="0"/>
              <a:t>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2057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B412E0-2F81-429F-8F9C-0F5C8AD06ABB}"/>
              </a:ext>
            </a:extLst>
          </p:cNvPr>
          <p:cNvSpPr txBox="1"/>
          <p:nvPr/>
        </p:nvSpPr>
        <p:spPr>
          <a:xfrm>
            <a:off x="425885" y="288099"/>
            <a:ext cx="87149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IDE?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692507-D821-4A02-9B0C-A17455FB7307}"/>
              </a:ext>
            </a:extLst>
          </p:cNvPr>
          <p:cNvSpPr txBox="1"/>
          <p:nvPr/>
        </p:nvSpPr>
        <p:spPr>
          <a:xfrm>
            <a:off x="425885" y="1119096"/>
            <a:ext cx="1176611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integrated development environment (IDE) is a software application that provides comprehensive facilities to computer programmers for software development. An IDE normally consists of at least a source code editor, complier, </a:t>
            </a:r>
            <a:r>
              <a:rPr lang="en-US" sz="2400" dirty="0" err="1"/>
              <a:t>debuger</a:t>
            </a:r>
            <a:r>
              <a:rPr lang="en-US" sz="2400" dirty="0"/>
              <a:t>, and some automations </a:t>
            </a:r>
            <a:r>
              <a:rPr lang="en-US" sz="2400" dirty="0" err="1"/>
              <a:t>tools.</a:t>
            </a:r>
            <a:r>
              <a:rPr lang="en-US" sz="2400" dirty="0" err="1">
                <a:hlinkClick r:id="rId3"/>
              </a:rPr>
              <a:t>Click</a:t>
            </a:r>
            <a:r>
              <a:rPr lang="en-US" sz="2400" dirty="0">
                <a:hlinkClick r:id="rId3"/>
              </a:rPr>
              <a:t> here for more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many ways developers work to product the different types of code they produce, which means there is also a variety of IDEs to use. Some are designed to work with one specific language, while others are cloud-based IDEs, IDEs customized for the production of mobile applications or for HTML, and also IDEs that are meant specifically for Apple or Microsoft development.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multi-language IDEs – like Eclipse, </a:t>
            </a:r>
            <a:r>
              <a:rPr lang="en-US" sz="2400" dirty="0" err="1"/>
              <a:t>Aptana</a:t>
            </a:r>
            <a:r>
              <a:rPr lang="en-US" sz="2400" dirty="0"/>
              <a:t>, Komodo, NetBeans, and </a:t>
            </a:r>
            <a:r>
              <a:rPr lang="en-US" sz="2400" dirty="0" err="1"/>
              <a:t>Geany</a:t>
            </a:r>
            <a:r>
              <a:rPr lang="en-US" sz="2400" dirty="0"/>
              <a:t> – support multiple programming languages. (for </a:t>
            </a:r>
            <a:r>
              <a:rPr lang="en-US" sz="2400" dirty="0" err="1"/>
              <a:t>eg</a:t>
            </a:r>
            <a:r>
              <a:rPr lang="en-US" sz="2400" dirty="0"/>
              <a:t>:  Eclipse, NetBeans, Komodo IDE,  </a:t>
            </a:r>
            <a:r>
              <a:rPr lang="en-US" sz="2400" dirty="0" err="1"/>
              <a:t>Aptana</a:t>
            </a:r>
            <a:r>
              <a:rPr lang="en-US" sz="2400" dirty="0"/>
              <a:t>, </a:t>
            </a:r>
            <a:r>
              <a:rPr lang="en-US" sz="2400" dirty="0" err="1"/>
              <a:t>Geany</a:t>
            </a:r>
            <a:r>
              <a:rPr lang="en-US" sz="2400" dirty="0"/>
              <a:t>, Visual Studio.)</a:t>
            </a: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2953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B412E0-2F81-429F-8F9C-0F5C8AD06ABB}"/>
              </a:ext>
            </a:extLst>
          </p:cNvPr>
          <p:cNvSpPr txBox="1"/>
          <p:nvPr/>
        </p:nvSpPr>
        <p:spPr>
          <a:xfrm>
            <a:off x="425886" y="288099"/>
            <a:ext cx="100458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Visuals Studio IDE?</a:t>
            </a:r>
            <a:endParaRPr lang="en-IN" sz="4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692507-D821-4A02-9B0C-A17455FB7307}"/>
              </a:ext>
            </a:extLst>
          </p:cNvPr>
          <p:cNvSpPr txBox="1"/>
          <p:nvPr/>
        </p:nvSpPr>
        <p:spPr>
          <a:xfrm>
            <a:off x="425886" y="1119096"/>
            <a:ext cx="1176611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Microsoft Visual Studio is an integrated development environment (IDE) from Microsoft. It is used to develop computer programs, as well as websites, web apps, web services and mobile apps.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Visual Studio supports 36 different programming languages and allows the code editor and debugger to support (to varying degrees) nearly any programming language, provided a language-specific service exists. Built-in languages include C, C++, C++/CLI, Visual Basic .NET, C#, F#, JavaScript, TypeScript, XML, XSLT, HTML, and CSS. Support for other languages such as Python, Ruby, Node.js, and M among others is available via plug-ins.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/>
              <a:t>   Visual Studio (like any other IDE) includes a code editor that supports syntax highlighting and code completion using IntelliSense for variables, functions, methods, loops, and LINQ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76387775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win32_fixed.potx" id="{84AF7F3C-60DD-4AB5-B3E9-3CB062C9A041}" vid="{36281799-A49C-4605-BD89-C62E2E9FED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416</TotalTime>
  <Words>1575</Words>
  <Application>Microsoft Office PowerPoint</Application>
  <PresentationFormat>Widescreen</PresentationFormat>
  <Paragraphs>150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Bodoni MT</vt:lpstr>
      <vt:lpstr>Calibri</vt:lpstr>
      <vt:lpstr>Gill Sans MT</vt:lpstr>
      <vt:lpstr>Impact</vt:lpstr>
      <vt:lpstr>open sans</vt:lpstr>
      <vt:lpstr>Roboto</vt:lpstr>
      <vt:lpstr>Times New Roman</vt:lpstr>
      <vt:lpstr>Badge</vt:lpstr>
      <vt:lpstr>Microsoft VB.Net</vt:lpstr>
      <vt:lpstr>WHAT YOU LEARN?  Clicke here  to more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to know your teacher</dc:title>
  <dc:creator>Shubham Gaikwad</dc:creator>
  <cp:lastModifiedBy>Anirudha Gaikwad</cp:lastModifiedBy>
  <cp:revision>28</cp:revision>
  <dcterms:created xsi:type="dcterms:W3CDTF">2022-05-22T04:23:39Z</dcterms:created>
  <dcterms:modified xsi:type="dcterms:W3CDTF">2022-05-27T00:53:33Z</dcterms:modified>
</cp:coreProperties>
</file>