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256" r:id="rId2"/>
    <p:sldId id="266" r:id="rId3"/>
    <p:sldId id="260" r:id="rId4"/>
    <p:sldId id="269" r:id="rId5"/>
    <p:sldId id="271" r:id="rId6"/>
    <p:sldId id="267" r:id="rId7"/>
    <p:sldId id="268" r:id="rId8"/>
    <p:sldId id="270" r:id="rId9"/>
    <p:sldId id="272" r:id="rId10"/>
    <p:sldId id="273" r:id="rId11"/>
    <p:sldId id="274" r:id="rId12"/>
    <p:sldId id="275" r:id="rId13"/>
    <p:sldId id="277" r:id="rId14"/>
    <p:sldId id="276" r:id="rId15"/>
    <p:sldId id="278" r:id="rId16"/>
    <p:sldId id="294" r:id="rId17"/>
    <p:sldId id="279" r:id="rId18"/>
    <p:sldId id="295" r:id="rId19"/>
    <p:sldId id="280" r:id="rId20"/>
    <p:sldId id="281" r:id="rId21"/>
    <p:sldId id="282" r:id="rId22"/>
    <p:sldId id="283" r:id="rId23"/>
    <p:sldId id="296" r:id="rId24"/>
    <p:sldId id="289" r:id="rId25"/>
    <p:sldId id="297" r:id="rId26"/>
    <p:sldId id="285" r:id="rId27"/>
    <p:sldId id="288" r:id="rId28"/>
    <p:sldId id="287" r:id="rId29"/>
    <p:sldId id="286" r:id="rId30"/>
    <p:sldId id="284" r:id="rId31"/>
    <p:sldId id="290" r:id="rId32"/>
    <p:sldId id="291" r:id="rId33"/>
    <p:sldId id="293" r:id="rId34"/>
    <p:sldId id="292" r:id="rId35"/>
    <p:sldId id="26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48"/>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A3C83351-C8BC-4747-8773-3F712FB521F3}"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5F76DD77-964C-4046-91DD-271AFB768763}"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982A39DD-AD9A-45D9-875D-0E026FDD12FB}"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F4CAA56E-A435-4505-8ADA-0E77B7E87F9B}"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62BB0E97-47FB-4779-8226-7288BA216431}"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A5FA334F-608F-4B4D-8FF9-2B60AE79A4FA}"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79480D4B-B1CF-4045-94D8-0A7EE95F5B29}"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48ECCC7A-DC87-43D8-B026-939E029661A7}"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CB0F9E38-E128-4B6B-AF09-023ABFC6B122}"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4D968350-394C-4157-9E11-261835891CE9}"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FE9C5488-1C70-4E19-8971-BCCAD7508855}"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4F2A1D3E-E19F-455D-859F-C40136366B3D}">
      <dgm:prSet custT="1"/>
      <dgm:spPr/>
      <dgm:t>
        <a:bodyPr/>
        <a:lstStyle/>
        <a:p>
          <a:r>
            <a:rPr lang="en-US" sz="2800" dirty="0">
              <a:latin typeface="Times New Roman" panose="02020603050405020304" pitchFamily="18" charset="0"/>
              <a:cs typeface="Times New Roman" panose="02020603050405020304" pitchFamily="18" charset="0"/>
            </a:rPr>
            <a:t>Keywords in VB.Net</a:t>
          </a:r>
        </a:p>
      </dgm:t>
    </dgm:pt>
    <dgm:pt modelId="{D2DA1E0C-46CA-43FE-AD0E-1FF5A487E9EC}" type="parTrans" cxnId="{2DD1656A-1B48-4AFC-A65D-081443F407D0}">
      <dgm:prSet/>
      <dgm:spPr/>
      <dgm:t>
        <a:bodyPr/>
        <a:lstStyle/>
        <a:p>
          <a:endParaRPr lang="en-US"/>
        </a:p>
      </dgm:t>
    </dgm:pt>
    <dgm:pt modelId="{D34FF2C9-9A85-4762-AD7F-0FD4259109E1}" type="sibTrans" cxnId="{2DD1656A-1B48-4AFC-A65D-081443F407D0}">
      <dgm:prSet/>
      <dgm:spPr/>
      <dgm:t>
        <a:bodyPr/>
        <a:lstStyle/>
        <a:p>
          <a:endParaRPr lang="en-US"/>
        </a:p>
      </dgm:t>
    </dgm:pt>
    <dgm:pt modelId="{4A266DF3-F699-481D-952B-06E94865913D}">
      <dgm:prSet custT="1"/>
      <dgm:spPr/>
      <dgm:t>
        <a:bodyPr/>
        <a:lstStyle/>
        <a:p>
          <a:r>
            <a:rPr lang="en-US" sz="2800" dirty="0">
              <a:latin typeface="Times New Roman" panose="02020603050405020304" pitchFamily="18" charset="0"/>
              <a:cs typeface="Times New Roman" panose="02020603050405020304" pitchFamily="18" charset="0"/>
            </a:rPr>
            <a:t>What are Variables in VB.Net? Variable Declaration  &amp;  Initialization and Types.</a:t>
          </a:r>
        </a:p>
      </dgm:t>
    </dgm:pt>
    <dgm:pt modelId="{59FC4C72-0240-44CF-8C29-7E4727E8C7E6}" type="parTrans" cxnId="{40A842E7-7BD1-4C4C-BC2D-27ADB1F124AC}">
      <dgm:prSet/>
      <dgm:spPr/>
      <dgm:t>
        <a:bodyPr/>
        <a:lstStyle/>
        <a:p>
          <a:endParaRPr lang="en-US"/>
        </a:p>
      </dgm:t>
    </dgm:pt>
    <dgm:pt modelId="{E43F7441-9245-4528-B8F7-2C400412818E}" type="sibTrans" cxnId="{40A842E7-7BD1-4C4C-BC2D-27ADB1F124AC}">
      <dgm:prSet/>
      <dgm:spPr/>
      <dgm:t>
        <a:bodyPr/>
        <a:lstStyle/>
        <a:p>
          <a:endParaRPr lang="en-US"/>
        </a:p>
      </dgm:t>
    </dgm:pt>
    <dgm:pt modelId="{01C95085-4C2D-4356-A570-C83CCEF090EE}">
      <dgm:prSet custT="1"/>
      <dgm:spPr/>
      <dgm:t>
        <a:bodyPr/>
        <a:lstStyle/>
        <a:p>
          <a:r>
            <a:rPr lang="en-US" sz="2800" dirty="0">
              <a:latin typeface="Times New Roman" panose="02020603050405020304" pitchFamily="18" charset="0"/>
              <a:cs typeface="Times New Roman" panose="02020603050405020304" pitchFamily="18" charset="0"/>
            </a:rPr>
            <a:t>Operators, Control Statements, Looping Statements.</a:t>
          </a:r>
        </a:p>
      </dgm:t>
    </dgm:pt>
    <dgm:pt modelId="{1A37DCC7-773C-40E2-8E5C-227CCAB23176}" type="parTrans" cxnId="{E4D79477-D677-4768-9595-5D84F3189B84}">
      <dgm:prSet/>
      <dgm:spPr/>
      <dgm:t>
        <a:bodyPr/>
        <a:lstStyle/>
        <a:p>
          <a:endParaRPr lang="en-US"/>
        </a:p>
      </dgm:t>
    </dgm:pt>
    <dgm:pt modelId="{0B095CAA-79B6-4FBE-87CC-C4771004C1DA}" type="sibTrans" cxnId="{E4D79477-D677-4768-9595-5D84F3189B84}">
      <dgm:prSet/>
      <dgm:spPr/>
      <dgm:t>
        <a:bodyPr/>
        <a:lstStyle/>
        <a:p>
          <a:endParaRPr lang="en-US"/>
        </a:p>
      </dgm:t>
    </dgm:pt>
    <dgm:pt modelId="{0744302F-FE80-4A21-8F48-80AF7C573D05}">
      <dgm:prSet custT="1"/>
      <dgm:spPr/>
      <dgm:t>
        <a:bodyPr/>
        <a:lstStyle/>
        <a:p>
          <a:r>
            <a:rPr lang="en-US" sz="2800" dirty="0">
              <a:latin typeface="Times New Roman" panose="02020603050405020304" pitchFamily="18" charset="0"/>
              <a:cs typeface="Times New Roman" panose="02020603050405020304" pitchFamily="18" charset="0"/>
            </a:rPr>
            <a:t>Functions in VB.Net.</a:t>
          </a:r>
        </a:p>
      </dgm:t>
    </dgm:pt>
    <dgm:pt modelId="{F62031B4-9D20-48B1-8479-0E7A28243ACD}" type="parTrans" cxnId="{6F54B448-C903-4B1A-B913-000410367ED3}">
      <dgm:prSet/>
      <dgm:spPr/>
      <dgm:t>
        <a:bodyPr/>
        <a:lstStyle/>
        <a:p>
          <a:endParaRPr lang="en-US"/>
        </a:p>
      </dgm:t>
    </dgm:pt>
    <dgm:pt modelId="{15147C7B-1477-4765-85E8-62B7E1ABC25F}" type="sibTrans" cxnId="{6F54B448-C903-4B1A-B913-000410367ED3}">
      <dgm:prSet/>
      <dgm:spPr/>
      <dgm:t>
        <a:bodyPr/>
        <a:lstStyle/>
        <a:p>
          <a:endParaRPr lang="en-US"/>
        </a:p>
      </dgm:t>
    </dgm:pt>
    <dgm:pt modelId="{4FB41823-BC59-46D4-9CBC-E9595939B9BC}">
      <dgm:prSet custT="1"/>
      <dgm:spPr/>
      <dgm:t>
        <a:bodyPr/>
        <a:lstStyle/>
        <a:p>
          <a:r>
            <a:rPr lang="en-US" sz="2800" dirty="0">
              <a:latin typeface="Times New Roman" panose="02020603050405020304" pitchFamily="18" charset="0"/>
              <a:cs typeface="Times New Roman" panose="02020603050405020304" pitchFamily="18" charset="0"/>
            </a:rPr>
            <a:t>Class, Methods and Objects in VB.Net </a:t>
          </a:r>
        </a:p>
      </dgm:t>
    </dgm:pt>
    <dgm:pt modelId="{7909C466-3CC6-471A-ADC0-471EF5FBA9B7}" type="parTrans" cxnId="{0505B190-7936-490E-9ABF-6141D1B0B273}">
      <dgm:prSet/>
      <dgm:spPr/>
      <dgm:t>
        <a:bodyPr/>
        <a:lstStyle/>
        <a:p>
          <a:endParaRPr lang="en-US"/>
        </a:p>
      </dgm:t>
    </dgm:pt>
    <dgm:pt modelId="{A88136E4-6B4C-4EE8-9E5A-1F016A3C14DC}" type="sibTrans" cxnId="{0505B190-7936-490E-9ABF-6141D1B0B273}">
      <dgm:prSet/>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 modelId="{10DA26D8-3205-49AB-9801-7479D75D0B9B}" type="pres">
      <dgm:prSet presAssocID="{4F2A1D3E-E19F-455D-859F-C40136366B3D}" presName="thickLine" presStyleLbl="alignNode1" presStyleIdx="0" presStyleCnt="5"/>
      <dgm:spPr/>
    </dgm:pt>
    <dgm:pt modelId="{678D6ACC-8BEB-4F60-8CD4-9CB2DDE72612}" type="pres">
      <dgm:prSet presAssocID="{4F2A1D3E-E19F-455D-859F-C40136366B3D}" presName="horz1" presStyleCnt="0"/>
      <dgm:spPr/>
    </dgm:pt>
    <dgm:pt modelId="{278D475D-CCFA-4E93-A503-7548BD710D98}" type="pres">
      <dgm:prSet presAssocID="{4F2A1D3E-E19F-455D-859F-C40136366B3D}" presName="tx1" presStyleLbl="revTx" presStyleIdx="0" presStyleCnt="5"/>
      <dgm:spPr/>
    </dgm:pt>
    <dgm:pt modelId="{51866F1A-9654-4DD6-B628-9CEF2A359C7D}" type="pres">
      <dgm:prSet presAssocID="{4F2A1D3E-E19F-455D-859F-C40136366B3D}" presName="vert1" presStyleCnt="0"/>
      <dgm:spPr/>
    </dgm:pt>
    <dgm:pt modelId="{D3985387-25A2-4EB6-99AD-2664D2661A5C}" type="pres">
      <dgm:prSet presAssocID="{4A266DF3-F699-481D-952B-06E94865913D}" presName="thickLine" presStyleLbl="alignNode1" presStyleIdx="1" presStyleCnt="5"/>
      <dgm:spPr/>
    </dgm:pt>
    <dgm:pt modelId="{D93FF54B-7422-4E12-8F54-0440562FEA00}" type="pres">
      <dgm:prSet presAssocID="{4A266DF3-F699-481D-952B-06E94865913D}" presName="horz1" presStyleCnt="0"/>
      <dgm:spPr/>
    </dgm:pt>
    <dgm:pt modelId="{3844A50A-7598-4C44-A3FD-CCE61E6BCEA0}" type="pres">
      <dgm:prSet presAssocID="{4A266DF3-F699-481D-952B-06E94865913D}" presName="tx1" presStyleLbl="revTx" presStyleIdx="1" presStyleCnt="5"/>
      <dgm:spPr/>
    </dgm:pt>
    <dgm:pt modelId="{52264B7A-13F0-4086-9BFF-154C471D9488}" type="pres">
      <dgm:prSet presAssocID="{4A266DF3-F699-481D-952B-06E94865913D}" presName="vert1" presStyleCnt="0"/>
      <dgm:spPr/>
    </dgm:pt>
    <dgm:pt modelId="{0E99E569-0DA0-4A1F-855A-45FE9C2A465F}" type="pres">
      <dgm:prSet presAssocID="{01C95085-4C2D-4356-A570-C83CCEF090EE}" presName="thickLine" presStyleLbl="alignNode1" presStyleIdx="2" presStyleCnt="5"/>
      <dgm:spPr/>
    </dgm:pt>
    <dgm:pt modelId="{E928D5FC-4B8D-4EAC-BECF-2325D3247CB5}" type="pres">
      <dgm:prSet presAssocID="{01C95085-4C2D-4356-A570-C83CCEF090EE}" presName="horz1" presStyleCnt="0"/>
      <dgm:spPr/>
    </dgm:pt>
    <dgm:pt modelId="{A6486D84-853E-4D93-85FB-A93C2AB50F27}" type="pres">
      <dgm:prSet presAssocID="{01C95085-4C2D-4356-A570-C83CCEF090EE}" presName="tx1" presStyleLbl="revTx" presStyleIdx="2" presStyleCnt="5"/>
      <dgm:spPr/>
    </dgm:pt>
    <dgm:pt modelId="{E0FEAD18-8D45-4A8F-BDC5-71384C79ABB6}" type="pres">
      <dgm:prSet presAssocID="{01C95085-4C2D-4356-A570-C83CCEF090EE}" presName="vert1" presStyleCnt="0"/>
      <dgm:spPr/>
    </dgm:pt>
    <dgm:pt modelId="{0E419124-2FCF-43D5-BF44-3E185E381CAF}" type="pres">
      <dgm:prSet presAssocID="{0744302F-FE80-4A21-8F48-80AF7C573D05}" presName="thickLine" presStyleLbl="alignNode1" presStyleIdx="3" presStyleCnt="5"/>
      <dgm:spPr/>
    </dgm:pt>
    <dgm:pt modelId="{016670BC-15F8-43BA-9C8C-10356130B131}" type="pres">
      <dgm:prSet presAssocID="{0744302F-FE80-4A21-8F48-80AF7C573D05}" presName="horz1" presStyleCnt="0"/>
      <dgm:spPr/>
    </dgm:pt>
    <dgm:pt modelId="{193E6818-D85B-45EA-925F-270217CFF92B}" type="pres">
      <dgm:prSet presAssocID="{0744302F-FE80-4A21-8F48-80AF7C573D05}" presName="tx1" presStyleLbl="revTx" presStyleIdx="3" presStyleCnt="5"/>
      <dgm:spPr/>
    </dgm:pt>
    <dgm:pt modelId="{BC68D606-70C8-42B9-94DE-3C2DF7824FEC}" type="pres">
      <dgm:prSet presAssocID="{0744302F-FE80-4A21-8F48-80AF7C573D05}" presName="vert1" presStyleCnt="0"/>
      <dgm:spPr/>
    </dgm:pt>
    <dgm:pt modelId="{B0421C79-5D98-43A9-B899-C8AB3E8CBA2F}" type="pres">
      <dgm:prSet presAssocID="{4FB41823-BC59-46D4-9CBC-E9595939B9BC}" presName="thickLine" presStyleLbl="alignNode1" presStyleIdx="4" presStyleCnt="5"/>
      <dgm:spPr/>
    </dgm:pt>
    <dgm:pt modelId="{E69FFEFD-3FAC-4CFD-A3FD-3BC8B08F6425}" type="pres">
      <dgm:prSet presAssocID="{4FB41823-BC59-46D4-9CBC-E9595939B9BC}" presName="horz1" presStyleCnt="0"/>
      <dgm:spPr/>
    </dgm:pt>
    <dgm:pt modelId="{73421EB2-879A-441E-8FA1-1781101EFA83}" type="pres">
      <dgm:prSet presAssocID="{4FB41823-BC59-46D4-9CBC-E9595939B9BC}" presName="tx1" presStyleLbl="revTx" presStyleIdx="4" presStyleCnt="5"/>
      <dgm:spPr/>
    </dgm:pt>
    <dgm:pt modelId="{6A9A9880-1F62-498C-89F7-71D2BAAAB5C2}" type="pres">
      <dgm:prSet presAssocID="{4FB41823-BC59-46D4-9CBC-E9595939B9BC}" presName="vert1" presStyleCnt="0"/>
      <dgm:spPr/>
    </dgm:pt>
  </dgm:ptLst>
  <dgm:cxnLst>
    <dgm:cxn modelId="{71B14908-DFD0-4B52-A569-796A61CDEA6D}" type="presOf" srcId="{4A266DF3-F699-481D-952B-06E94865913D}" destId="{3844A50A-7598-4C44-A3FD-CCE61E6BCEA0}" srcOrd="0" destOrd="0" presId="urn:microsoft.com/office/officeart/2008/layout/LinedList"/>
    <dgm:cxn modelId="{8BD2321A-3366-4BD9-85BD-7B0534FF2C6F}" type="presOf" srcId="{0744302F-FE80-4A21-8F48-80AF7C573D05}" destId="{193E6818-D85B-45EA-925F-270217CFF92B}" srcOrd="0" destOrd="0" presId="urn:microsoft.com/office/officeart/2008/layout/LinedList"/>
    <dgm:cxn modelId="{CCFDB124-A83D-4064-9873-74E1C8F45FAA}" type="presOf" srcId="{4F2A1D3E-E19F-455D-859F-C40136366B3D}" destId="{278D475D-CCFA-4E93-A503-7548BD710D98}" srcOrd="0" destOrd="0" presId="urn:microsoft.com/office/officeart/2008/layout/LinedList"/>
    <dgm:cxn modelId="{FFED8F60-F3D0-41E6-94FC-E9AB154C2B38}" type="presOf" srcId="{6B10407F-191D-44EC-A3C5-69647440BFC9}" destId="{22B5111B-463D-47D1-954F-127C30012F9F}" srcOrd="0" destOrd="0" presId="urn:microsoft.com/office/officeart/2008/layout/LinedList"/>
    <dgm:cxn modelId="{6F54B448-C903-4B1A-B913-000410367ED3}" srcId="{6B10407F-191D-44EC-A3C5-69647440BFC9}" destId="{0744302F-FE80-4A21-8F48-80AF7C573D05}" srcOrd="3" destOrd="0" parTransId="{F62031B4-9D20-48B1-8479-0E7A28243ACD}" sibTransId="{15147C7B-1477-4765-85E8-62B7E1ABC25F}"/>
    <dgm:cxn modelId="{2DD1656A-1B48-4AFC-A65D-081443F407D0}" srcId="{6B10407F-191D-44EC-A3C5-69647440BFC9}" destId="{4F2A1D3E-E19F-455D-859F-C40136366B3D}" srcOrd="0" destOrd="0" parTransId="{D2DA1E0C-46CA-43FE-AD0E-1FF5A487E9EC}" sibTransId="{D34FF2C9-9A85-4762-AD7F-0FD4259109E1}"/>
    <dgm:cxn modelId="{E4D79477-D677-4768-9595-5D84F3189B84}" srcId="{6B10407F-191D-44EC-A3C5-69647440BFC9}" destId="{01C95085-4C2D-4356-A570-C83CCEF090EE}" srcOrd="2" destOrd="0" parTransId="{1A37DCC7-773C-40E2-8E5C-227CCAB23176}" sibTransId="{0B095CAA-79B6-4FBE-87CC-C4771004C1DA}"/>
    <dgm:cxn modelId="{0505B190-7936-490E-9ABF-6141D1B0B273}" srcId="{6B10407F-191D-44EC-A3C5-69647440BFC9}" destId="{4FB41823-BC59-46D4-9CBC-E9595939B9BC}" srcOrd="4" destOrd="0" parTransId="{7909C466-3CC6-471A-ADC0-471EF5FBA9B7}" sibTransId="{A88136E4-6B4C-4EE8-9E5A-1F016A3C14DC}"/>
    <dgm:cxn modelId="{F20600CB-7D16-4922-9547-D4BD88EB56BA}" type="presOf" srcId="{4FB41823-BC59-46D4-9CBC-E9595939B9BC}" destId="{73421EB2-879A-441E-8FA1-1781101EFA83}" srcOrd="0" destOrd="0" presId="urn:microsoft.com/office/officeart/2008/layout/LinedList"/>
    <dgm:cxn modelId="{FC1581E0-9AF9-452C-B330-AADCD0AC8668}" type="presOf" srcId="{01C95085-4C2D-4356-A570-C83CCEF090EE}" destId="{A6486D84-853E-4D93-85FB-A93C2AB50F27}" srcOrd="0" destOrd="0" presId="urn:microsoft.com/office/officeart/2008/layout/LinedList"/>
    <dgm:cxn modelId="{40A842E7-7BD1-4C4C-BC2D-27ADB1F124AC}" srcId="{6B10407F-191D-44EC-A3C5-69647440BFC9}" destId="{4A266DF3-F699-481D-952B-06E94865913D}" srcOrd="1" destOrd="0" parTransId="{59FC4C72-0240-44CF-8C29-7E4727E8C7E6}" sibTransId="{E43F7441-9245-4528-B8F7-2C400412818E}"/>
    <dgm:cxn modelId="{08CEAF35-5045-4A1B-858A-CF6CAF90FE23}" type="presParOf" srcId="{22B5111B-463D-47D1-954F-127C30012F9F}" destId="{10DA26D8-3205-49AB-9801-7479D75D0B9B}" srcOrd="0" destOrd="0" presId="urn:microsoft.com/office/officeart/2008/layout/LinedList"/>
    <dgm:cxn modelId="{F00F9E27-E394-4EF7-BF81-0BED2A9A8719}" type="presParOf" srcId="{22B5111B-463D-47D1-954F-127C30012F9F}" destId="{678D6ACC-8BEB-4F60-8CD4-9CB2DDE72612}" srcOrd="1" destOrd="0" presId="urn:microsoft.com/office/officeart/2008/layout/LinedList"/>
    <dgm:cxn modelId="{5D03E00A-53A4-48C5-BC20-D2192A849477}" type="presParOf" srcId="{678D6ACC-8BEB-4F60-8CD4-9CB2DDE72612}" destId="{278D475D-CCFA-4E93-A503-7548BD710D98}" srcOrd="0" destOrd="0" presId="urn:microsoft.com/office/officeart/2008/layout/LinedList"/>
    <dgm:cxn modelId="{C3CBB2E8-EA79-4E00-9622-8364B735AA1B}" type="presParOf" srcId="{678D6ACC-8BEB-4F60-8CD4-9CB2DDE72612}" destId="{51866F1A-9654-4DD6-B628-9CEF2A359C7D}" srcOrd="1" destOrd="0" presId="urn:microsoft.com/office/officeart/2008/layout/LinedList"/>
    <dgm:cxn modelId="{3987093D-53E7-4975-A887-090D5D176C22}" type="presParOf" srcId="{22B5111B-463D-47D1-954F-127C30012F9F}" destId="{D3985387-25A2-4EB6-99AD-2664D2661A5C}" srcOrd="2" destOrd="0" presId="urn:microsoft.com/office/officeart/2008/layout/LinedList"/>
    <dgm:cxn modelId="{4F2E58A3-613C-4528-A234-71B5E6437DE8}" type="presParOf" srcId="{22B5111B-463D-47D1-954F-127C30012F9F}" destId="{D93FF54B-7422-4E12-8F54-0440562FEA00}" srcOrd="3" destOrd="0" presId="urn:microsoft.com/office/officeart/2008/layout/LinedList"/>
    <dgm:cxn modelId="{CC4F92C3-0662-4B99-85AE-8CDFF335B722}" type="presParOf" srcId="{D93FF54B-7422-4E12-8F54-0440562FEA00}" destId="{3844A50A-7598-4C44-A3FD-CCE61E6BCEA0}" srcOrd="0" destOrd="0" presId="urn:microsoft.com/office/officeart/2008/layout/LinedList"/>
    <dgm:cxn modelId="{2CC6B806-82C6-41CE-A4CA-41827D2106FA}" type="presParOf" srcId="{D93FF54B-7422-4E12-8F54-0440562FEA00}" destId="{52264B7A-13F0-4086-9BFF-154C471D9488}" srcOrd="1" destOrd="0" presId="urn:microsoft.com/office/officeart/2008/layout/LinedList"/>
    <dgm:cxn modelId="{C7AA6E1D-A88B-4F24-80C9-B9A051379DFC}" type="presParOf" srcId="{22B5111B-463D-47D1-954F-127C30012F9F}" destId="{0E99E569-0DA0-4A1F-855A-45FE9C2A465F}" srcOrd="4" destOrd="0" presId="urn:microsoft.com/office/officeart/2008/layout/LinedList"/>
    <dgm:cxn modelId="{700CBC55-B851-4E9E-BDA5-9A9A40E0B52D}" type="presParOf" srcId="{22B5111B-463D-47D1-954F-127C30012F9F}" destId="{E928D5FC-4B8D-4EAC-BECF-2325D3247CB5}" srcOrd="5" destOrd="0" presId="urn:microsoft.com/office/officeart/2008/layout/LinedList"/>
    <dgm:cxn modelId="{9D83811F-0910-48F8-A286-92F60FA904DE}" type="presParOf" srcId="{E928D5FC-4B8D-4EAC-BECF-2325D3247CB5}" destId="{A6486D84-853E-4D93-85FB-A93C2AB50F27}" srcOrd="0" destOrd="0" presId="urn:microsoft.com/office/officeart/2008/layout/LinedList"/>
    <dgm:cxn modelId="{BF615345-0274-4CA4-B833-7F15C5E43C6A}" type="presParOf" srcId="{E928D5FC-4B8D-4EAC-BECF-2325D3247CB5}" destId="{E0FEAD18-8D45-4A8F-BDC5-71384C79ABB6}" srcOrd="1" destOrd="0" presId="urn:microsoft.com/office/officeart/2008/layout/LinedList"/>
    <dgm:cxn modelId="{E740907B-633E-4E30-B872-FBAC3F50C4AC}" type="presParOf" srcId="{22B5111B-463D-47D1-954F-127C30012F9F}" destId="{0E419124-2FCF-43D5-BF44-3E185E381CAF}" srcOrd="6" destOrd="0" presId="urn:microsoft.com/office/officeart/2008/layout/LinedList"/>
    <dgm:cxn modelId="{30DE51C2-8FC6-4561-8544-DB469E44896A}" type="presParOf" srcId="{22B5111B-463D-47D1-954F-127C30012F9F}" destId="{016670BC-15F8-43BA-9C8C-10356130B131}" srcOrd="7" destOrd="0" presId="urn:microsoft.com/office/officeart/2008/layout/LinedList"/>
    <dgm:cxn modelId="{714D7DAA-1A2C-42D7-9714-CA126D6E0644}" type="presParOf" srcId="{016670BC-15F8-43BA-9C8C-10356130B131}" destId="{193E6818-D85B-45EA-925F-270217CFF92B}" srcOrd="0" destOrd="0" presId="urn:microsoft.com/office/officeart/2008/layout/LinedList"/>
    <dgm:cxn modelId="{E0EFE213-3240-4C2B-BB7D-3A9F227ECFAC}" type="presParOf" srcId="{016670BC-15F8-43BA-9C8C-10356130B131}" destId="{BC68D606-70C8-42B9-94DE-3C2DF7824FEC}" srcOrd="1" destOrd="0" presId="urn:microsoft.com/office/officeart/2008/layout/LinedList"/>
    <dgm:cxn modelId="{FCD51C9A-8D10-4E85-B6C4-81AF9BC53C5E}" type="presParOf" srcId="{22B5111B-463D-47D1-954F-127C30012F9F}" destId="{B0421C79-5D98-43A9-B899-C8AB3E8CBA2F}" srcOrd="8" destOrd="0" presId="urn:microsoft.com/office/officeart/2008/layout/LinedList"/>
    <dgm:cxn modelId="{2025E8B9-27D5-47FA-A361-2FDA57AE78A9}" type="presParOf" srcId="{22B5111B-463D-47D1-954F-127C30012F9F}" destId="{E69FFEFD-3FAC-4CFD-A3FD-3BC8B08F6425}" srcOrd="9" destOrd="0" presId="urn:microsoft.com/office/officeart/2008/layout/LinedList"/>
    <dgm:cxn modelId="{7CFA18D2-8669-435B-A1AF-721605394039}" type="presParOf" srcId="{E69FFEFD-3FAC-4CFD-A3FD-3BC8B08F6425}" destId="{73421EB2-879A-441E-8FA1-1781101EFA83}" srcOrd="0" destOrd="0" presId="urn:microsoft.com/office/officeart/2008/layout/LinedList"/>
    <dgm:cxn modelId="{C357F3ED-418B-4123-8FA1-79A5BEA1D285}" type="presParOf" srcId="{E69FFEFD-3FAC-4CFD-A3FD-3BC8B08F6425}" destId="{6A9A9880-1F62-498C-89F7-71D2BAAAB5C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DF2CF18D-E17B-4060-91FF-C0D80F3DDD11}"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C0251861-8953-473E-A817-1C9D9A2BEE3C}"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27076477-8485-454B-BF7A-1E380AA47BA7}"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872AF557-86AA-4628-84F8-1ACBDCBC0C8A}"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C06C164A-8CA0-44C6-BF51-DD1CF5D92C9B}"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AF29760D-96E7-44B9-A763-EF7CEB2D4AC3}"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F0B8B17D-2279-45B9-99CF-7BE623C0720E}"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B475BA72-A1FC-440A-AE35-E2845AFD3BFA}"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098A589E-A45B-46A5-85DA-D34C8F547C23}"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0DB04A51-E3D2-4387-8CA4-8E7C9FD842C6}"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CFDB67FA-B1D3-44AB-87F3-B7C30CC1A044}"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8BF61CC4-6CBD-4CAE-B7B3-3EEC3B503448}"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C5F1EEB5-1C79-4762-9340-91025EF31F35}"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787FE823-BA8A-45B9-B4C1-F8F9D4225CF1}"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0DB983F4-4FDA-4FC7-82BA-1A0B40D7DF8B}"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A67676F8-5DF1-4477-9FC2-D2E6317B3D4D}"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699CEA06-21D9-4902-835B-435A85FAC4A5}"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51B03A80-1271-412E-9D8A-44E6E1054985}"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919483E4-B853-40B8-BCF1-E305CDFB9F6A}"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4F84EA58-8EBD-4BBE-B68D-BCE3948339A3}"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Lst>
  <dgm:cxnLst>
    <dgm:cxn modelId="{1E1413E7-7426-4327-810E-2B0A6C9A5A0A}" type="presOf" srcId="{6B10407F-191D-44EC-A3C5-69647440BFC9}" destId="{22B5111B-463D-47D1-954F-127C30012F9F}"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A26D8-3205-49AB-9801-7479D75D0B9B}">
      <dsp:nvSpPr>
        <dsp:cNvPr id="0" name=""/>
        <dsp:cNvSpPr/>
      </dsp:nvSpPr>
      <dsp:spPr>
        <a:xfrm>
          <a:off x="0" y="680"/>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78D475D-CCFA-4E93-A503-7548BD710D98}">
      <dsp:nvSpPr>
        <dsp:cNvPr id="0" name=""/>
        <dsp:cNvSpPr/>
      </dsp:nvSpPr>
      <dsp:spPr>
        <a:xfrm>
          <a:off x="0" y="680"/>
          <a:ext cx="6305550" cy="1114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Keywords in VB.Net</a:t>
          </a:r>
        </a:p>
      </dsp:txBody>
      <dsp:txXfrm>
        <a:off x="0" y="680"/>
        <a:ext cx="6305550" cy="1114384"/>
      </dsp:txXfrm>
    </dsp:sp>
    <dsp:sp modelId="{D3985387-25A2-4EB6-99AD-2664D2661A5C}">
      <dsp:nvSpPr>
        <dsp:cNvPr id="0" name=""/>
        <dsp:cNvSpPr/>
      </dsp:nvSpPr>
      <dsp:spPr>
        <a:xfrm>
          <a:off x="0" y="1115064"/>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844A50A-7598-4C44-A3FD-CCE61E6BCEA0}">
      <dsp:nvSpPr>
        <dsp:cNvPr id="0" name=""/>
        <dsp:cNvSpPr/>
      </dsp:nvSpPr>
      <dsp:spPr>
        <a:xfrm>
          <a:off x="0" y="1115064"/>
          <a:ext cx="6305550" cy="1114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What are Variables in VB.Net? Variable Declaration  &amp;  Initialization and Types.</a:t>
          </a:r>
        </a:p>
      </dsp:txBody>
      <dsp:txXfrm>
        <a:off x="0" y="1115064"/>
        <a:ext cx="6305550" cy="1114384"/>
      </dsp:txXfrm>
    </dsp:sp>
    <dsp:sp modelId="{0E99E569-0DA0-4A1F-855A-45FE9C2A465F}">
      <dsp:nvSpPr>
        <dsp:cNvPr id="0" name=""/>
        <dsp:cNvSpPr/>
      </dsp:nvSpPr>
      <dsp:spPr>
        <a:xfrm>
          <a:off x="0" y="2229449"/>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6486D84-853E-4D93-85FB-A93C2AB50F27}">
      <dsp:nvSpPr>
        <dsp:cNvPr id="0" name=""/>
        <dsp:cNvSpPr/>
      </dsp:nvSpPr>
      <dsp:spPr>
        <a:xfrm>
          <a:off x="0" y="2229449"/>
          <a:ext cx="6305550" cy="1114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Operators, Control Statements, Looping Statements.</a:t>
          </a:r>
        </a:p>
      </dsp:txBody>
      <dsp:txXfrm>
        <a:off x="0" y="2229449"/>
        <a:ext cx="6305550" cy="1114384"/>
      </dsp:txXfrm>
    </dsp:sp>
    <dsp:sp modelId="{0E419124-2FCF-43D5-BF44-3E185E381CAF}">
      <dsp:nvSpPr>
        <dsp:cNvPr id="0" name=""/>
        <dsp:cNvSpPr/>
      </dsp:nvSpPr>
      <dsp:spPr>
        <a:xfrm>
          <a:off x="0" y="3343834"/>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93E6818-D85B-45EA-925F-270217CFF92B}">
      <dsp:nvSpPr>
        <dsp:cNvPr id="0" name=""/>
        <dsp:cNvSpPr/>
      </dsp:nvSpPr>
      <dsp:spPr>
        <a:xfrm>
          <a:off x="0" y="3343834"/>
          <a:ext cx="6305550" cy="1114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Functions in VB.Net.</a:t>
          </a:r>
        </a:p>
      </dsp:txBody>
      <dsp:txXfrm>
        <a:off x="0" y="3343834"/>
        <a:ext cx="6305550" cy="1114384"/>
      </dsp:txXfrm>
    </dsp:sp>
    <dsp:sp modelId="{B0421C79-5D98-43A9-B899-C8AB3E8CBA2F}">
      <dsp:nvSpPr>
        <dsp:cNvPr id="0" name=""/>
        <dsp:cNvSpPr/>
      </dsp:nvSpPr>
      <dsp:spPr>
        <a:xfrm>
          <a:off x="0" y="4458219"/>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3421EB2-879A-441E-8FA1-1781101EFA83}">
      <dsp:nvSpPr>
        <dsp:cNvPr id="0" name=""/>
        <dsp:cNvSpPr/>
      </dsp:nvSpPr>
      <dsp:spPr>
        <a:xfrm>
          <a:off x="0" y="4458219"/>
          <a:ext cx="6305550" cy="1114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Class, Methods and Objects in VB.Net </a:t>
          </a:r>
        </a:p>
      </dsp:txBody>
      <dsp:txXfrm>
        <a:off x="0" y="4458219"/>
        <a:ext cx="6305550" cy="111438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pPr/>
              <a:t>5/27/2022</a:t>
            </a:fld>
            <a:endParaRPr lang="en-US" dirty="0"/>
          </a:p>
        </p:txBody>
      </p:sp>
      <p:sp>
        <p:nvSpPr>
          <p:cNvPr id="4" name="Footer Placeholder 3">
            <a:extLst>
              <a:ext uri="{FF2B5EF4-FFF2-40B4-BE49-F238E27FC236}">
                <a16:creationId xmlns:a16="http://schemas.microsoft.com/office/drawing/2014/main"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pPr/>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pPr/>
              <a:t>5/27/2022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pPr/>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pPr/>
              <a:t>5/27/2022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pPr/>
              <a:t>‹#›</a:t>
            </a:fld>
            <a:endParaRPr lang="en-US" dirty="0"/>
          </a:p>
        </p:txBody>
      </p:sp>
      <p:sp>
        <p:nvSpPr>
          <p:cNvPr id="13" name="Rectangle 12"/>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val="16221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val="338359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pPr/>
              <a:t>5/27/2022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pPr/>
              <a:t>‹#›</a:t>
            </a:fld>
            <a:endParaRPr lang="en-US" dirty="0"/>
          </a:p>
        </p:txBody>
      </p:sp>
      <p:grpSp>
        <p:nvGrpSpPr>
          <p:cNvPr id="7" name="Group 6"/>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31944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pPr/>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val="27002744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pPr/>
              <a:t>5/27/2022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val="5583235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pPr/>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val="284993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pPr/>
              <a:t>5/27/2022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val="61635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pPr/>
              <a:t>5/27/2022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pPr/>
              <a:t>‹#›</a:t>
            </a:fld>
            <a:endParaRPr lang="en-US" dirty="0"/>
          </a:p>
        </p:txBody>
      </p:sp>
      <p:sp>
        <p:nvSpPr>
          <p:cNvPr id="8" name="Rectangle 7"/>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863721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pPr/>
              <a:t>5/27/2022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val="75383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pPr/>
              <a:t>5/27/2022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pPr/>
              <a:t>‹#›</a:t>
            </a:fld>
            <a:endParaRPr lang="en-US" dirty="0"/>
          </a:p>
        </p:txBody>
      </p:sp>
      <p:sp>
        <p:nvSpPr>
          <p:cNvPr id="11"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9.xml"/><Relationship Id="rId7" Type="http://schemas.openxmlformats.org/officeDocument/2006/relationships/image" Target="../media/image2.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 Id="rId9" Type="http://schemas.openxmlformats.org/officeDocument/2006/relationships/image" Target="../media/image5.jpe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0.xml"/><Relationship Id="rId7" Type="http://schemas.openxmlformats.org/officeDocument/2006/relationships/image" Target="../media/image2.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Layout" Target="../diagrams/layout11.xml"/><Relationship Id="rId7" Type="http://schemas.openxmlformats.org/officeDocument/2006/relationships/image" Target="../media/image2.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2.xml"/><Relationship Id="rId7" Type="http://schemas.openxmlformats.org/officeDocument/2006/relationships/image" Target="../media/image2.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2.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14.xml"/><Relationship Id="rId7" Type="http://schemas.openxmlformats.org/officeDocument/2006/relationships/image" Target="../media/image2.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2.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16.xml"/><Relationship Id="rId7" Type="http://schemas.openxmlformats.org/officeDocument/2006/relationships/image" Target="../media/image2.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2.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8.xml"/><Relationship Id="rId7" Type="http://schemas.openxmlformats.org/officeDocument/2006/relationships/image" Target="../media/image2.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2.png"/><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20.xml"/><Relationship Id="rId7" Type="http://schemas.openxmlformats.org/officeDocument/2006/relationships/image" Target="../media/image2.pn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21.xml"/><Relationship Id="rId7" Type="http://schemas.openxmlformats.org/officeDocument/2006/relationships/image" Target="../media/image2.png"/><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2.xml"/><Relationship Id="rId7" Type="http://schemas.openxmlformats.org/officeDocument/2006/relationships/image" Target="../media/image2.png"/><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23.xml"/><Relationship Id="rId7" Type="http://schemas.openxmlformats.org/officeDocument/2006/relationships/image" Target="../media/image2.png"/><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4.xml"/><Relationship Id="rId7" Type="http://schemas.openxmlformats.org/officeDocument/2006/relationships/image" Target="../media/image2.png"/><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image" Target="../media/image2.png"/><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26.xml"/><Relationship Id="rId7" Type="http://schemas.openxmlformats.org/officeDocument/2006/relationships/image" Target="../media/image2.png"/><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7.xml"/><Relationship Id="rId7" Type="http://schemas.openxmlformats.org/officeDocument/2006/relationships/image" Target="../media/image2.png"/><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8.xml"/><Relationship Id="rId7" Type="http://schemas.openxmlformats.org/officeDocument/2006/relationships/image" Target="../media/image2.png"/><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docs.microsoft.com/en-us/dotnet/visual-basic/" TargetMode="Externa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9.xml"/><Relationship Id="rId7" Type="http://schemas.openxmlformats.org/officeDocument/2006/relationships/image" Target="../media/image2.png"/><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0.xml"/><Relationship Id="rId7" Type="http://schemas.openxmlformats.org/officeDocument/2006/relationships/image" Target="../media/image2.png"/><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1.xml"/><Relationship Id="rId7" Type="http://schemas.openxmlformats.org/officeDocument/2006/relationships/image" Target="../media/image2.png"/><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32.xml"/><Relationship Id="rId7" Type="http://schemas.openxmlformats.org/officeDocument/2006/relationships/image" Target="../media/image2.png"/><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 Id="rId9" Type="http://schemas.openxmlformats.org/officeDocument/2006/relationships/image" Target="../media/image18.png"/></Relationships>
</file>

<file path=ppt/slides/_rels/slide34.xml.rels><?xml version="1.0" encoding="UTF-8" standalone="yes"?>
<Relationships xmlns="http://schemas.openxmlformats.org/package/2006/relationships"><Relationship Id="rId8" Type="http://schemas.openxmlformats.org/officeDocument/2006/relationships/hyperlink" Target="https://docs.microsoft.com/en-us/dotnet/visual-basic/language-reference/statements/dim-statement" TargetMode="External"/><Relationship Id="rId3" Type="http://schemas.openxmlformats.org/officeDocument/2006/relationships/diagramLayout" Target="../diagrams/layout33.xml"/><Relationship Id="rId7" Type="http://schemas.openxmlformats.org/officeDocument/2006/relationships/image" Target="../media/image2.png"/><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 Id="rId9" Type="http://schemas.openxmlformats.org/officeDocument/2006/relationships/hyperlink" Target="https://docs.microsoft.com/en-us/dotnet/visual-basic/language-reference/operators/new-operator"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hyperlink" Target="https://docs.microsoft.com/en-us/dotnet/visual-basic/language-reference/statements/dim-statement" TargetMode="External"/><Relationship Id="rId3" Type="http://schemas.openxmlformats.org/officeDocument/2006/relationships/diagramLayout" Target="../diagrams/layout6.xml"/><Relationship Id="rId7"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hyperlink" Target="https://docs.microsoft.com/en-us/dotnet/visual-basic/language-reference/data-types/" TargetMode="External"/><Relationship Id="rId3" Type="http://schemas.openxmlformats.org/officeDocument/2006/relationships/diagramLayout" Target="../diagrams/layout7.xml"/><Relationship Id="rId7" Type="http://schemas.openxmlformats.org/officeDocument/2006/relationships/image" Target="../media/image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88DD-3717-47D0-B979-D111D81B46AA}"/>
              </a:ext>
            </a:extLst>
          </p:cNvPr>
          <p:cNvSpPr>
            <a:spLocks noGrp="1"/>
          </p:cNvSpPr>
          <p:nvPr>
            <p:ph type="ctrTitle"/>
          </p:nvPr>
        </p:nvSpPr>
        <p:spPr>
          <a:xfrm>
            <a:off x="1078523" y="1098388"/>
            <a:ext cx="10318418" cy="4394988"/>
          </a:xfrm>
        </p:spPr>
        <p:txBody>
          <a:bodyPr/>
          <a:lstStyle/>
          <a:p>
            <a:r>
              <a:rPr lang="en-US" dirty="0">
                <a:latin typeface="Bodoni MT" panose="02070603080606020203" pitchFamily="18" charset="0"/>
              </a:rPr>
              <a:t>Microsoft vb.net</a:t>
            </a:r>
          </a:p>
        </p:txBody>
      </p:sp>
      <p:sp>
        <p:nvSpPr>
          <p:cNvPr id="4" name="TextBox 3"/>
          <p:cNvSpPr txBox="1"/>
          <p:nvPr/>
        </p:nvSpPr>
        <p:spPr>
          <a:xfrm>
            <a:off x="522514" y="6322423"/>
            <a:ext cx="6270172" cy="523220"/>
          </a:xfrm>
          <a:prstGeom prst="rect">
            <a:avLst/>
          </a:prstGeom>
          <a:noFill/>
        </p:spPr>
        <p:txBody>
          <a:bodyPr wrap="square" rtlCol="0">
            <a:spAutoFit/>
          </a:bodyPr>
          <a:lstStyle/>
          <a:p>
            <a:r>
              <a:rPr lang="en-IN" sz="2800" dirty="0">
                <a:latin typeface="Times New Roman" pitchFamily="18" charset="0"/>
                <a:cs typeface="Times New Roman" pitchFamily="18" charset="0"/>
              </a:rPr>
              <a:t>Instructor </a:t>
            </a:r>
            <a:r>
              <a:rPr lang="en-IN"/>
              <a:t>:  </a:t>
            </a:r>
            <a:r>
              <a:rPr lang="en-IN" sz="2800" b="1" i="1">
                <a:latin typeface="Times New Roman" pitchFamily="18" charset="0"/>
                <a:cs typeface="Times New Roman" pitchFamily="18" charset="0"/>
              </a:rPr>
              <a:t>Anirudha </a:t>
            </a:r>
            <a:r>
              <a:rPr lang="en-IN" sz="2800" b="1" i="1" dirty="0" err="1">
                <a:latin typeface="Times New Roman" pitchFamily="18" charset="0"/>
                <a:cs typeface="Times New Roman" pitchFamily="18" charset="0"/>
              </a:rPr>
              <a:t>Gaikwad</a:t>
            </a:r>
            <a:endParaRPr lang="en-IN" sz="2800" b="1" i="1" dirty="0">
              <a:latin typeface="Times New Roman" pitchFamily="18" charset="0"/>
              <a:cs typeface="Times New Roman" pitchFamily="18" charset="0"/>
            </a:endParaRPr>
          </a:p>
        </p:txBody>
      </p:sp>
      <p:pic>
        <p:nvPicPr>
          <p:cNvPr id="5" name="Picture 4" descr="small-Teacher_Training_Prog.png"/>
          <p:cNvPicPr>
            <a:picLocks noChangeAspect="1"/>
          </p:cNvPicPr>
          <p:nvPr/>
        </p:nvPicPr>
        <p:blipFill>
          <a:blip r:embed="rId2" cstate="print"/>
          <a:stretch>
            <a:fillRect/>
          </a:stretch>
        </p:blipFill>
        <p:spPr>
          <a:xfrm>
            <a:off x="8530046" y="4134269"/>
            <a:ext cx="3493087" cy="2410222"/>
          </a:xfrm>
          <a:prstGeom prst="rect">
            <a:avLst/>
          </a:prstGeom>
        </p:spPr>
      </p:pic>
      <p:pic>
        <p:nvPicPr>
          <p:cNvPr id="6" name="Picture 5" descr="VB.NET_Logo.svg.png"/>
          <p:cNvPicPr>
            <a:picLocks noChangeAspect="1"/>
          </p:cNvPicPr>
          <p:nvPr/>
        </p:nvPicPr>
        <p:blipFill>
          <a:blip r:embed="rId3" cstate="print"/>
          <a:stretch>
            <a:fillRect/>
          </a:stretch>
        </p:blipFill>
        <p:spPr>
          <a:xfrm>
            <a:off x="11221539" y="181247"/>
            <a:ext cx="798467" cy="798467"/>
          </a:xfrm>
          <a:prstGeom prst="rect">
            <a:avLst/>
          </a:prstGeom>
        </p:spPr>
      </p:pic>
    </p:spTree>
    <p:extLst>
      <p:ext uri="{BB962C8B-B14F-4D97-AF65-F5344CB8AC3E}">
        <p14:creationId xmlns:p14="http://schemas.microsoft.com/office/powerpoint/2010/main" val="195701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a:latin typeface="Times New Roman" pitchFamily="18" charset="0"/>
                <a:cs typeface="Times New Roman" pitchFamily="18" charset="0"/>
              </a:rPr>
              <a:t> </a:t>
            </a:r>
          </a:p>
        </p:txBody>
      </p:sp>
      <p:sp>
        <p:nvSpPr>
          <p:cNvPr id="9" name="TextBox 8"/>
          <p:cNvSpPr txBox="1"/>
          <p:nvPr/>
        </p:nvSpPr>
        <p:spPr>
          <a:xfrm>
            <a:off x="431074" y="300446"/>
            <a:ext cx="4153989" cy="523220"/>
          </a:xfrm>
          <a:prstGeom prst="rect">
            <a:avLst/>
          </a:prstGeom>
          <a:noFill/>
        </p:spPr>
        <p:txBody>
          <a:bodyPr wrap="square" rtlCol="0">
            <a:spAutoFit/>
          </a:bodyPr>
          <a:lstStyle/>
          <a:p>
            <a:r>
              <a:rPr lang="en-IN" sz="2800" dirty="0">
                <a:latin typeface="Times New Roman" pitchFamily="18" charset="0"/>
                <a:cs typeface="Times New Roman" pitchFamily="18" charset="0"/>
              </a:rPr>
              <a:t>Arithmetic Operators</a:t>
            </a:r>
          </a:p>
        </p:txBody>
      </p:sp>
      <p:pic>
        <p:nvPicPr>
          <p:cNvPr id="13" name="Picture 12" descr="Screenshot (101).png"/>
          <p:cNvPicPr>
            <a:picLocks noChangeAspect="1"/>
          </p:cNvPicPr>
          <p:nvPr/>
        </p:nvPicPr>
        <p:blipFill>
          <a:blip r:embed="rId8" cstate="print"/>
          <a:stretch>
            <a:fillRect/>
          </a:stretch>
        </p:blipFill>
        <p:spPr>
          <a:xfrm>
            <a:off x="592698" y="1309167"/>
            <a:ext cx="5246400" cy="5039382"/>
          </a:xfrm>
          <a:prstGeom prst="rect">
            <a:avLst/>
          </a:prstGeom>
        </p:spPr>
      </p:pic>
      <p:sp>
        <p:nvSpPr>
          <p:cNvPr id="15" name="TextBox 14"/>
          <p:cNvSpPr txBox="1"/>
          <p:nvPr/>
        </p:nvSpPr>
        <p:spPr>
          <a:xfrm>
            <a:off x="6622869" y="418011"/>
            <a:ext cx="4167051" cy="523220"/>
          </a:xfrm>
          <a:prstGeom prst="rect">
            <a:avLst/>
          </a:prstGeom>
          <a:noFill/>
        </p:spPr>
        <p:txBody>
          <a:bodyPr wrap="square" rtlCol="0">
            <a:spAutoFit/>
          </a:bodyPr>
          <a:lstStyle/>
          <a:p>
            <a:r>
              <a:rPr lang="en-IN" sz="2800" dirty="0">
                <a:latin typeface="Times New Roman" pitchFamily="18" charset="0"/>
                <a:cs typeface="Times New Roman" pitchFamily="18" charset="0"/>
              </a:rPr>
              <a:t>Comparison Operators </a:t>
            </a:r>
          </a:p>
        </p:txBody>
      </p:sp>
      <p:pic>
        <p:nvPicPr>
          <p:cNvPr id="16" name="Picture 15" descr="comparison.jpg"/>
          <p:cNvPicPr>
            <a:picLocks noChangeAspect="1"/>
          </p:cNvPicPr>
          <p:nvPr/>
        </p:nvPicPr>
        <p:blipFill>
          <a:blip r:embed="rId9" cstate="print"/>
          <a:stretch>
            <a:fillRect/>
          </a:stretch>
        </p:blipFill>
        <p:spPr>
          <a:xfrm>
            <a:off x="6048103" y="896846"/>
            <a:ext cx="5934891" cy="5743575"/>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11" name="TextBox 10"/>
          <p:cNvSpPr txBox="1"/>
          <p:nvPr/>
        </p:nvSpPr>
        <p:spPr>
          <a:xfrm>
            <a:off x="496389" y="365760"/>
            <a:ext cx="5381897" cy="461665"/>
          </a:xfrm>
          <a:prstGeom prst="rect">
            <a:avLst/>
          </a:prstGeom>
          <a:noFill/>
        </p:spPr>
        <p:txBody>
          <a:bodyPr wrap="square" rtlCol="0">
            <a:spAutoFit/>
          </a:bodyPr>
          <a:lstStyle/>
          <a:p>
            <a:r>
              <a:rPr lang="en-IN" sz="2400" dirty="0">
                <a:latin typeface="Times New Roman" pitchFamily="18" charset="0"/>
                <a:cs typeface="Times New Roman" pitchFamily="18" charset="0"/>
              </a:rPr>
              <a:t>Logical/Bitwise Operators</a:t>
            </a:r>
          </a:p>
        </p:txBody>
      </p:sp>
      <p:sp>
        <p:nvSpPr>
          <p:cNvPr id="13" name="TextBox 12"/>
          <p:cNvSpPr txBox="1"/>
          <p:nvPr/>
        </p:nvSpPr>
        <p:spPr>
          <a:xfrm>
            <a:off x="7685314" y="457200"/>
            <a:ext cx="4506686" cy="461665"/>
          </a:xfrm>
          <a:prstGeom prst="rect">
            <a:avLst/>
          </a:prstGeom>
          <a:noFill/>
        </p:spPr>
        <p:txBody>
          <a:bodyPr wrap="square" rtlCol="0">
            <a:spAutoFit/>
          </a:bodyPr>
          <a:lstStyle/>
          <a:p>
            <a:r>
              <a:rPr lang="en-IN" sz="2400" dirty="0">
                <a:latin typeface="Times New Roman" pitchFamily="18" charset="0"/>
                <a:cs typeface="Times New Roman" pitchFamily="18" charset="0"/>
              </a:rPr>
              <a:t>Bit Shift Operators</a:t>
            </a:r>
          </a:p>
        </p:txBody>
      </p:sp>
      <p:pic>
        <p:nvPicPr>
          <p:cNvPr id="15" name="Picture 14" descr="bit.png"/>
          <p:cNvPicPr>
            <a:picLocks noChangeAspect="1"/>
          </p:cNvPicPr>
          <p:nvPr/>
        </p:nvPicPr>
        <p:blipFill>
          <a:blip r:embed="rId8" cstate="print"/>
          <a:stretch>
            <a:fillRect/>
          </a:stretch>
        </p:blipFill>
        <p:spPr>
          <a:xfrm>
            <a:off x="7106194" y="1018903"/>
            <a:ext cx="4859383" cy="5460274"/>
          </a:xfrm>
          <a:prstGeom prst="rect">
            <a:avLst/>
          </a:prstGeom>
        </p:spPr>
      </p:pic>
      <p:pic>
        <p:nvPicPr>
          <p:cNvPr id="16" name="Picture 15" descr="logic .png"/>
          <p:cNvPicPr>
            <a:picLocks noChangeAspect="1"/>
          </p:cNvPicPr>
          <p:nvPr/>
        </p:nvPicPr>
        <p:blipFill>
          <a:blip r:embed="rId9" cstate="print"/>
          <a:stretch>
            <a:fillRect/>
          </a:stretch>
        </p:blipFill>
        <p:spPr>
          <a:xfrm>
            <a:off x="436182" y="942054"/>
            <a:ext cx="6539384" cy="5391903"/>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a:latin typeface="Times New Roman" pitchFamily="18" charset="0"/>
                <a:cs typeface="Times New Roman" pitchFamily="18" charset="0"/>
              </a:rPr>
              <a:t> </a:t>
            </a:r>
          </a:p>
        </p:txBody>
      </p:sp>
      <p:sp>
        <p:nvSpPr>
          <p:cNvPr id="9" name="TextBox 8"/>
          <p:cNvSpPr txBox="1"/>
          <p:nvPr/>
        </p:nvSpPr>
        <p:spPr>
          <a:xfrm>
            <a:off x="509451" y="339634"/>
            <a:ext cx="3971109" cy="461665"/>
          </a:xfrm>
          <a:prstGeom prst="rect">
            <a:avLst/>
          </a:prstGeom>
          <a:noFill/>
        </p:spPr>
        <p:txBody>
          <a:bodyPr wrap="square" rtlCol="0">
            <a:spAutoFit/>
          </a:bodyPr>
          <a:lstStyle/>
          <a:p>
            <a:r>
              <a:rPr lang="en-IN" sz="2400" dirty="0">
                <a:latin typeface="Times New Roman" pitchFamily="18" charset="0"/>
                <a:cs typeface="Times New Roman" pitchFamily="18" charset="0"/>
              </a:rPr>
              <a:t>Assignment Operators</a:t>
            </a:r>
          </a:p>
        </p:txBody>
      </p:sp>
      <p:pic>
        <p:nvPicPr>
          <p:cNvPr id="15" name="Picture 14" descr="Assign.jpg"/>
          <p:cNvPicPr>
            <a:picLocks noChangeAspect="1"/>
          </p:cNvPicPr>
          <p:nvPr/>
        </p:nvPicPr>
        <p:blipFill>
          <a:blip r:embed="rId8" cstate="print"/>
          <a:stretch>
            <a:fillRect/>
          </a:stretch>
        </p:blipFill>
        <p:spPr>
          <a:xfrm>
            <a:off x="979715" y="773158"/>
            <a:ext cx="10215154" cy="5915025"/>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a:latin typeface="Times New Roman" pitchFamily="18" charset="0"/>
                <a:cs typeface="Times New Roman" pitchFamily="18" charset="0"/>
              </a:rPr>
              <a:t> </a:t>
            </a:r>
          </a:p>
        </p:txBody>
      </p:sp>
      <p:sp>
        <p:nvSpPr>
          <p:cNvPr id="9" name="TextBox 8"/>
          <p:cNvSpPr txBox="1"/>
          <p:nvPr/>
        </p:nvSpPr>
        <p:spPr>
          <a:xfrm>
            <a:off x="470263" y="365760"/>
            <a:ext cx="5747657" cy="461665"/>
          </a:xfrm>
          <a:prstGeom prst="rect">
            <a:avLst/>
          </a:prstGeom>
          <a:noFill/>
        </p:spPr>
        <p:txBody>
          <a:bodyPr wrap="square" rtlCol="0">
            <a:spAutoFit/>
          </a:bodyPr>
          <a:lstStyle/>
          <a:p>
            <a:r>
              <a:rPr lang="en-IN" sz="2400" dirty="0">
                <a:latin typeface="Times New Roman" pitchFamily="18" charset="0"/>
                <a:cs typeface="Times New Roman" pitchFamily="18" charset="0"/>
              </a:rPr>
              <a:t>Miscellaneous Operators :</a:t>
            </a:r>
            <a:endParaRPr lang="en-IN" sz="2400" dirty="0"/>
          </a:p>
        </p:txBody>
      </p:sp>
      <p:pic>
        <p:nvPicPr>
          <p:cNvPr id="11" name="Picture 10" descr="Screenshot (25).png"/>
          <p:cNvPicPr>
            <a:picLocks noChangeAspect="1"/>
          </p:cNvPicPr>
          <p:nvPr/>
        </p:nvPicPr>
        <p:blipFill>
          <a:blip r:embed="rId8" cstate="print"/>
          <a:stretch>
            <a:fillRect/>
          </a:stretch>
        </p:blipFill>
        <p:spPr>
          <a:xfrm>
            <a:off x="627018" y="867668"/>
            <a:ext cx="10345782" cy="5676824"/>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a:latin typeface="Times New Roman" pitchFamily="18" charset="0"/>
                <a:cs typeface="Times New Roman" pitchFamily="18" charset="0"/>
              </a:rPr>
              <a:t> </a:t>
            </a:r>
          </a:p>
        </p:txBody>
      </p:sp>
      <p:sp>
        <p:nvSpPr>
          <p:cNvPr id="9" name="TextBox 8"/>
          <p:cNvSpPr txBox="1"/>
          <p:nvPr/>
        </p:nvSpPr>
        <p:spPr>
          <a:xfrm>
            <a:off x="496389" y="339634"/>
            <a:ext cx="10489474" cy="584775"/>
          </a:xfrm>
          <a:prstGeom prst="rect">
            <a:avLst/>
          </a:prstGeom>
          <a:noFill/>
        </p:spPr>
        <p:txBody>
          <a:bodyPr wrap="square" rtlCol="0">
            <a:spAutoFit/>
          </a:bodyPr>
          <a:lstStyle/>
          <a:p>
            <a:r>
              <a:rPr lang="en-IN" sz="3200" dirty="0">
                <a:latin typeface="Times New Roman" pitchFamily="18" charset="0"/>
                <a:cs typeface="Times New Roman" pitchFamily="18" charset="0"/>
              </a:rPr>
              <a:t>Decision Making Statements / Control Flow Statements :</a:t>
            </a:r>
          </a:p>
        </p:txBody>
      </p:sp>
      <p:sp>
        <p:nvSpPr>
          <p:cNvPr id="11" name="TextBox 10"/>
          <p:cNvSpPr txBox="1"/>
          <p:nvPr/>
        </p:nvSpPr>
        <p:spPr>
          <a:xfrm>
            <a:off x="574766" y="1201783"/>
            <a:ext cx="10293531" cy="3416320"/>
          </a:xfrm>
          <a:prstGeom prst="rect">
            <a:avLst/>
          </a:prstGeom>
          <a:noFill/>
        </p:spPr>
        <p:txBody>
          <a:bodyPr wrap="square" rtlCol="0">
            <a:spAutoFit/>
          </a:bodyPr>
          <a:lstStyle/>
          <a:p>
            <a:r>
              <a:rPr lang="en-IN" sz="2400" dirty="0">
                <a:latin typeface="Times New Roman" pitchFamily="18" charset="0"/>
                <a:cs typeface="Times New Roman" pitchFamily="18" charset="0"/>
              </a:rPr>
              <a:t>Decision making structures require that the programmer specify one or more conditions to be evaluated or tested by the program, along with a statement or statements to be executed if the condition is determined to be true, and optionally, other statements to be executed if the condition is determined to be false.</a:t>
            </a:r>
          </a:p>
          <a:p>
            <a:r>
              <a:rPr lang="en-IN" sz="2400" dirty="0">
                <a:latin typeface="Times New Roman" pitchFamily="18" charset="0"/>
                <a:cs typeface="Times New Roman" pitchFamily="18" charset="0"/>
              </a:rPr>
              <a:t>Following are the types :</a:t>
            </a:r>
          </a:p>
          <a:p>
            <a:pPr marL="457200" indent="-457200">
              <a:buFont typeface="+mj-lt"/>
              <a:buAutoNum type="arabicPeriod"/>
            </a:pPr>
            <a:r>
              <a:rPr lang="en-IN" sz="2400" dirty="0">
                <a:latin typeface="Times New Roman" pitchFamily="18" charset="0"/>
                <a:cs typeface="Times New Roman" pitchFamily="18" charset="0"/>
              </a:rPr>
              <a:t>Simple if </a:t>
            </a:r>
          </a:p>
          <a:p>
            <a:pPr marL="457200" indent="-457200">
              <a:buFont typeface="+mj-lt"/>
              <a:buAutoNum type="arabicPeriod"/>
            </a:pPr>
            <a:r>
              <a:rPr lang="en-IN" sz="2400" dirty="0">
                <a:latin typeface="Times New Roman" pitchFamily="18" charset="0"/>
                <a:cs typeface="Times New Roman" pitchFamily="18" charset="0"/>
              </a:rPr>
              <a:t>If…Then..Else Statement</a:t>
            </a:r>
          </a:p>
          <a:p>
            <a:pPr marL="457200" indent="-457200">
              <a:buFont typeface="+mj-lt"/>
              <a:buAutoNum type="arabicPeriod"/>
            </a:pPr>
            <a:r>
              <a:rPr lang="en-IN" sz="2400" dirty="0">
                <a:latin typeface="Times New Roman" pitchFamily="18" charset="0"/>
                <a:cs typeface="Times New Roman" pitchFamily="18" charset="0"/>
              </a:rPr>
              <a:t>Select Case Statement</a:t>
            </a: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067219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74765" y="0"/>
            <a:ext cx="10528663" cy="830997"/>
          </a:xfrm>
          <a:prstGeom prst="rect">
            <a:avLst/>
          </a:prstGeom>
          <a:noFill/>
        </p:spPr>
        <p:txBody>
          <a:bodyPr wrap="square" rtlCol="0">
            <a:spAutoFit/>
          </a:bodyPr>
          <a:lstStyle/>
          <a:p>
            <a:r>
              <a:rPr lang="en-IN" sz="4800" dirty="0">
                <a:latin typeface="Times New Roman" pitchFamily="18" charset="0"/>
                <a:cs typeface="Times New Roman" pitchFamily="18" charset="0"/>
              </a:rPr>
              <a:t> </a:t>
            </a:r>
            <a:r>
              <a:rPr lang="en-IN" sz="3200" dirty="0">
                <a:latin typeface="Times New Roman" pitchFamily="18" charset="0"/>
                <a:cs typeface="Times New Roman" pitchFamily="18" charset="0"/>
              </a:rPr>
              <a:t>1. Simple if Statement :</a:t>
            </a:r>
          </a:p>
        </p:txBody>
      </p:sp>
      <p:sp>
        <p:nvSpPr>
          <p:cNvPr id="9" name="TextBox 8"/>
          <p:cNvSpPr txBox="1"/>
          <p:nvPr/>
        </p:nvSpPr>
        <p:spPr>
          <a:xfrm>
            <a:off x="548640" y="836022"/>
            <a:ext cx="10646229" cy="3416320"/>
          </a:xfrm>
          <a:prstGeom prst="rect">
            <a:avLst/>
          </a:prstGeom>
          <a:noFill/>
        </p:spPr>
        <p:txBody>
          <a:bodyPr wrap="square" rtlCol="0">
            <a:spAutoFit/>
          </a:bodyPr>
          <a:lstStyle/>
          <a:p>
            <a:r>
              <a:rPr lang="en-IN" sz="2400" dirty="0">
                <a:latin typeface="Times New Roman" pitchFamily="18" charset="0"/>
                <a:cs typeface="Times New Roman" pitchFamily="18" charset="0"/>
              </a:rPr>
              <a:t>It is the simplest form of control statement, frequently used in decision making and changing the control flow of the program execution. </a:t>
            </a:r>
          </a:p>
          <a:p>
            <a:r>
              <a:rPr lang="en-IN" sz="2400" dirty="0">
                <a:latin typeface="Times New Roman" pitchFamily="18" charset="0"/>
                <a:cs typeface="Times New Roman" pitchFamily="18" charset="0"/>
              </a:rPr>
              <a:t>Syntax for if-then statement is −</a:t>
            </a:r>
          </a:p>
          <a:p>
            <a:r>
              <a:rPr lang="en-IN" sz="2400" dirty="0">
                <a:latin typeface="Times New Roman" pitchFamily="18" charset="0"/>
                <a:cs typeface="Times New Roman" pitchFamily="18" charset="0"/>
              </a:rPr>
              <a:t>If (condition) Then </a:t>
            </a:r>
          </a:p>
          <a:p>
            <a:r>
              <a:rPr lang="en-IN" sz="2400" dirty="0">
                <a:latin typeface="Times New Roman" pitchFamily="18" charset="0"/>
                <a:cs typeface="Times New Roman" pitchFamily="18" charset="0"/>
              </a:rPr>
              <a:t>	[Statement(s)] </a:t>
            </a:r>
          </a:p>
          <a:p>
            <a:r>
              <a:rPr lang="en-IN" sz="2400" dirty="0">
                <a:latin typeface="Times New Roman" pitchFamily="18" charset="0"/>
                <a:cs typeface="Times New Roman" pitchFamily="18" charset="0"/>
              </a:rPr>
              <a:t>End If</a:t>
            </a:r>
          </a:p>
          <a:p>
            <a:r>
              <a:rPr lang="en-IN" sz="2400" dirty="0">
                <a:latin typeface="Times New Roman" pitchFamily="18" charset="0"/>
                <a:cs typeface="Times New Roman" pitchFamily="18" charset="0"/>
              </a:rPr>
              <a:t>Where, </a:t>
            </a:r>
            <a:r>
              <a:rPr lang="en-IN" sz="2400" i="1" dirty="0">
                <a:latin typeface="Times New Roman" pitchFamily="18" charset="0"/>
                <a:cs typeface="Times New Roman" pitchFamily="18" charset="0"/>
              </a:rPr>
              <a:t>condition</a:t>
            </a:r>
            <a:r>
              <a:rPr lang="en-IN" sz="2400" dirty="0">
                <a:latin typeface="Times New Roman" pitchFamily="18" charset="0"/>
                <a:cs typeface="Times New Roman" pitchFamily="18" charset="0"/>
              </a:rPr>
              <a:t> is a Boolean or relational condition and Statement(s) is a simple or compound statement.</a:t>
            </a:r>
          </a:p>
          <a:p>
            <a:r>
              <a:rPr lang="en-IN" sz="2400" dirty="0">
                <a:latin typeface="Times New Roman" pitchFamily="18" charset="0"/>
                <a:cs typeface="Times New Roman" pitchFamily="18" charset="0"/>
              </a:rPr>
              <a:t> </a:t>
            </a:r>
          </a:p>
        </p:txBody>
      </p:sp>
      <p:pic>
        <p:nvPicPr>
          <p:cNvPr id="11" name="Picture 10" descr="ppppp2.png"/>
          <p:cNvPicPr>
            <a:picLocks noChangeAspect="1"/>
          </p:cNvPicPr>
          <p:nvPr/>
        </p:nvPicPr>
        <p:blipFill>
          <a:blip r:embed="rId8" cstate="print"/>
          <a:stretch>
            <a:fillRect/>
          </a:stretch>
        </p:blipFill>
        <p:spPr>
          <a:xfrm>
            <a:off x="6609806" y="3573663"/>
            <a:ext cx="4962565" cy="2892452"/>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9" name="TextBox 8"/>
          <p:cNvSpPr txBox="1"/>
          <p:nvPr/>
        </p:nvSpPr>
        <p:spPr>
          <a:xfrm>
            <a:off x="496389" y="313507"/>
            <a:ext cx="10646229" cy="4893647"/>
          </a:xfrm>
          <a:prstGeom prst="rect">
            <a:avLst/>
          </a:prstGeom>
          <a:noFill/>
        </p:spPr>
        <p:txBody>
          <a:bodyPr wrap="square" rtlCol="0">
            <a:spAutoFit/>
          </a:bodyPr>
          <a:lstStyle/>
          <a:p>
            <a:r>
              <a:rPr lang="en-IN" sz="2400" dirty="0">
                <a:latin typeface="Times New Roman" pitchFamily="18" charset="0"/>
                <a:cs typeface="Times New Roman" pitchFamily="18" charset="0"/>
              </a:rPr>
              <a:t>Example of Simple If..Then Statement :</a:t>
            </a:r>
          </a:p>
          <a:p>
            <a:r>
              <a:rPr lang="en-IN" sz="2400" dirty="0">
                <a:latin typeface="Times New Roman" pitchFamily="18" charset="0"/>
                <a:cs typeface="Times New Roman" pitchFamily="18" charset="0"/>
              </a:rPr>
              <a:t>Q) Write a program to check if the person is eligible for voting.</a:t>
            </a:r>
          </a:p>
          <a:p>
            <a:r>
              <a:rPr lang="en-IN" sz="2400" dirty="0">
                <a:latin typeface="Times New Roman" pitchFamily="18" charset="0"/>
                <a:cs typeface="Times New Roman" pitchFamily="18" charset="0"/>
              </a:rPr>
              <a:t>Code::                                                                             Output::</a:t>
            </a:r>
          </a:p>
          <a:p>
            <a:r>
              <a:rPr lang="en-IN" sz="2400" dirty="0">
                <a:latin typeface="Times New Roman" pitchFamily="18" charset="0"/>
                <a:cs typeface="Times New Roman" pitchFamily="18" charset="0"/>
              </a:rPr>
              <a:t>Module Module1                                                            Enter the age: 22</a:t>
            </a:r>
          </a:p>
          <a:p>
            <a:r>
              <a:rPr lang="en-IN" sz="2400" dirty="0">
                <a:latin typeface="Times New Roman" pitchFamily="18" charset="0"/>
                <a:cs typeface="Times New Roman" pitchFamily="18" charset="0"/>
              </a:rPr>
              <a:t>	Sub Main()                                                                You are eligible</a:t>
            </a:r>
          </a:p>
          <a:p>
            <a:r>
              <a:rPr lang="en-IN" sz="2400" dirty="0">
                <a:latin typeface="Times New Roman" pitchFamily="18" charset="0"/>
                <a:cs typeface="Times New Roman" pitchFamily="18" charset="0"/>
              </a:rPr>
              <a:t>		Dim age as Integer </a:t>
            </a:r>
          </a:p>
          <a:p>
            <a:r>
              <a:rPr lang="en-IN" sz="2400" dirty="0">
                <a:latin typeface="Times New Roman" pitchFamily="18" charset="0"/>
                <a:cs typeface="Times New Roman" pitchFamily="18" charset="0"/>
              </a:rPr>
              <a:t>		Console.Write(“Enter the age:”)</a:t>
            </a:r>
          </a:p>
          <a:p>
            <a:r>
              <a:rPr lang="en-IN" sz="2400" dirty="0">
                <a:latin typeface="Times New Roman" pitchFamily="18" charset="0"/>
                <a:cs typeface="Times New Roman" pitchFamily="18" charset="0"/>
              </a:rPr>
              <a:t>		age = Integer.Parse(</a:t>
            </a:r>
            <a:r>
              <a:rPr lang="en-IN" sz="2400" dirty="0" err="1">
                <a:latin typeface="Times New Roman" pitchFamily="18" charset="0"/>
                <a:cs typeface="Times New Roman" pitchFamily="18" charset="0"/>
              </a:rPr>
              <a:t>Console.ReadLine</a:t>
            </a:r>
            <a:r>
              <a:rPr lang="en-IN" sz="2400" dirty="0">
                <a:latin typeface="Times New Roman" pitchFamily="18" charset="0"/>
                <a:cs typeface="Times New Roman" pitchFamily="18" charset="0"/>
              </a:rPr>
              <a:t>())</a:t>
            </a:r>
          </a:p>
          <a:p>
            <a:r>
              <a:rPr lang="en-IN" sz="2400" dirty="0">
                <a:latin typeface="Times New Roman" pitchFamily="18" charset="0"/>
                <a:cs typeface="Times New Roman" pitchFamily="18" charset="0"/>
              </a:rPr>
              <a:t>		If  age&gt;=18 Then</a:t>
            </a:r>
          </a:p>
          <a:p>
            <a:r>
              <a:rPr lang="en-IN" sz="2400" dirty="0">
                <a:latin typeface="Times New Roman" pitchFamily="18" charset="0"/>
                <a:cs typeface="Times New Roman" pitchFamily="18" charset="0"/>
              </a:rPr>
              <a:t>			Console.WriteLine(“You are eligible”)</a:t>
            </a:r>
          </a:p>
          <a:p>
            <a:r>
              <a:rPr lang="en-IN" sz="2400" dirty="0">
                <a:latin typeface="Times New Roman" pitchFamily="18" charset="0"/>
                <a:cs typeface="Times New Roman" pitchFamily="18" charset="0"/>
              </a:rPr>
              <a:t>		End If</a:t>
            </a:r>
          </a:p>
          <a:p>
            <a:r>
              <a:rPr lang="en-IN" sz="2400" dirty="0">
                <a:latin typeface="Times New Roman" pitchFamily="18" charset="0"/>
                <a:cs typeface="Times New Roman" pitchFamily="18" charset="0"/>
              </a:rPr>
              <a:t>	End Sub</a:t>
            </a:r>
          </a:p>
          <a:p>
            <a:r>
              <a:rPr lang="en-IN" sz="2400" dirty="0">
                <a:latin typeface="Times New Roman" pitchFamily="18" charset="0"/>
                <a:cs typeface="Times New Roman" pitchFamily="18" charset="0"/>
              </a:rPr>
              <a:t>End Module </a:t>
            </a:r>
          </a:p>
        </p:txBody>
      </p:sp>
    </p:spTree>
    <p:extLst>
      <p:ext uri="{BB962C8B-B14F-4D97-AF65-F5344CB8AC3E}">
        <p14:creationId xmlns:p14="http://schemas.microsoft.com/office/powerpoint/2010/main" val="2067219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a:latin typeface="Times New Roman" pitchFamily="18" charset="0"/>
                <a:cs typeface="Times New Roman" pitchFamily="18" charset="0"/>
              </a:rPr>
              <a:t> </a:t>
            </a:r>
          </a:p>
        </p:txBody>
      </p:sp>
      <p:sp>
        <p:nvSpPr>
          <p:cNvPr id="9" name="TextBox 8"/>
          <p:cNvSpPr txBox="1"/>
          <p:nvPr/>
        </p:nvSpPr>
        <p:spPr>
          <a:xfrm>
            <a:off x="496389" y="287383"/>
            <a:ext cx="9470571" cy="584775"/>
          </a:xfrm>
          <a:prstGeom prst="rect">
            <a:avLst/>
          </a:prstGeom>
          <a:noFill/>
        </p:spPr>
        <p:txBody>
          <a:bodyPr wrap="square" rtlCol="0">
            <a:spAutoFit/>
          </a:bodyPr>
          <a:lstStyle/>
          <a:p>
            <a:r>
              <a:rPr lang="en-IN" sz="3200" dirty="0">
                <a:latin typeface="Times New Roman" pitchFamily="18" charset="0"/>
                <a:cs typeface="Times New Roman" pitchFamily="18" charset="0"/>
              </a:rPr>
              <a:t>2. If…Then…Else Statement :</a:t>
            </a:r>
          </a:p>
        </p:txBody>
      </p:sp>
      <p:sp>
        <p:nvSpPr>
          <p:cNvPr id="13" name="TextBox 12"/>
          <p:cNvSpPr txBox="1"/>
          <p:nvPr/>
        </p:nvSpPr>
        <p:spPr>
          <a:xfrm>
            <a:off x="509451" y="1058091"/>
            <a:ext cx="11038115" cy="3416320"/>
          </a:xfrm>
          <a:prstGeom prst="rect">
            <a:avLst/>
          </a:prstGeom>
          <a:noFill/>
        </p:spPr>
        <p:txBody>
          <a:bodyPr wrap="square" rtlCol="0">
            <a:spAutoFit/>
          </a:bodyPr>
          <a:lstStyle/>
          <a:p>
            <a:r>
              <a:rPr lang="en-IN" sz="2400" dirty="0">
                <a:latin typeface="Times New Roman" pitchFamily="18" charset="0"/>
                <a:cs typeface="Times New Roman" pitchFamily="18" charset="0"/>
              </a:rPr>
              <a:t>An </a:t>
            </a:r>
            <a:r>
              <a:rPr lang="en-IN" sz="2400" b="1" dirty="0">
                <a:latin typeface="Times New Roman" pitchFamily="18" charset="0"/>
                <a:cs typeface="Times New Roman" pitchFamily="18" charset="0"/>
              </a:rPr>
              <a:t>If</a:t>
            </a:r>
            <a:r>
              <a:rPr lang="en-IN" sz="2400" dirty="0">
                <a:latin typeface="Times New Roman" pitchFamily="18" charset="0"/>
                <a:cs typeface="Times New Roman" pitchFamily="18" charset="0"/>
              </a:rPr>
              <a:t> statement can be followed by an optional </a:t>
            </a:r>
            <a:r>
              <a:rPr lang="en-IN" sz="2400" b="1" dirty="0">
                <a:latin typeface="Times New Roman" pitchFamily="18" charset="0"/>
                <a:cs typeface="Times New Roman" pitchFamily="18" charset="0"/>
              </a:rPr>
              <a:t>Else</a:t>
            </a:r>
            <a:r>
              <a:rPr lang="en-IN" sz="2400" dirty="0">
                <a:latin typeface="Times New Roman" pitchFamily="18" charset="0"/>
                <a:cs typeface="Times New Roman" pitchFamily="18" charset="0"/>
              </a:rPr>
              <a:t> statement, which executes when the Boolean expression is false.</a:t>
            </a:r>
          </a:p>
          <a:p>
            <a:r>
              <a:rPr lang="en-IN" sz="2400" dirty="0">
                <a:latin typeface="Times New Roman" pitchFamily="18" charset="0"/>
                <a:cs typeface="Times New Roman" pitchFamily="18" charset="0"/>
              </a:rPr>
              <a:t>The syntax of an If...Then... Else statement in VB.Net is as follows −</a:t>
            </a:r>
          </a:p>
          <a:p>
            <a:r>
              <a:rPr lang="en-IN" sz="2400" dirty="0">
                <a:latin typeface="Times New Roman" pitchFamily="18" charset="0"/>
                <a:cs typeface="Times New Roman" pitchFamily="18" charset="0"/>
              </a:rPr>
              <a:t>If(condition)Then </a:t>
            </a:r>
          </a:p>
          <a:p>
            <a:r>
              <a:rPr lang="en-IN" sz="2400" dirty="0">
                <a:latin typeface="Times New Roman" pitchFamily="18" charset="0"/>
                <a:cs typeface="Times New Roman" pitchFamily="18" charset="0"/>
              </a:rPr>
              <a:t>	statement(s) will execute if the condition is true </a:t>
            </a:r>
          </a:p>
          <a:p>
            <a:r>
              <a:rPr lang="en-IN" sz="2400" dirty="0">
                <a:latin typeface="Times New Roman" pitchFamily="18" charset="0"/>
                <a:cs typeface="Times New Roman" pitchFamily="18" charset="0"/>
              </a:rPr>
              <a:t>Else </a:t>
            </a:r>
          </a:p>
          <a:p>
            <a:r>
              <a:rPr lang="en-IN" sz="2400" dirty="0">
                <a:latin typeface="Times New Roman" pitchFamily="18" charset="0"/>
                <a:cs typeface="Times New Roman" pitchFamily="18" charset="0"/>
              </a:rPr>
              <a:t>	statement(s) will execute if the condition is false </a:t>
            </a:r>
          </a:p>
          <a:p>
            <a:r>
              <a:rPr lang="en-IN" sz="2400" dirty="0">
                <a:latin typeface="Times New Roman" pitchFamily="18" charset="0"/>
                <a:cs typeface="Times New Roman" pitchFamily="18" charset="0"/>
              </a:rPr>
              <a:t>End If</a:t>
            </a:r>
          </a:p>
          <a:p>
            <a:endParaRPr lang="en-IN" sz="2400" dirty="0">
              <a:latin typeface="Times New Roman" pitchFamily="18" charset="0"/>
              <a:cs typeface="Times New Roman" pitchFamily="18" charset="0"/>
            </a:endParaRPr>
          </a:p>
        </p:txBody>
      </p:sp>
      <p:pic>
        <p:nvPicPr>
          <p:cNvPr id="15" name="Picture 14" descr="ppppp3.png"/>
          <p:cNvPicPr>
            <a:picLocks noChangeAspect="1"/>
          </p:cNvPicPr>
          <p:nvPr/>
        </p:nvPicPr>
        <p:blipFill>
          <a:blip r:embed="rId8" cstate="print"/>
          <a:stretch>
            <a:fillRect/>
          </a:stretch>
        </p:blipFill>
        <p:spPr>
          <a:xfrm>
            <a:off x="6701245" y="3683727"/>
            <a:ext cx="4389119" cy="2965268"/>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9" name="TextBox 8"/>
          <p:cNvSpPr txBox="1"/>
          <p:nvPr/>
        </p:nvSpPr>
        <p:spPr>
          <a:xfrm>
            <a:off x="496389" y="313507"/>
            <a:ext cx="10646229" cy="5632311"/>
          </a:xfrm>
          <a:prstGeom prst="rect">
            <a:avLst/>
          </a:prstGeom>
          <a:noFill/>
        </p:spPr>
        <p:txBody>
          <a:bodyPr wrap="square" rtlCol="0">
            <a:spAutoFit/>
          </a:bodyPr>
          <a:lstStyle/>
          <a:p>
            <a:r>
              <a:rPr lang="en-IN" sz="2400" dirty="0">
                <a:latin typeface="Times New Roman" pitchFamily="18" charset="0"/>
                <a:cs typeface="Times New Roman" pitchFamily="18" charset="0"/>
              </a:rPr>
              <a:t>Example of Simple If..Then Statement :</a:t>
            </a:r>
          </a:p>
          <a:p>
            <a:r>
              <a:rPr lang="en-IN" sz="2400" dirty="0">
                <a:latin typeface="Times New Roman" pitchFamily="18" charset="0"/>
                <a:cs typeface="Times New Roman" pitchFamily="18" charset="0"/>
              </a:rPr>
              <a:t>Q) Write a program to check if the number is even or odd.</a:t>
            </a:r>
          </a:p>
          <a:p>
            <a:r>
              <a:rPr lang="en-IN" sz="2400" dirty="0">
                <a:latin typeface="Times New Roman" pitchFamily="18" charset="0"/>
                <a:cs typeface="Times New Roman" pitchFamily="18" charset="0"/>
              </a:rPr>
              <a:t>Code::                                                                             Output::</a:t>
            </a:r>
          </a:p>
          <a:p>
            <a:r>
              <a:rPr lang="en-IN" sz="2400" dirty="0">
                <a:latin typeface="Times New Roman" pitchFamily="18" charset="0"/>
                <a:cs typeface="Times New Roman" pitchFamily="18" charset="0"/>
              </a:rPr>
              <a:t>Module Module2                                                            Enter the age: 212</a:t>
            </a:r>
          </a:p>
          <a:p>
            <a:r>
              <a:rPr lang="en-IN" sz="2400" dirty="0">
                <a:latin typeface="Times New Roman" pitchFamily="18" charset="0"/>
                <a:cs typeface="Times New Roman" pitchFamily="18" charset="0"/>
              </a:rPr>
              <a:t>	Sub Main()                                                                Given Number is odd</a:t>
            </a:r>
          </a:p>
          <a:p>
            <a:r>
              <a:rPr lang="en-IN" sz="2400" dirty="0">
                <a:latin typeface="Times New Roman" pitchFamily="18" charset="0"/>
                <a:cs typeface="Times New Roman" pitchFamily="18" charset="0"/>
              </a:rPr>
              <a:t>		Dim num as Integer=0 </a:t>
            </a:r>
          </a:p>
          <a:p>
            <a:r>
              <a:rPr lang="en-IN" sz="2400" dirty="0">
                <a:latin typeface="Times New Roman" pitchFamily="18" charset="0"/>
                <a:cs typeface="Times New Roman" pitchFamily="18" charset="0"/>
              </a:rPr>
              <a:t>		Console.Write(“Enter the number:”)</a:t>
            </a:r>
          </a:p>
          <a:p>
            <a:r>
              <a:rPr lang="en-IN" sz="2400" dirty="0">
                <a:latin typeface="Times New Roman" pitchFamily="18" charset="0"/>
                <a:cs typeface="Times New Roman" pitchFamily="18" charset="0"/>
              </a:rPr>
              <a:t>		num = Integer.Parse(</a:t>
            </a:r>
            <a:r>
              <a:rPr lang="en-IN" sz="2400" dirty="0" err="1">
                <a:latin typeface="Times New Roman" pitchFamily="18" charset="0"/>
                <a:cs typeface="Times New Roman" pitchFamily="18" charset="0"/>
              </a:rPr>
              <a:t>Console.ReadLine</a:t>
            </a:r>
            <a:r>
              <a:rPr lang="en-IN" sz="2400" dirty="0">
                <a:latin typeface="Times New Roman" pitchFamily="18" charset="0"/>
                <a:cs typeface="Times New Roman" pitchFamily="18" charset="0"/>
              </a:rPr>
              <a:t>())</a:t>
            </a:r>
          </a:p>
          <a:p>
            <a:r>
              <a:rPr lang="en-IN" sz="2400" dirty="0">
                <a:latin typeface="Times New Roman" pitchFamily="18" charset="0"/>
                <a:cs typeface="Times New Roman" pitchFamily="18" charset="0"/>
              </a:rPr>
              <a:t>		If  num Mod 2=0 Then</a:t>
            </a:r>
          </a:p>
          <a:p>
            <a:r>
              <a:rPr lang="en-IN" sz="2400" dirty="0">
                <a:latin typeface="Times New Roman" pitchFamily="18" charset="0"/>
                <a:cs typeface="Times New Roman" pitchFamily="18" charset="0"/>
              </a:rPr>
              <a:t>			Console.WriteLine(“Given Number is even”)</a:t>
            </a:r>
          </a:p>
          <a:p>
            <a:r>
              <a:rPr lang="en-IN" sz="2400" dirty="0">
                <a:latin typeface="Times New Roman" pitchFamily="18" charset="0"/>
                <a:cs typeface="Times New Roman" pitchFamily="18" charset="0"/>
              </a:rPr>
              <a:t>		Else</a:t>
            </a:r>
          </a:p>
          <a:p>
            <a:r>
              <a:rPr lang="en-IN" sz="2400" dirty="0">
                <a:latin typeface="Times New Roman" pitchFamily="18" charset="0"/>
                <a:cs typeface="Times New Roman" pitchFamily="18" charset="0"/>
              </a:rPr>
              <a:t>			 Console.WriteLine(“Given Number is odd”)</a:t>
            </a:r>
          </a:p>
          <a:p>
            <a:r>
              <a:rPr lang="en-IN" sz="2400" dirty="0">
                <a:latin typeface="Times New Roman" pitchFamily="18" charset="0"/>
                <a:cs typeface="Times New Roman" pitchFamily="18" charset="0"/>
              </a:rPr>
              <a:t>		End If</a:t>
            </a:r>
          </a:p>
          <a:p>
            <a:r>
              <a:rPr lang="en-IN" sz="2400" dirty="0">
                <a:latin typeface="Times New Roman" pitchFamily="18" charset="0"/>
                <a:cs typeface="Times New Roman" pitchFamily="18" charset="0"/>
              </a:rPr>
              <a:t>	End Sub</a:t>
            </a:r>
          </a:p>
          <a:p>
            <a:r>
              <a:rPr lang="en-IN" sz="2400" dirty="0">
                <a:latin typeface="Times New Roman" pitchFamily="18" charset="0"/>
                <a:cs typeface="Times New Roman" pitchFamily="18" charset="0"/>
              </a:rPr>
              <a:t>End Module </a:t>
            </a:r>
          </a:p>
        </p:txBody>
      </p:sp>
    </p:spTree>
    <p:extLst>
      <p:ext uri="{BB962C8B-B14F-4D97-AF65-F5344CB8AC3E}">
        <p14:creationId xmlns:p14="http://schemas.microsoft.com/office/powerpoint/2010/main" val="2067219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a:latin typeface="Times New Roman" pitchFamily="18" charset="0"/>
                <a:cs typeface="Times New Roman" pitchFamily="18" charset="0"/>
              </a:rPr>
              <a:t> </a:t>
            </a:r>
          </a:p>
        </p:txBody>
      </p:sp>
      <p:sp>
        <p:nvSpPr>
          <p:cNvPr id="9" name="TextBox 8"/>
          <p:cNvSpPr txBox="1"/>
          <p:nvPr/>
        </p:nvSpPr>
        <p:spPr>
          <a:xfrm>
            <a:off x="522514" y="274320"/>
            <a:ext cx="6805749" cy="584775"/>
          </a:xfrm>
          <a:prstGeom prst="rect">
            <a:avLst/>
          </a:prstGeom>
          <a:noFill/>
        </p:spPr>
        <p:txBody>
          <a:bodyPr wrap="square" rtlCol="0">
            <a:spAutoFit/>
          </a:bodyPr>
          <a:lstStyle/>
          <a:p>
            <a:r>
              <a:rPr lang="en-IN" sz="3200" dirty="0">
                <a:latin typeface="Times New Roman" pitchFamily="18" charset="0"/>
                <a:cs typeface="Times New Roman" pitchFamily="18" charset="0"/>
              </a:rPr>
              <a:t>3. Select Case Statement :</a:t>
            </a:r>
          </a:p>
        </p:txBody>
      </p:sp>
      <p:sp>
        <p:nvSpPr>
          <p:cNvPr id="11" name="TextBox 10"/>
          <p:cNvSpPr txBox="1"/>
          <p:nvPr/>
        </p:nvSpPr>
        <p:spPr>
          <a:xfrm>
            <a:off x="561703" y="1018903"/>
            <a:ext cx="10633166" cy="6001643"/>
          </a:xfrm>
          <a:prstGeom prst="rect">
            <a:avLst/>
          </a:prstGeom>
          <a:noFill/>
        </p:spPr>
        <p:txBody>
          <a:bodyPr wrap="square" rtlCol="0">
            <a:spAutoFit/>
          </a:bodyPr>
          <a:lstStyle/>
          <a:p>
            <a:r>
              <a:rPr lang="en-IN" sz="2400" dirty="0">
                <a:latin typeface="Times New Roman" pitchFamily="18" charset="0"/>
                <a:cs typeface="Times New Roman" pitchFamily="18" charset="0"/>
              </a:rPr>
              <a:t>A </a:t>
            </a:r>
            <a:r>
              <a:rPr lang="en-IN" sz="2400" b="1" dirty="0">
                <a:latin typeface="Times New Roman" pitchFamily="18" charset="0"/>
                <a:cs typeface="Times New Roman" pitchFamily="18" charset="0"/>
              </a:rPr>
              <a:t>Select Case</a:t>
            </a:r>
            <a:r>
              <a:rPr lang="en-IN" sz="2400" dirty="0">
                <a:latin typeface="Times New Roman" pitchFamily="18" charset="0"/>
                <a:cs typeface="Times New Roman" pitchFamily="18" charset="0"/>
              </a:rPr>
              <a:t> statement allows a variable to be tested for equality against a list of values. Each value is called a case, and the variable being switched on is checked for each select case.</a:t>
            </a:r>
          </a:p>
          <a:p>
            <a:r>
              <a:rPr lang="en-IN" sz="2400" dirty="0">
                <a:latin typeface="Times New Roman" pitchFamily="18" charset="0"/>
                <a:cs typeface="Times New Roman" pitchFamily="18" charset="0"/>
              </a:rPr>
              <a:t>The syntax for a Select Case statement in VB.Net is as follows −</a:t>
            </a:r>
          </a:p>
          <a:p>
            <a:r>
              <a:rPr lang="en-IN" sz="2400" dirty="0">
                <a:latin typeface="Times New Roman" pitchFamily="18" charset="0"/>
                <a:cs typeface="Times New Roman" pitchFamily="18" charset="0"/>
              </a:rPr>
              <a:t>Select Case (expression) </a:t>
            </a:r>
          </a:p>
          <a:p>
            <a:r>
              <a:rPr lang="en-IN" sz="2400" dirty="0">
                <a:latin typeface="Times New Roman" pitchFamily="18" charset="0"/>
                <a:cs typeface="Times New Roman" pitchFamily="18" charset="0"/>
              </a:rPr>
              <a:t>Case value 1</a:t>
            </a:r>
          </a:p>
          <a:p>
            <a:r>
              <a:rPr lang="en-IN" sz="2400" dirty="0">
                <a:latin typeface="Times New Roman" pitchFamily="18" charset="0"/>
                <a:cs typeface="Times New Roman" pitchFamily="18" charset="0"/>
              </a:rPr>
              <a:t>		Statement 1</a:t>
            </a:r>
          </a:p>
          <a:p>
            <a:r>
              <a:rPr lang="en-IN" sz="2400" dirty="0">
                <a:latin typeface="Times New Roman" pitchFamily="18" charset="0"/>
                <a:cs typeface="Times New Roman" pitchFamily="18" charset="0"/>
              </a:rPr>
              <a:t>Case value 2</a:t>
            </a:r>
          </a:p>
          <a:p>
            <a:r>
              <a:rPr lang="en-IN" sz="2400" dirty="0">
                <a:latin typeface="Times New Roman" pitchFamily="18" charset="0"/>
                <a:cs typeface="Times New Roman" pitchFamily="18" charset="0"/>
              </a:rPr>
              <a:t>		Statement 2</a:t>
            </a:r>
          </a:p>
          <a:p>
            <a:r>
              <a:rPr lang="en-IN" sz="2400" dirty="0">
                <a:latin typeface="Times New Roman" pitchFamily="18" charset="0"/>
                <a:cs typeface="Times New Roman" pitchFamily="18" charset="0"/>
              </a:rPr>
              <a:t>.</a:t>
            </a:r>
          </a:p>
          <a:p>
            <a:r>
              <a:rPr lang="en-IN" sz="2400" dirty="0">
                <a:latin typeface="Times New Roman" pitchFamily="18" charset="0"/>
                <a:cs typeface="Times New Roman" pitchFamily="18" charset="0"/>
              </a:rPr>
              <a:t>Case value n</a:t>
            </a:r>
          </a:p>
          <a:p>
            <a:r>
              <a:rPr lang="en-IN" sz="2400" dirty="0">
                <a:latin typeface="Times New Roman" pitchFamily="18" charset="0"/>
                <a:cs typeface="Times New Roman" pitchFamily="18" charset="0"/>
              </a:rPr>
              <a:t>		Statement n</a:t>
            </a:r>
          </a:p>
          <a:p>
            <a:r>
              <a:rPr lang="en-IN" sz="2400" dirty="0">
                <a:latin typeface="Times New Roman" pitchFamily="18" charset="0"/>
                <a:cs typeface="Times New Roman" pitchFamily="18" charset="0"/>
              </a:rPr>
              <a:t>Case Else</a:t>
            </a:r>
          </a:p>
          <a:p>
            <a:r>
              <a:rPr lang="en-IN" sz="2400" dirty="0">
                <a:latin typeface="Times New Roman" pitchFamily="18" charset="0"/>
                <a:cs typeface="Times New Roman" pitchFamily="18" charset="0"/>
              </a:rPr>
              <a:t>		Statement</a:t>
            </a:r>
          </a:p>
          <a:p>
            <a:r>
              <a:rPr lang="en-IN" sz="2400" dirty="0">
                <a:latin typeface="Times New Roman" pitchFamily="18" charset="0"/>
                <a:cs typeface="Times New Roman" pitchFamily="18" charset="0"/>
              </a:rPr>
              <a:t>End Select</a:t>
            </a:r>
          </a:p>
          <a:p>
            <a:endParaRPr lang="en-IN" sz="2400" dirty="0">
              <a:latin typeface="Times New Roman" pitchFamily="18" charset="0"/>
              <a:cs typeface="Times New Roman" pitchFamily="18" charset="0"/>
            </a:endParaRPr>
          </a:p>
        </p:txBody>
      </p:sp>
      <p:pic>
        <p:nvPicPr>
          <p:cNvPr id="13" name="Picture 12" descr="pppppp4.png"/>
          <p:cNvPicPr>
            <a:picLocks noChangeAspect="1"/>
          </p:cNvPicPr>
          <p:nvPr/>
        </p:nvPicPr>
        <p:blipFill>
          <a:blip r:embed="rId8" cstate="print"/>
          <a:stretch>
            <a:fillRect/>
          </a:stretch>
        </p:blipFill>
        <p:spPr>
          <a:xfrm>
            <a:off x="6934274" y="2547257"/>
            <a:ext cx="4900675" cy="4010297"/>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pic>
        <p:nvPicPr>
          <p:cNvPr id="8" name="Picture 7" descr="Motivational-Quotes-For-Students.jpg"/>
          <p:cNvPicPr>
            <a:picLocks noChangeAspect="1"/>
          </p:cNvPicPr>
          <p:nvPr/>
        </p:nvPicPr>
        <p:blipFill>
          <a:blip r:embed="rId8" cstate="print"/>
          <a:stretch>
            <a:fillRect/>
          </a:stretch>
        </p:blipFill>
        <p:spPr>
          <a:xfrm>
            <a:off x="849086" y="775431"/>
            <a:ext cx="10411097" cy="5677620"/>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a:latin typeface="Times New Roman" pitchFamily="18" charset="0"/>
                <a:cs typeface="Times New Roman" pitchFamily="18" charset="0"/>
              </a:rPr>
              <a:t> </a:t>
            </a:r>
          </a:p>
        </p:txBody>
      </p:sp>
      <p:sp>
        <p:nvSpPr>
          <p:cNvPr id="13" name="TextBox 12"/>
          <p:cNvSpPr txBox="1"/>
          <p:nvPr/>
        </p:nvSpPr>
        <p:spPr>
          <a:xfrm>
            <a:off x="535577" y="156754"/>
            <a:ext cx="10450286" cy="6463308"/>
          </a:xfrm>
          <a:prstGeom prst="rect">
            <a:avLst/>
          </a:prstGeom>
          <a:noFill/>
        </p:spPr>
        <p:txBody>
          <a:bodyPr wrap="square" rtlCol="0">
            <a:spAutoFit/>
          </a:bodyPr>
          <a:lstStyle/>
          <a:p>
            <a:r>
              <a:rPr lang="en-IN" dirty="0">
                <a:latin typeface="Times New Roman" pitchFamily="18" charset="0"/>
                <a:cs typeface="Times New Roman" pitchFamily="18" charset="0"/>
              </a:rPr>
              <a:t>Example of Select Case Statement :</a:t>
            </a:r>
          </a:p>
          <a:p>
            <a:r>
              <a:rPr lang="en-IN" dirty="0">
                <a:latin typeface="Times New Roman" pitchFamily="18" charset="0"/>
                <a:cs typeface="Times New Roman" pitchFamily="18" charset="0"/>
              </a:rPr>
              <a:t>Q) Write a menu-driven program to check if entered name is present or not  </a:t>
            </a:r>
          </a:p>
          <a:p>
            <a:r>
              <a:rPr lang="en-IN" dirty="0">
                <a:latin typeface="Times New Roman" pitchFamily="18" charset="0"/>
                <a:cs typeface="Times New Roman" pitchFamily="18" charset="0"/>
              </a:rPr>
              <a:t>Code ::                                                                                                Output::</a:t>
            </a:r>
          </a:p>
          <a:p>
            <a:r>
              <a:rPr lang="en-IN" dirty="0">
                <a:latin typeface="Times New Roman" pitchFamily="18" charset="0"/>
                <a:cs typeface="Times New Roman" pitchFamily="18" charset="0"/>
              </a:rPr>
              <a:t>Module Module1                                                                                  Enter the Name : Marry</a:t>
            </a:r>
          </a:p>
          <a:p>
            <a:r>
              <a:rPr lang="en-IN" dirty="0">
                <a:latin typeface="Times New Roman" pitchFamily="18" charset="0"/>
                <a:cs typeface="Times New Roman" pitchFamily="18" charset="0"/>
              </a:rPr>
              <a:t>	Sub Main()                                                                                    Unknown name</a:t>
            </a:r>
          </a:p>
          <a:p>
            <a:r>
              <a:rPr lang="en-IN" dirty="0">
                <a:latin typeface="Times New Roman" pitchFamily="18" charset="0"/>
                <a:cs typeface="Times New Roman" pitchFamily="18" charset="0"/>
              </a:rPr>
              <a:t>		Console.Write(“Enter the Name:”)</a:t>
            </a:r>
          </a:p>
          <a:p>
            <a:r>
              <a:rPr lang="en-IN" dirty="0">
                <a:latin typeface="Times New Roman" pitchFamily="18" charset="0"/>
                <a:cs typeface="Times New Roman" pitchFamily="18" charset="0"/>
              </a:rPr>
              <a:t>		Dim name as String = </a:t>
            </a:r>
            <a:r>
              <a:rPr lang="en-IN" dirty="0" err="1">
                <a:latin typeface="Times New Roman" pitchFamily="18" charset="0"/>
                <a:cs typeface="Times New Roman" pitchFamily="18" charset="0"/>
              </a:rPr>
              <a:t>Console.ReadLine</a:t>
            </a:r>
            <a:r>
              <a:rPr lang="en-IN" dirty="0">
                <a:latin typeface="Times New Roman" pitchFamily="18" charset="0"/>
                <a:cs typeface="Times New Roman" pitchFamily="18" charset="0"/>
              </a:rPr>
              <a:t>()</a:t>
            </a:r>
          </a:p>
          <a:p>
            <a:r>
              <a:rPr lang="en-IN" dirty="0">
                <a:latin typeface="Times New Roman" pitchFamily="18" charset="0"/>
                <a:cs typeface="Times New Roman" pitchFamily="18" charset="0"/>
              </a:rPr>
              <a:t>		Select Case name</a:t>
            </a:r>
          </a:p>
          <a:p>
            <a:r>
              <a:rPr lang="en-IN" dirty="0">
                <a:latin typeface="Times New Roman" pitchFamily="18" charset="0"/>
                <a:cs typeface="Times New Roman" pitchFamily="18" charset="0"/>
              </a:rPr>
              <a:t>			Case  “John” </a:t>
            </a:r>
          </a:p>
          <a:p>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Console.WtiteLine</a:t>
            </a:r>
            <a:r>
              <a:rPr lang="en-IN" dirty="0">
                <a:latin typeface="Times New Roman" pitchFamily="18" charset="0"/>
                <a:cs typeface="Times New Roman" pitchFamily="18" charset="0"/>
              </a:rPr>
              <a:t>(“Hello John”)</a:t>
            </a:r>
          </a:p>
          <a:p>
            <a:r>
              <a:rPr lang="en-IN" dirty="0">
                <a:latin typeface="Times New Roman" pitchFamily="18" charset="0"/>
                <a:cs typeface="Times New Roman" pitchFamily="18" charset="0"/>
              </a:rPr>
              <a:t>			Case  “Joey” </a:t>
            </a:r>
          </a:p>
          <a:p>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Console.WtiteLine</a:t>
            </a:r>
            <a:r>
              <a:rPr lang="en-IN" dirty="0">
                <a:latin typeface="Times New Roman" pitchFamily="18" charset="0"/>
                <a:cs typeface="Times New Roman" pitchFamily="18" charset="0"/>
              </a:rPr>
              <a:t>(“Hello Joey”)</a:t>
            </a:r>
          </a:p>
          <a:p>
            <a:r>
              <a:rPr lang="en-IN" dirty="0">
                <a:latin typeface="Times New Roman" pitchFamily="18" charset="0"/>
                <a:cs typeface="Times New Roman" pitchFamily="18" charset="0"/>
              </a:rPr>
              <a:t>			Case  “Monica” </a:t>
            </a:r>
          </a:p>
          <a:p>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Console.WtiteLine</a:t>
            </a:r>
            <a:r>
              <a:rPr lang="en-IN" dirty="0">
                <a:latin typeface="Times New Roman" pitchFamily="18" charset="0"/>
                <a:cs typeface="Times New Roman" pitchFamily="18" charset="0"/>
              </a:rPr>
              <a:t>(“Hello Monica”)</a:t>
            </a:r>
          </a:p>
          <a:p>
            <a:r>
              <a:rPr lang="en-IN" dirty="0">
                <a:latin typeface="Times New Roman" pitchFamily="18" charset="0"/>
                <a:cs typeface="Times New Roman" pitchFamily="18" charset="0"/>
              </a:rPr>
              <a:t>			Case  Else</a:t>
            </a:r>
          </a:p>
          <a:p>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Console.WtiteLine</a:t>
            </a:r>
            <a:r>
              <a:rPr lang="en-IN" dirty="0">
                <a:latin typeface="Times New Roman" pitchFamily="18" charset="0"/>
                <a:cs typeface="Times New Roman" pitchFamily="18" charset="0"/>
              </a:rPr>
              <a:t>(“Unknown Name”)</a:t>
            </a:r>
          </a:p>
          <a:p>
            <a:r>
              <a:rPr lang="en-IN" dirty="0">
                <a:latin typeface="Times New Roman" pitchFamily="18" charset="0"/>
                <a:cs typeface="Times New Roman" pitchFamily="18" charset="0"/>
              </a:rPr>
              <a:t>		End  Select</a:t>
            </a:r>
          </a:p>
          <a:p>
            <a:r>
              <a:rPr lang="en-IN" dirty="0">
                <a:latin typeface="Times New Roman" pitchFamily="18" charset="0"/>
                <a:cs typeface="Times New Roman" pitchFamily="18" charset="0"/>
              </a:rPr>
              <a:t>	End Sub</a:t>
            </a:r>
          </a:p>
          <a:p>
            <a:r>
              <a:rPr lang="en-IN" dirty="0">
                <a:latin typeface="Times New Roman" pitchFamily="18" charset="0"/>
                <a:cs typeface="Times New Roman" pitchFamily="18" charset="0"/>
              </a:rPr>
              <a:t>End Module </a:t>
            </a: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Q)For  Revision</a:t>
            </a:r>
          </a:p>
          <a:p>
            <a:r>
              <a:rPr lang="en-IN" dirty="0">
                <a:latin typeface="Times New Roman" pitchFamily="18" charset="0"/>
                <a:cs typeface="Times New Roman" pitchFamily="18" charset="0"/>
              </a:rPr>
              <a:t>Write a menu-driven program to perform Arithmetic operations (+,-,%,*) of based on choice of user input </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067219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a:latin typeface="Times New Roman" pitchFamily="18" charset="0"/>
                <a:cs typeface="Times New Roman" pitchFamily="18" charset="0"/>
              </a:rPr>
              <a:t> </a:t>
            </a:r>
          </a:p>
        </p:txBody>
      </p:sp>
      <p:sp>
        <p:nvSpPr>
          <p:cNvPr id="9" name="TextBox 8"/>
          <p:cNvSpPr txBox="1"/>
          <p:nvPr/>
        </p:nvSpPr>
        <p:spPr>
          <a:xfrm>
            <a:off x="561703" y="326571"/>
            <a:ext cx="9993086" cy="584775"/>
          </a:xfrm>
          <a:prstGeom prst="rect">
            <a:avLst/>
          </a:prstGeom>
          <a:noFill/>
        </p:spPr>
        <p:txBody>
          <a:bodyPr wrap="square" rtlCol="0">
            <a:spAutoFit/>
          </a:bodyPr>
          <a:lstStyle/>
          <a:p>
            <a:r>
              <a:rPr lang="en-IN" sz="3200" dirty="0">
                <a:latin typeface="Times New Roman" pitchFamily="18" charset="0"/>
                <a:cs typeface="Times New Roman" pitchFamily="18" charset="0"/>
              </a:rPr>
              <a:t>Looping Statements :</a:t>
            </a:r>
          </a:p>
        </p:txBody>
      </p:sp>
      <p:sp>
        <p:nvSpPr>
          <p:cNvPr id="11" name="TextBox 10"/>
          <p:cNvSpPr txBox="1"/>
          <p:nvPr/>
        </p:nvSpPr>
        <p:spPr>
          <a:xfrm>
            <a:off x="509452" y="875211"/>
            <a:ext cx="10371908" cy="1323439"/>
          </a:xfrm>
          <a:prstGeom prst="rect">
            <a:avLst/>
          </a:prstGeom>
          <a:noFill/>
        </p:spPr>
        <p:txBody>
          <a:bodyPr wrap="square" rtlCol="0">
            <a:spAutoFit/>
          </a:bodyPr>
          <a:lstStyle/>
          <a:p>
            <a:r>
              <a:rPr lang="en-IN" sz="2000" dirty="0">
                <a:latin typeface="Times New Roman" pitchFamily="18" charset="0"/>
                <a:cs typeface="Times New Roman" pitchFamily="18" charset="0"/>
              </a:rPr>
              <a:t>A loop statement allows us to execute a statement or group of statements multiple times and following is the general form of a loop statement in most of the programming languages −</a:t>
            </a:r>
          </a:p>
          <a:p>
            <a:r>
              <a:rPr lang="en-IN" sz="2000" dirty="0">
                <a:latin typeface="Times New Roman" pitchFamily="18" charset="0"/>
                <a:cs typeface="Times New Roman" pitchFamily="18" charset="0"/>
              </a:rPr>
              <a:t>There may be a situation when you need to execute a block of code several number of times.</a:t>
            </a:r>
          </a:p>
          <a:p>
            <a:endParaRPr lang="en-IN" sz="2000" dirty="0">
              <a:latin typeface="Times New Roman" pitchFamily="18" charset="0"/>
              <a:cs typeface="Times New Roman" pitchFamily="18" charset="0"/>
            </a:endParaRPr>
          </a:p>
        </p:txBody>
      </p:sp>
      <p:pic>
        <p:nvPicPr>
          <p:cNvPr id="13" name="Picture 12" descr="ppppp5.png"/>
          <p:cNvPicPr>
            <a:picLocks noChangeAspect="1"/>
          </p:cNvPicPr>
          <p:nvPr/>
        </p:nvPicPr>
        <p:blipFill>
          <a:blip r:embed="rId8" cstate="print"/>
          <a:stretch>
            <a:fillRect/>
          </a:stretch>
        </p:blipFill>
        <p:spPr>
          <a:xfrm>
            <a:off x="692331" y="1931008"/>
            <a:ext cx="10711543" cy="4561232"/>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a:latin typeface="Times New Roman" pitchFamily="18" charset="0"/>
                <a:cs typeface="Times New Roman" pitchFamily="18" charset="0"/>
              </a:rPr>
              <a:t> </a:t>
            </a:r>
          </a:p>
        </p:txBody>
      </p:sp>
      <p:sp>
        <p:nvSpPr>
          <p:cNvPr id="9" name="TextBox 8"/>
          <p:cNvSpPr txBox="1"/>
          <p:nvPr/>
        </p:nvSpPr>
        <p:spPr>
          <a:xfrm>
            <a:off x="418011" y="274320"/>
            <a:ext cx="10593978" cy="584775"/>
          </a:xfrm>
          <a:prstGeom prst="rect">
            <a:avLst/>
          </a:prstGeom>
          <a:noFill/>
        </p:spPr>
        <p:txBody>
          <a:bodyPr wrap="square" rtlCol="0">
            <a:spAutoFit/>
          </a:bodyPr>
          <a:lstStyle/>
          <a:p>
            <a:r>
              <a:rPr lang="en-IN" sz="3200" dirty="0">
                <a:latin typeface="Times New Roman" pitchFamily="18" charset="0"/>
                <a:cs typeface="Times New Roman" pitchFamily="18" charset="0"/>
              </a:rPr>
              <a:t>1. Do..while Loop Statement :</a:t>
            </a:r>
          </a:p>
        </p:txBody>
      </p:sp>
      <p:sp>
        <p:nvSpPr>
          <p:cNvPr id="11" name="TextBox 10"/>
          <p:cNvSpPr txBox="1"/>
          <p:nvPr/>
        </p:nvSpPr>
        <p:spPr>
          <a:xfrm>
            <a:off x="457200" y="849086"/>
            <a:ext cx="10711543" cy="2862322"/>
          </a:xfrm>
          <a:prstGeom prst="rect">
            <a:avLst/>
          </a:prstGeom>
          <a:noFill/>
        </p:spPr>
        <p:txBody>
          <a:bodyPr wrap="square" rtlCol="0">
            <a:spAutoFit/>
          </a:bodyPr>
          <a:lstStyle/>
          <a:p>
            <a:r>
              <a:rPr lang="en-IN" sz="2000" dirty="0">
                <a:latin typeface="Times New Roman" pitchFamily="18" charset="0"/>
                <a:cs typeface="Times New Roman" pitchFamily="18" charset="0"/>
              </a:rPr>
              <a:t>There may be a situation when you need to execute a block of code several number of times. The syntax for this loop construct is −</a:t>
            </a:r>
          </a:p>
          <a:p>
            <a:r>
              <a:rPr lang="en-IN" sz="2000" dirty="0">
                <a:latin typeface="Times New Roman" pitchFamily="18" charset="0"/>
                <a:cs typeface="Times New Roman" pitchFamily="18" charset="0"/>
              </a:rPr>
              <a:t>Do { While | Until } condition </a:t>
            </a:r>
          </a:p>
          <a:p>
            <a:r>
              <a:rPr lang="en-IN" sz="2000" dirty="0">
                <a:latin typeface="Times New Roman" pitchFamily="18" charset="0"/>
                <a:cs typeface="Times New Roman" pitchFamily="18" charset="0"/>
              </a:rPr>
              <a:t>	[ statements ] </a:t>
            </a:r>
          </a:p>
          <a:p>
            <a:r>
              <a:rPr lang="en-IN" sz="2000" dirty="0">
                <a:latin typeface="Times New Roman" pitchFamily="18" charset="0"/>
                <a:cs typeface="Times New Roman" pitchFamily="18" charset="0"/>
              </a:rPr>
              <a:t>Loop –</a:t>
            </a:r>
          </a:p>
          <a:p>
            <a:r>
              <a:rPr lang="en-IN" sz="2000" dirty="0">
                <a:latin typeface="Times New Roman" pitchFamily="18" charset="0"/>
                <a:cs typeface="Times New Roman" pitchFamily="18" charset="0"/>
              </a:rPr>
              <a:t>or- </a:t>
            </a:r>
          </a:p>
          <a:p>
            <a:r>
              <a:rPr lang="en-IN" sz="2000" dirty="0">
                <a:latin typeface="Times New Roman" pitchFamily="18" charset="0"/>
                <a:cs typeface="Times New Roman" pitchFamily="18" charset="0"/>
              </a:rPr>
              <a:t>Do </a:t>
            </a:r>
          </a:p>
          <a:p>
            <a:r>
              <a:rPr lang="en-IN" sz="2000" dirty="0">
                <a:latin typeface="Times New Roman" pitchFamily="18" charset="0"/>
                <a:cs typeface="Times New Roman" pitchFamily="18" charset="0"/>
              </a:rPr>
              <a:t>	[ statements ] </a:t>
            </a:r>
          </a:p>
          <a:p>
            <a:r>
              <a:rPr lang="en-IN" sz="2000" dirty="0">
                <a:latin typeface="Times New Roman" pitchFamily="18" charset="0"/>
                <a:cs typeface="Times New Roman" pitchFamily="18" charset="0"/>
              </a:rPr>
              <a:t>Loop { While | Until } condition</a:t>
            </a:r>
          </a:p>
        </p:txBody>
      </p:sp>
      <p:pic>
        <p:nvPicPr>
          <p:cNvPr id="13" name="Picture 12" descr="ppppp6.png"/>
          <p:cNvPicPr>
            <a:picLocks noChangeAspect="1"/>
          </p:cNvPicPr>
          <p:nvPr/>
        </p:nvPicPr>
        <p:blipFill>
          <a:blip r:embed="rId8" cstate="print"/>
          <a:stretch>
            <a:fillRect/>
          </a:stretch>
        </p:blipFill>
        <p:spPr>
          <a:xfrm>
            <a:off x="6884125" y="1306285"/>
            <a:ext cx="4990011" cy="4508853"/>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a:latin typeface="Times New Roman" pitchFamily="18" charset="0"/>
                <a:cs typeface="Times New Roman" pitchFamily="18" charset="0"/>
              </a:rPr>
              <a:t> </a:t>
            </a:r>
          </a:p>
        </p:txBody>
      </p:sp>
      <p:sp>
        <p:nvSpPr>
          <p:cNvPr id="9" name="TextBox 8"/>
          <p:cNvSpPr txBox="1"/>
          <p:nvPr/>
        </p:nvSpPr>
        <p:spPr>
          <a:xfrm>
            <a:off x="457200" y="313509"/>
            <a:ext cx="10620103" cy="5632311"/>
          </a:xfrm>
          <a:prstGeom prst="rect">
            <a:avLst/>
          </a:prstGeom>
          <a:noFill/>
        </p:spPr>
        <p:txBody>
          <a:bodyPr wrap="square" rtlCol="0">
            <a:spAutoFit/>
          </a:bodyPr>
          <a:lstStyle/>
          <a:p>
            <a:r>
              <a:rPr lang="en-IN" sz="2000" dirty="0">
                <a:latin typeface="Times New Roman" pitchFamily="18" charset="0"/>
                <a:cs typeface="Times New Roman" pitchFamily="18" charset="0"/>
              </a:rPr>
              <a:t>Example of Do..Whole Loop</a:t>
            </a:r>
          </a:p>
          <a:p>
            <a:r>
              <a:rPr lang="en-IN" sz="2000" dirty="0">
                <a:latin typeface="Times New Roman" pitchFamily="18" charset="0"/>
                <a:cs typeface="Times New Roman" pitchFamily="18" charset="0"/>
              </a:rPr>
              <a:t>Q)Write a </a:t>
            </a:r>
            <a:r>
              <a:rPr lang="en-IN" sz="2000" dirty="0" err="1">
                <a:latin typeface="Times New Roman" pitchFamily="18" charset="0"/>
                <a:cs typeface="Times New Roman" pitchFamily="18" charset="0"/>
              </a:rPr>
              <a:t>VB.Net</a:t>
            </a:r>
            <a:r>
              <a:rPr lang="en-IN" sz="2000" dirty="0">
                <a:latin typeface="Times New Roman" pitchFamily="18" charset="0"/>
                <a:cs typeface="Times New Roman" pitchFamily="18" charset="0"/>
              </a:rPr>
              <a:t> program to print the table of given number using Do While</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Code::                                                                                      </a:t>
            </a:r>
            <a:r>
              <a:rPr lang="en-IN" sz="2000" b="1" dirty="0">
                <a:latin typeface="Times New Roman" pitchFamily="18" charset="0"/>
                <a:cs typeface="Times New Roman" pitchFamily="18" charset="0"/>
              </a:rPr>
              <a:t>Output:</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Enter number: 8</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8 16 24 32 40 48 56 64 72 80</a:t>
            </a:r>
          </a:p>
          <a:p>
            <a:r>
              <a:rPr lang="en-IN" sz="2000" dirty="0">
                <a:latin typeface="Times New Roman" pitchFamily="18" charset="0"/>
                <a:cs typeface="Times New Roman" pitchFamily="18" charset="0"/>
              </a:rPr>
              <a:t>Module Module1</a:t>
            </a:r>
          </a:p>
          <a:p>
            <a:r>
              <a:rPr lang="en-IN" sz="2000" dirty="0">
                <a:latin typeface="Times New Roman" pitchFamily="18" charset="0"/>
                <a:cs typeface="Times New Roman" pitchFamily="18" charset="0"/>
              </a:rPr>
              <a:t>	Sub Main() </a:t>
            </a:r>
          </a:p>
          <a:p>
            <a:r>
              <a:rPr lang="en-IN" sz="2000" dirty="0">
                <a:latin typeface="Times New Roman" pitchFamily="18" charset="0"/>
                <a:cs typeface="Times New Roman" pitchFamily="18" charset="0"/>
              </a:rPr>
              <a:t>		Dim count As Integer = 1 </a:t>
            </a:r>
          </a:p>
          <a:p>
            <a:r>
              <a:rPr lang="en-IN" sz="2000" dirty="0">
                <a:latin typeface="Times New Roman" pitchFamily="18" charset="0"/>
                <a:cs typeface="Times New Roman" pitchFamily="18" charset="0"/>
              </a:rPr>
              <a:t>		Dim num As Integer = 0 </a:t>
            </a:r>
          </a:p>
          <a:p>
            <a:r>
              <a:rPr lang="en-IN" sz="2000" dirty="0">
                <a:latin typeface="Times New Roman" pitchFamily="18" charset="0"/>
                <a:cs typeface="Times New Roman" pitchFamily="18" charset="0"/>
              </a:rPr>
              <a:t>		Console.Write("Enter number: ") </a:t>
            </a:r>
          </a:p>
          <a:p>
            <a:r>
              <a:rPr lang="en-IN" sz="2000" dirty="0">
                <a:latin typeface="Times New Roman" pitchFamily="18" charset="0"/>
                <a:cs typeface="Times New Roman" pitchFamily="18" charset="0"/>
              </a:rPr>
              <a:t>		num = Integer.Parse(</a:t>
            </a:r>
            <a:r>
              <a:rPr lang="en-IN" sz="2000" dirty="0" err="1">
                <a:latin typeface="Times New Roman" pitchFamily="18" charset="0"/>
                <a:cs typeface="Times New Roman" pitchFamily="18" charset="0"/>
              </a:rPr>
              <a:t>Console.ReadLine</a:t>
            </a:r>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Do Console.Write("{0} ", num * count) </a:t>
            </a:r>
          </a:p>
          <a:p>
            <a:r>
              <a:rPr lang="en-IN" sz="2000" dirty="0">
                <a:latin typeface="Times New Roman" pitchFamily="18" charset="0"/>
                <a:cs typeface="Times New Roman" pitchFamily="18" charset="0"/>
              </a:rPr>
              <a:t>			count = count + 1 </a:t>
            </a:r>
          </a:p>
          <a:p>
            <a:r>
              <a:rPr lang="en-IN" sz="2000" dirty="0">
                <a:latin typeface="Times New Roman" pitchFamily="18" charset="0"/>
                <a:cs typeface="Times New Roman" pitchFamily="18" charset="0"/>
              </a:rPr>
              <a:t>		Loop While (count &lt;= 10) </a:t>
            </a:r>
          </a:p>
          <a:p>
            <a:r>
              <a:rPr lang="en-IN" sz="2000" dirty="0">
                <a:latin typeface="Times New Roman" pitchFamily="18" charset="0"/>
                <a:cs typeface="Times New Roman" pitchFamily="18" charset="0"/>
              </a:rPr>
              <a:t>		Console.WriteLine() </a:t>
            </a:r>
          </a:p>
          <a:p>
            <a:r>
              <a:rPr lang="en-IN" sz="2000" dirty="0">
                <a:latin typeface="Times New Roman" pitchFamily="18" charset="0"/>
                <a:cs typeface="Times New Roman" pitchFamily="18" charset="0"/>
              </a:rPr>
              <a:t>	End Sub </a:t>
            </a:r>
          </a:p>
          <a:p>
            <a:r>
              <a:rPr lang="en-IN" sz="2000" dirty="0">
                <a:latin typeface="Times New Roman" pitchFamily="18" charset="0"/>
                <a:cs typeface="Times New Roman" pitchFamily="18" charset="0"/>
              </a:rPr>
              <a:t>End Module</a:t>
            </a:r>
          </a:p>
        </p:txBody>
      </p:sp>
    </p:spTree>
    <p:extLst>
      <p:ext uri="{BB962C8B-B14F-4D97-AF65-F5344CB8AC3E}">
        <p14:creationId xmlns:p14="http://schemas.microsoft.com/office/powerpoint/2010/main" val="2067219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a:latin typeface="Times New Roman" pitchFamily="18" charset="0"/>
                <a:cs typeface="Times New Roman" pitchFamily="18" charset="0"/>
              </a:rPr>
              <a:t> </a:t>
            </a:r>
          </a:p>
        </p:txBody>
      </p:sp>
      <p:sp>
        <p:nvSpPr>
          <p:cNvPr id="9" name="TextBox 8"/>
          <p:cNvSpPr txBox="1"/>
          <p:nvPr/>
        </p:nvSpPr>
        <p:spPr>
          <a:xfrm>
            <a:off x="444137" y="261257"/>
            <a:ext cx="9274629" cy="584775"/>
          </a:xfrm>
          <a:prstGeom prst="rect">
            <a:avLst/>
          </a:prstGeom>
          <a:noFill/>
        </p:spPr>
        <p:txBody>
          <a:bodyPr wrap="square" rtlCol="0">
            <a:spAutoFit/>
          </a:bodyPr>
          <a:lstStyle/>
          <a:p>
            <a:r>
              <a:rPr lang="en-IN" sz="3200" dirty="0">
                <a:latin typeface="Times New Roman" pitchFamily="18" charset="0"/>
                <a:cs typeface="Times New Roman" pitchFamily="18" charset="0"/>
              </a:rPr>
              <a:t>2. For…Next Looping Statements :</a:t>
            </a:r>
          </a:p>
        </p:txBody>
      </p:sp>
      <p:sp>
        <p:nvSpPr>
          <p:cNvPr id="11" name="TextBox 10"/>
          <p:cNvSpPr txBox="1"/>
          <p:nvPr/>
        </p:nvSpPr>
        <p:spPr>
          <a:xfrm>
            <a:off x="470263" y="901337"/>
            <a:ext cx="10215154" cy="2308324"/>
          </a:xfrm>
          <a:prstGeom prst="rect">
            <a:avLst/>
          </a:prstGeom>
          <a:noFill/>
        </p:spPr>
        <p:txBody>
          <a:bodyPr wrap="square" rtlCol="0">
            <a:spAutoFit/>
          </a:bodyPr>
          <a:lstStyle/>
          <a:p>
            <a:r>
              <a:rPr lang="en-IN" sz="2400" dirty="0">
                <a:latin typeface="Times New Roman" pitchFamily="18" charset="0"/>
                <a:cs typeface="Times New Roman" pitchFamily="18" charset="0"/>
              </a:rPr>
              <a:t>It repeats a group of statements a specified number of times and a loop index counts the number of loop iterations as the loop executes. </a:t>
            </a:r>
          </a:p>
          <a:p>
            <a:r>
              <a:rPr lang="en-IN" sz="2400" dirty="0">
                <a:latin typeface="Times New Roman" pitchFamily="18" charset="0"/>
                <a:cs typeface="Times New Roman" pitchFamily="18" charset="0"/>
              </a:rPr>
              <a:t>The syntax for this loop construct is −</a:t>
            </a:r>
          </a:p>
          <a:p>
            <a:r>
              <a:rPr lang="en-IN" sz="2400" dirty="0">
                <a:latin typeface="Times New Roman" pitchFamily="18" charset="0"/>
                <a:cs typeface="Times New Roman" pitchFamily="18" charset="0"/>
              </a:rPr>
              <a:t>For counter [ As datatype ] = start To end [ Step step ] </a:t>
            </a:r>
          </a:p>
          <a:p>
            <a:r>
              <a:rPr lang="en-IN" sz="2400" dirty="0">
                <a:latin typeface="Times New Roman" pitchFamily="18" charset="0"/>
                <a:cs typeface="Times New Roman" pitchFamily="18" charset="0"/>
              </a:rPr>
              <a:t>	[ statements ] </a:t>
            </a:r>
          </a:p>
          <a:p>
            <a:r>
              <a:rPr lang="en-IN" sz="2400" dirty="0">
                <a:latin typeface="Times New Roman" pitchFamily="18" charset="0"/>
                <a:cs typeface="Times New Roman" pitchFamily="18" charset="0"/>
              </a:rPr>
              <a:t>Next [ counter ]</a:t>
            </a:r>
          </a:p>
        </p:txBody>
      </p:sp>
      <p:pic>
        <p:nvPicPr>
          <p:cNvPr id="13" name="Picture 12" descr="ppppp7.png"/>
          <p:cNvPicPr>
            <a:picLocks noChangeAspect="1"/>
          </p:cNvPicPr>
          <p:nvPr/>
        </p:nvPicPr>
        <p:blipFill>
          <a:blip r:embed="rId8" cstate="print"/>
          <a:stretch>
            <a:fillRect/>
          </a:stretch>
        </p:blipFill>
        <p:spPr>
          <a:xfrm>
            <a:off x="7145383" y="1745919"/>
            <a:ext cx="4263552" cy="4563441"/>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a:latin typeface="Times New Roman" pitchFamily="18" charset="0"/>
                <a:cs typeface="Times New Roman" pitchFamily="18" charset="0"/>
              </a:rPr>
              <a:t> </a:t>
            </a:r>
          </a:p>
        </p:txBody>
      </p:sp>
      <p:sp>
        <p:nvSpPr>
          <p:cNvPr id="9" name="TextBox 8"/>
          <p:cNvSpPr txBox="1"/>
          <p:nvPr/>
        </p:nvSpPr>
        <p:spPr>
          <a:xfrm>
            <a:off x="444137" y="287383"/>
            <a:ext cx="10711543" cy="6001643"/>
          </a:xfrm>
          <a:prstGeom prst="rect">
            <a:avLst/>
          </a:prstGeom>
          <a:noFill/>
        </p:spPr>
        <p:txBody>
          <a:bodyPr wrap="square" rtlCol="0">
            <a:spAutoFit/>
          </a:bodyPr>
          <a:lstStyle/>
          <a:p>
            <a:r>
              <a:rPr lang="en-IN" sz="2400" dirty="0">
                <a:latin typeface="Times New Roman" pitchFamily="18" charset="0"/>
                <a:cs typeface="Times New Roman" pitchFamily="18" charset="0"/>
              </a:rPr>
              <a:t>Example of For..Next loop</a:t>
            </a:r>
          </a:p>
          <a:p>
            <a:r>
              <a:rPr lang="en-IN" sz="2400" dirty="0">
                <a:latin typeface="Times New Roman" pitchFamily="18" charset="0"/>
                <a:cs typeface="Times New Roman" pitchFamily="18" charset="0"/>
              </a:rPr>
              <a:t>Q)Write a simple program to print the number from 1 to 10 using the For Next loop.</a:t>
            </a:r>
          </a:p>
          <a:p>
            <a:r>
              <a:rPr lang="en-IN" sz="2400" dirty="0">
                <a:latin typeface="Times New Roman" pitchFamily="18" charset="0"/>
                <a:cs typeface="Times New Roman" pitchFamily="18" charset="0"/>
              </a:rPr>
              <a:t>Code::                                                                                                Output:</a:t>
            </a:r>
          </a:p>
          <a:p>
            <a:pPr algn="ctr"/>
            <a:r>
              <a:rPr lang="en-IN" sz="2400" dirty="0">
                <a:latin typeface="Times New Roman" pitchFamily="18" charset="0"/>
                <a:cs typeface="Times New Roman" pitchFamily="18" charset="0"/>
              </a:rPr>
              <a:t>Imports System                                                                                   The number starts from 1 to 10</a:t>
            </a:r>
          </a:p>
          <a:p>
            <a:pPr algn="ctr"/>
            <a:r>
              <a:rPr lang="en-IN" sz="2400" dirty="0">
                <a:latin typeface="Times New Roman" pitchFamily="18" charset="0"/>
                <a:cs typeface="Times New Roman" pitchFamily="18" charset="0"/>
              </a:rPr>
              <a:t>Module Number                                                                                  Number is 1</a:t>
            </a:r>
          </a:p>
          <a:p>
            <a:pPr algn="ctr"/>
            <a:r>
              <a:rPr lang="en-IN" sz="2400" dirty="0">
                <a:latin typeface="Times New Roman" pitchFamily="18" charset="0"/>
                <a:cs typeface="Times New Roman" pitchFamily="18" charset="0"/>
              </a:rPr>
              <a:t>    Sub Main()                                                                                       Number is 2</a:t>
            </a:r>
          </a:p>
          <a:p>
            <a:pPr algn="ctr"/>
            <a:r>
              <a:rPr lang="en-IN" sz="2400" dirty="0">
                <a:latin typeface="Times New Roman" pitchFamily="18" charset="0"/>
                <a:cs typeface="Times New Roman" pitchFamily="18" charset="0"/>
              </a:rPr>
              <a:t>        Console.Write(" The number starts from 1 to 10 ")                       Number is 3</a:t>
            </a:r>
          </a:p>
          <a:p>
            <a:pPr algn="ctr"/>
            <a:r>
              <a:rPr lang="en-IN" sz="2400" dirty="0">
                <a:latin typeface="Times New Roman" pitchFamily="18" charset="0"/>
                <a:cs typeface="Times New Roman" pitchFamily="18" charset="0"/>
              </a:rPr>
              <a:t>        For </a:t>
            </a:r>
            <a:r>
              <a:rPr lang="en-IN" sz="2400" dirty="0" err="1">
                <a:latin typeface="Times New Roman" pitchFamily="18" charset="0"/>
                <a:cs typeface="Times New Roman" pitchFamily="18" charset="0"/>
              </a:rPr>
              <a:t>i</a:t>
            </a:r>
            <a:r>
              <a:rPr lang="en-IN" sz="2400" dirty="0">
                <a:latin typeface="Times New Roman" pitchFamily="18" charset="0"/>
                <a:cs typeface="Times New Roman" pitchFamily="18" charset="0"/>
              </a:rPr>
              <a:t> As Integer = 1 To 10 Step 1                                                   Number is 4</a:t>
            </a:r>
          </a:p>
          <a:p>
            <a:pPr algn="ctr"/>
            <a:r>
              <a:rPr lang="en-IN" sz="2400" dirty="0">
                <a:latin typeface="Times New Roman" pitchFamily="18" charset="0"/>
                <a:cs typeface="Times New Roman" pitchFamily="18" charset="0"/>
              </a:rPr>
              <a:t>            Console.WriteLine(" Number is {0} ", </a:t>
            </a:r>
            <a:r>
              <a:rPr lang="en-IN" sz="2400" dirty="0" err="1">
                <a:latin typeface="Times New Roman" pitchFamily="18" charset="0"/>
                <a:cs typeface="Times New Roman" pitchFamily="18" charset="0"/>
              </a:rPr>
              <a:t>i</a:t>
            </a:r>
            <a:r>
              <a:rPr lang="en-IN" sz="2400" dirty="0">
                <a:latin typeface="Times New Roman" pitchFamily="18" charset="0"/>
                <a:cs typeface="Times New Roman" pitchFamily="18" charset="0"/>
              </a:rPr>
              <a:t>)                                    Number is 5</a:t>
            </a:r>
          </a:p>
          <a:p>
            <a:pPr algn="ctr"/>
            <a:r>
              <a:rPr lang="en-IN" sz="2400" dirty="0">
                <a:latin typeface="Times New Roman" pitchFamily="18" charset="0"/>
                <a:cs typeface="Times New Roman" pitchFamily="18" charset="0"/>
              </a:rPr>
              <a:t>        Next                                                                                           Number is 6</a:t>
            </a:r>
          </a:p>
          <a:p>
            <a:pPr algn="ctr"/>
            <a:r>
              <a:rPr lang="en-IN" sz="2400" dirty="0">
                <a:latin typeface="Times New Roman" pitchFamily="18" charset="0"/>
                <a:cs typeface="Times New Roman" pitchFamily="18" charset="0"/>
              </a:rPr>
              <a:t>        Console.WriteLine(" Press any key to exit... ")                                Number is 7</a:t>
            </a:r>
          </a:p>
          <a:p>
            <a:pPr algn="ctr"/>
            <a:r>
              <a:rPr lang="en-IN" sz="2400" dirty="0">
                <a:latin typeface="Times New Roman" pitchFamily="18" charset="0"/>
                <a:cs typeface="Times New Roman" pitchFamily="18" charset="0"/>
              </a:rPr>
              <a:t>        Console.ReadKey()                                                                       Number is 8</a:t>
            </a:r>
          </a:p>
          <a:p>
            <a:pPr algn="ctr"/>
            <a:r>
              <a:rPr lang="en-IN" sz="2400" dirty="0">
                <a:latin typeface="Times New Roman" pitchFamily="18" charset="0"/>
                <a:cs typeface="Times New Roman" pitchFamily="18" charset="0"/>
              </a:rPr>
              <a:t>    End Sub                                                                                            Number is 9</a:t>
            </a:r>
          </a:p>
          <a:p>
            <a:pPr algn="ctr"/>
            <a:r>
              <a:rPr lang="en-IN" sz="2400" dirty="0">
                <a:latin typeface="Times New Roman" pitchFamily="18" charset="0"/>
                <a:cs typeface="Times New Roman" pitchFamily="18" charset="0"/>
              </a:rPr>
              <a:t>End Module                                                                                           Number is 10  </a:t>
            </a: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067219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a:latin typeface="Times New Roman" pitchFamily="18" charset="0"/>
                <a:cs typeface="Times New Roman" pitchFamily="18" charset="0"/>
              </a:rPr>
              <a:t> </a:t>
            </a:r>
          </a:p>
        </p:txBody>
      </p:sp>
      <p:sp>
        <p:nvSpPr>
          <p:cNvPr id="9" name="TextBox 8"/>
          <p:cNvSpPr txBox="1"/>
          <p:nvPr/>
        </p:nvSpPr>
        <p:spPr>
          <a:xfrm>
            <a:off x="431074" y="274320"/>
            <a:ext cx="8895806" cy="584775"/>
          </a:xfrm>
          <a:prstGeom prst="rect">
            <a:avLst/>
          </a:prstGeom>
          <a:noFill/>
        </p:spPr>
        <p:txBody>
          <a:bodyPr wrap="square" rtlCol="0">
            <a:spAutoFit/>
          </a:bodyPr>
          <a:lstStyle/>
          <a:p>
            <a:r>
              <a:rPr lang="en-IN" sz="3200" dirty="0">
                <a:latin typeface="Times New Roman" pitchFamily="18" charset="0"/>
                <a:cs typeface="Times New Roman" pitchFamily="18" charset="0"/>
              </a:rPr>
              <a:t>3. For Each..Next Looping Statements :</a:t>
            </a:r>
          </a:p>
        </p:txBody>
      </p:sp>
      <p:sp>
        <p:nvSpPr>
          <p:cNvPr id="11" name="TextBox 10"/>
          <p:cNvSpPr txBox="1"/>
          <p:nvPr/>
        </p:nvSpPr>
        <p:spPr>
          <a:xfrm>
            <a:off x="535577" y="992777"/>
            <a:ext cx="10816046" cy="5016758"/>
          </a:xfrm>
          <a:prstGeom prst="rect">
            <a:avLst/>
          </a:prstGeom>
          <a:noFill/>
        </p:spPr>
        <p:txBody>
          <a:bodyPr wrap="square" rtlCol="0">
            <a:spAutoFit/>
          </a:bodyPr>
          <a:lstStyle/>
          <a:p>
            <a:r>
              <a:rPr lang="en-IN" sz="2000" dirty="0">
                <a:latin typeface="Times New Roman" pitchFamily="18" charset="0"/>
                <a:cs typeface="Times New Roman" pitchFamily="18" charset="0"/>
              </a:rPr>
              <a:t>It repeats a group of statements for each element in a collection. This loop is used for accessing and manipulating all elements in an array or a VB.Net collection.</a:t>
            </a:r>
          </a:p>
          <a:p>
            <a:r>
              <a:rPr lang="en-IN" sz="2000" dirty="0">
                <a:latin typeface="Times New Roman" pitchFamily="18" charset="0"/>
                <a:cs typeface="Times New Roman" pitchFamily="18" charset="0"/>
              </a:rPr>
              <a:t>The syntax for this loop construct is −</a:t>
            </a:r>
          </a:p>
          <a:p>
            <a:r>
              <a:rPr lang="en-IN" sz="2000" dirty="0">
                <a:latin typeface="Times New Roman" pitchFamily="18" charset="0"/>
                <a:cs typeface="Times New Roman" pitchFamily="18" charset="0"/>
              </a:rPr>
              <a:t>For Each item [ As datatype ] In group  </a:t>
            </a:r>
          </a:p>
          <a:p>
            <a:r>
              <a:rPr lang="en-IN" sz="2000" dirty="0">
                <a:latin typeface="Times New Roman" pitchFamily="18" charset="0"/>
                <a:cs typeface="Times New Roman" pitchFamily="18" charset="0"/>
              </a:rPr>
              <a:t>	[ statements ] </a:t>
            </a:r>
          </a:p>
          <a:p>
            <a:r>
              <a:rPr lang="en-IN" sz="2000" dirty="0">
                <a:latin typeface="Times New Roman" pitchFamily="18" charset="0"/>
                <a:cs typeface="Times New Roman" pitchFamily="18" charset="0"/>
              </a:rPr>
              <a:t>Next [ element ]</a:t>
            </a:r>
          </a:p>
          <a:p>
            <a:r>
              <a:rPr lang="en-IN" sz="2000" dirty="0">
                <a:latin typeface="Times New Roman" pitchFamily="18" charset="0"/>
                <a:cs typeface="Times New Roman" pitchFamily="18" charset="0"/>
              </a:rPr>
              <a:t>For example:                                                                              Output :</a:t>
            </a:r>
          </a:p>
          <a:p>
            <a:r>
              <a:rPr lang="en-IN" sz="2000" dirty="0">
                <a:latin typeface="Times New Roman" pitchFamily="18" charset="0"/>
                <a:cs typeface="Times New Roman" pitchFamily="18" charset="0"/>
              </a:rPr>
              <a:t>Module loops                                                                              1</a:t>
            </a:r>
          </a:p>
          <a:p>
            <a:r>
              <a:rPr lang="en-IN" sz="2000" dirty="0">
                <a:latin typeface="Times New Roman" pitchFamily="18" charset="0"/>
                <a:cs typeface="Times New Roman" pitchFamily="18" charset="0"/>
              </a:rPr>
              <a:t>	Sub Main()                                                                           3</a:t>
            </a:r>
          </a:p>
          <a:p>
            <a:r>
              <a:rPr lang="en-IN" sz="2000" dirty="0">
                <a:latin typeface="Times New Roman" pitchFamily="18" charset="0"/>
                <a:cs typeface="Times New Roman" pitchFamily="18" charset="0"/>
              </a:rPr>
              <a:t>		Dim anArray() As Integer = {1, 3, 5, 7, 9}                   5</a:t>
            </a:r>
          </a:p>
          <a:p>
            <a:r>
              <a:rPr lang="en-IN" sz="2000" dirty="0">
                <a:latin typeface="Times New Roman" pitchFamily="18" charset="0"/>
                <a:cs typeface="Times New Roman" pitchFamily="18" charset="0"/>
              </a:rPr>
              <a:t>		Dim arrayItem As Integer                                             7</a:t>
            </a:r>
          </a:p>
          <a:p>
            <a:r>
              <a:rPr lang="en-IN" sz="2000" dirty="0">
                <a:latin typeface="Times New Roman" pitchFamily="18" charset="0"/>
                <a:cs typeface="Times New Roman" pitchFamily="18" charset="0"/>
              </a:rPr>
              <a:t>		For Each arrayItem In </a:t>
            </a:r>
            <a:r>
              <a:rPr lang="en-IN" sz="2000" dirty="0" err="1">
                <a:latin typeface="Times New Roman" pitchFamily="18" charset="0"/>
                <a:cs typeface="Times New Roman" pitchFamily="18" charset="0"/>
              </a:rPr>
              <a:t>anArray</a:t>
            </a:r>
            <a:r>
              <a:rPr lang="en-IN" sz="2000" dirty="0">
                <a:latin typeface="Times New Roman" pitchFamily="18" charset="0"/>
                <a:cs typeface="Times New Roman" pitchFamily="18" charset="0"/>
              </a:rPr>
              <a:t>                                      9</a:t>
            </a:r>
          </a:p>
          <a:p>
            <a:r>
              <a:rPr lang="en-IN" sz="2000" dirty="0">
                <a:latin typeface="Times New Roman" pitchFamily="18" charset="0"/>
                <a:cs typeface="Times New Roman" pitchFamily="18" charset="0"/>
              </a:rPr>
              <a:t>			Console.WriteLine(</a:t>
            </a:r>
            <a:r>
              <a:rPr lang="en-IN" sz="2000" dirty="0" err="1">
                <a:latin typeface="Times New Roman" pitchFamily="18" charset="0"/>
                <a:cs typeface="Times New Roman" pitchFamily="18" charset="0"/>
              </a:rPr>
              <a:t>arrayItem</a:t>
            </a:r>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Next Console.ReadLine() </a:t>
            </a:r>
          </a:p>
          <a:p>
            <a:r>
              <a:rPr lang="en-IN" sz="2000" dirty="0">
                <a:latin typeface="Times New Roman" pitchFamily="18" charset="0"/>
                <a:cs typeface="Times New Roman" pitchFamily="18" charset="0"/>
              </a:rPr>
              <a:t>	End Sub </a:t>
            </a:r>
          </a:p>
          <a:p>
            <a:r>
              <a:rPr lang="en-IN" sz="2000" dirty="0">
                <a:latin typeface="Times New Roman" pitchFamily="18" charset="0"/>
                <a:cs typeface="Times New Roman" pitchFamily="18" charset="0"/>
              </a:rPr>
              <a:t>End Module</a:t>
            </a:r>
          </a:p>
        </p:txBody>
      </p:sp>
    </p:spTree>
    <p:extLst>
      <p:ext uri="{BB962C8B-B14F-4D97-AF65-F5344CB8AC3E}">
        <p14:creationId xmlns:p14="http://schemas.microsoft.com/office/powerpoint/2010/main" val="2067219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a:latin typeface="Times New Roman" pitchFamily="18" charset="0"/>
                <a:cs typeface="Times New Roman" pitchFamily="18" charset="0"/>
              </a:rPr>
              <a:t> </a:t>
            </a:r>
          </a:p>
        </p:txBody>
      </p:sp>
      <p:sp>
        <p:nvSpPr>
          <p:cNvPr id="9" name="TextBox 8"/>
          <p:cNvSpPr txBox="1"/>
          <p:nvPr/>
        </p:nvSpPr>
        <p:spPr>
          <a:xfrm>
            <a:off x="496389" y="248194"/>
            <a:ext cx="9927771" cy="584775"/>
          </a:xfrm>
          <a:prstGeom prst="rect">
            <a:avLst/>
          </a:prstGeom>
          <a:noFill/>
        </p:spPr>
        <p:txBody>
          <a:bodyPr wrap="square" rtlCol="0">
            <a:spAutoFit/>
          </a:bodyPr>
          <a:lstStyle/>
          <a:p>
            <a:r>
              <a:rPr lang="en-IN" sz="3200" dirty="0">
                <a:latin typeface="Times New Roman" pitchFamily="18" charset="0"/>
                <a:cs typeface="Times New Roman" pitchFamily="18" charset="0"/>
              </a:rPr>
              <a:t>4. While…End While looping Statements :</a:t>
            </a:r>
          </a:p>
        </p:txBody>
      </p:sp>
      <p:sp>
        <p:nvSpPr>
          <p:cNvPr id="11" name="TextBox 10"/>
          <p:cNvSpPr txBox="1"/>
          <p:nvPr/>
        </p:nvSpPr>
        <p:spPr>
          <a:xfrm>
            <a:off x="509451" y="1097280"/>
            <a:ext cx="11194869" cy="5016758"/>
          </a:xfrm>
          <a:prstGeom prst="rect">
            <a:avLst/>
          </a:prstGeom>
          <a:noFill/>
        </p:spPr>
        <p:txBody>
          <a:bodyPr wrap="square" rtlCol="0">
            <a:spAutoFit/>
          </a:bodyPr>
          <a:lstStyle/>
          <a:p>
            <a:r>
              <a:rPr lang="en-IN" sz="2000" dirty="0">
                <a:latin typeface="Times New Roman" pitchFamily="18" charset="0"/>
                <a:cs typeface="Times New Roman" pitchFamily="18" charset="0"/>
              </a:rPr>
              <a:t>It executes a series of statements as long as a given condition is True. The syntax for this loop construct is −</a:t>
            </a:r>
          </a:p>
          <a:p>
            <a:r>
              <a:rPr lang="en-IN" sz="2000" dirty="0">
                <a:latin typeface="Times New Roman" pitchFamily="18" charset="0"/>
                <a:cs typeface="Times New Roman" pitchFamily="18" charset="0"/>
              </a:rPr>
              <a:t>While condition </a:t>
            </a:r>
          </a:p>
          <a:p>
            <a:r>
              <a:rPr lang="en-IN" sz="2000" dirty="0">
                <a:latin typeface="Times New Roman" pitchFamily="18" charset="0"/>
                <a:cs typeface="Times New Roman" pitchFamily="18" charset="0"/>
              </a:rPr>
              <a:t>	[ statements ] </a:t>
            </a:r>
          </a:p>
          <a:p>
            <a:r>
              <a:rPr lang="en-IN" sz="2000" dirty="0">
                <a:latin typeface="Times New Roman" pitchFamily="18" charset="0"/>
                <a:cs typeface="Times New Roman" pitchFamily="18" charset="0"/>
              </a:rPr>
              <a:t>	[ Exit While ] </a:t>
            </a:r>
          </a:p>
          <a:p>
            <a:r>
              <a:rPr lang="en-IN" sz="2000" dirty="0">
                <a:latin typeface="Times New Roman" pitchFamily="18" charset="0"/>
                <a:cs typeface="Times New Roman" pitchFamily="18" charset="0"/>
              </a:rPr>
              <a:t>End While</a:t>
            </a:r>
          </a:p>
          <a:p>
            <a:r>
              <a:rPr lang="en-IN" sz="2000" dirty="0">
                <a:latin typeface="Times New Roman" pitchFamily="18" charset="0"/>
                <a:cs typeface="Times New Roman" pitchFamily="18" charset="0"/>
              </a:rPr>
              <a:t>For example:</a:t>
            </a:r>
          </a:p>
          <a:p>
            <a:r>
              <a:rPr lang="en-IN" sz="2000" dirty="0">
                <a:latin typeface="Times New Roman" pitchFamily="18" charset="0"/>
                <a:cs typeface="Times New Roman" pitchFamily="18" charset="0"/>
              </a:rPr>
              <a:t>Module loops </a:t>
            </a:r>
          </a:p>
          <a:p>
            <a:r>
              <a:rPr lang="en-IN" sz="2000" dirty="0">
                <a:latin typeface="Times New Roman" pitchFamily="18" charset="0"/>
                <a:cs typeface="Times New Roman" pitchFamily="18" charset="0"/>
              </a:rPr>
              <a:t>	Sub Main() </a:t>
            </a:r>
          </a:p>
          <a:p>
            <a:r>
              <a:rPr lang="en-IN" sz="2000" dirty="0">
                <a:latin typeface="Times New Roman" pitchFamily="18" charset="0"/>
                <a:cs typeface="Times New Roman" pitchFamily="18" charset="0"/>
              </a:rPr>
              <a:t>		Dim a As Integer = 10 </a:t>
            </a:r>
          </a:p>
          <a:p>
            <a:r>
              <a:rPr lang="en-IN" sz="2000" dirty="0">
                <a:latin typeface="Times New Roman" pitchFamily="18" charset="0"/>
                <a:cs typeface="Times New Roman" pitchFamily="18" charset="0"/>
              </a:rPr>
              <a:t>		While a &lt; 20 </a:t>
            </a:r>
          </a:p>
          <a:p>
            <a:r>
              <a:rPr lang="en-IN" sz="2000" dirty="0">
                <a:latin typeface="Times New Roman" pitchFamily="18" charset="0"/>
                <a:cs typeface="Times New Roman" pitchFamily="18" charset="0"/>
              </a:rPr>
              <a:t>			Console.WriteLine("value of a: {0}", a) </a:t>
            </a:r>
          </a:p>
          <a:p>
            <a:r>
              <a:rPr lang="en-IN" sz="2000" dirty="0">
                <a:latin typeface="Times New Roman" pitchFamily="18" charset="0"/>
                <a:cs typeface="Times New Roman" pitchFamily="18" charset="0"/>
              </a:rPr>
              <a:t>			a = a + 1 </a:t>
            </a:r>
          </a:p>
          <a:p>
            <a:r>
              <a:rPr lang="en-IN" sz="2000" dirty="0">
                <a:latin typeface="Times New Roman" pitchFamily="18" charset="0"/>
                <a:cs typeface="Times New Roman" pitchFamily="18" charset="0"/>
              </a:rPr>
              <a:t>		End While </a:t>
            </a:r>
          </a:p>
          <a:p>
            <a:r>
              <a:rPr lang="en-IN" sz="2000" dirty="0">
                <a:latin typeface="Times New Roman" pitchFamily="18" charset="0"/>
                <a:cs typeface="Times New Roman" pitchFamily="18" charset="0"/>
              </a:rPr>
              <a:t>			Console.ReadLine() </a:t>
            </a:r>
          </a:p>
          <a:p>
            <a:r>
              <a:rPr lang="en-IN" sz="2000" dirty="0">
                <a:latin typeface="Times New Roman" pitchFamily="18" charset="0"/>
                <a:cs typeface="Times New Roman" pitchFamily="18" charset="0"/>
              </a:rPr>
              <a:t>	End Sub </a:t>
            </a:r>
          </a:p>
          <a:p>
            <a:r>
              <a:rPr lang="en-IN" sz="2000" dirty="0">
                <a:latin typeface="Times New Roman" pitchFamily="18" charset="0"/>
                <a:cs typeface="Times New Roman" pitchFamily="18" charset="0"/>
              </a:rPr>
              <a:t>End Module</a:t>
            </a:r>
          </a:p>
        </p:txBody>
      </p:sp>
      <p:pic>
        <p:nvPicPr>
          <p:cNvPr id="13" name="Picture 12" descr="ppppp8.png"/>
          <p:cNvPicPr>
            <a:picLocks noChangeAspect="1"/>
          </p:cNvPicPr>
          <p:nvPr/>
        </p:nvPicPr>
        <p:blipFill>
          <a:blip r:embed="rId8" cstate="print"/>
          <a:stretch>
            <a:fillRect/>
          </a:stretch>
        </p:blipFill>
        <p:spPr>
          <a:xfrm>
            <a:off x="6884126" y="1580607"/>
            <a:ext cx="4156675" cy="4634351"/>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a:latin typeface="Times New Roman" pitchFamily="18" charset="0"/>
                <a:cs typeface="Times New Roman" pitchFamily="18" charset="0"/>
              </a:rPr>
              <a:t> </a:t>
            </a:r>
          </a:p>
        </p:txBody>
      </p:sp>
      <p:sp>
        <p:nvSpPr>
          <p:cNvPr id="9" name="TextBox 8"/>
          <p:cNvSpPr txBox="1"/>
          <p:nvPr/>
        </p:nvSpPr>
        <p:spPr>
          <a:xfrm>
            <a:off x="483326" y="261257"/>
            <a:ext cx="10541725" cy="523220"/>
          </a:xfrm>
          <a:prstGeom prst="rect">
            <a:avLst/>
          </a:prstGeom>
          <a:noFill/>
        </p:spPr>
        <p:txBody>
          <a:bodyPr wrap="square" rtlCol="0">
            <a:spAutoFit/>
          </a:bodyPr>
          <a:lstStyle/>
          <a:p>
            <a:r>
              <a:rPr lang="en-IN" sz="2800" dirty="0">
                <a:latin typeface="Times New Roman" pitchFamily="18" charset="0"/>
                <a:cs typeface="Times New Roman" pitchFamily="18" charset="0"/>
              </a:rPr>
              <a:t>5. With….End with Looping Statements :</a:t>
            </a:r>
          </a:p>
        </p:txBody>
      </p:sp>
      <p:sp>
        <p:nvSpPr>
          <p:cNvPr id="11" name="TextBox 10"/>
          <p:cNvSpPr txBox="1"/>
          <p:nvPr/>
        </p:nvSpPr>
        <p:spPr>
          <a:xfrm>
            <a:off x="535577" y="1045029"/>
            <a:ext cx="10463349" cy="2308324"/>
          </a:xfrm>
          <a:prstGeom prst="rect">
            <a:avLst/>
          </a:prstGeom>
          <a:noFill/>
        </p:spPr>
        <p:txBody>
          <a:bodyPr wrap="square" rtlCol="0">
            <a:spAutoFit/>
          </a:bodyPr>
          <a:lstStyle/>
          <a:p>
            <a:r>
              <a:rPr lang="en-IN" sz="2400" dirty="0">
                <a:latin typeface="Times New Roman" pitchFamily="18" charset="0"/>
                <a:cs typeface="Times New Roman" pitchFamily="18" charset="0"/>
              </a:rPr>
              <a:t>It is not exactly a looping construct. It executes a series of statements that repeatedly refers to a single object or structure.</a:t>
            </a:r>
          </a:p>
          <a:p>
            <a:r>
              <a:rPr lang="en-IN" sz="2400" dirty="0">
                <a:latin typeface="Times New Roman" pitchFamily="18" charset="0"/>
                <a:cs typeface="Times New Roman" pitchFamily="18" charset="0"/>
              </a:rPr>
              <a:t>The syntax for this loop construct is −</a:t>
            </a:r>
          </a:p>
          <a:p>
            <a:r>
              <a:rPr lang="en-IN" sz="2400" dirty="0">
                <a:latin typeface="Times New Roman" pitchFamily="18" charset="0"/>
                <a:cs typeface="Times New Roman" pitchFamily="18" charset="0"/>
              </a:rPr>
              <a:t>With object </a:t>
            </a:r>
          </a:p>
          <a:p>
            <a:r>
              <a:rPr lang="en-IN" sz="2400" dirty="0">
                <a:latin typeface="Times New Roman" pitchFamily="18" charset="0"/>
                <a:cs typeface="Times New Roman" pitchFamily="18" charset="0"/>
              </a:rPr>
              <a:t>	[ statements ] </a:t>
            </a:r>
          </a:p>
          <a:p>
            <a:r>
              <a:rPr lang="en-IN" sz="2400" dirty="0">
                <a:latin typeface="Times New Roman" pitchFamily="18" charset="0"/>
                <a:cs typeface="Times New Roman" pitchFamily="18" charset="0"/>
              </a:rPr>
              <a:t>End With</a:t>
            </a:r>
          </a:p>
        </p:txBody>
      </p:sp>
    </p:spTree>
    <p:extLst>
      <p:ext uri="{BB962C8B-B14F-4D97-AF65-F5344CB8AC3E}">
        <p14:creationId xmlns:p14="http://schemas.microsoft.com/office/powerpoint/2010/main" val="2067219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a:latin typeface="Times New Roman" pitchFamily="18" charset="0"/>
                <a:cs typeface="Times New Roman" pitchFamily="18" charset="0"/>
              </a:rPr>
              <a:t> </a:t>
            </a:r>
          </a:p>
        </p:txBody>
      </p:sp>
      <p:sp>
        <p:nvSpPr>
          <p:cNvPr id="9" name="TextBox 8"/>
          <p:cNvSpPr txBox="1"/>
          <p:nvPr/>
        </p:nvSpPr>
        <p:spPr>
          <a:xfrm>
            <a:off x="418011" y="261257"/>
            <a:ext cx="10554789" cy="5940088"/>
          </a:xfrm>
          <a:prstGeom prst="rect">
            <a:avLst/>
          </a:prstGeom>
          <a:noFill/>
        </p:spPr>
        <p:txBody>
          <a:bodyPr wrap="square" rtlCol="0">
            <a:spAutoFit/>
          </a:bodyPr>
          <a:lstStyle/>
          <a:p>
            <a:r>
              <a:rPr lang="en-IN" sz="3200" dirty="0">
                <a:latin typeface="Times New Roman" pitchFamily="18" charset="0"/>
                <a:cs typeface="Times New Roman" pitchFamily="18" charset="0"/>
              </a:rPr>
              <a:t>Functions :</a:t>
            </a:r>
          </a:p>
          <a:p>
            <a:endParaRPr lang="en-IN" dirty="0"/>
          </a:p>
          <a:p>
            <a:r>
              <a:rPr lang="en-IN" sz="2400" dirty="0">
                <a:latin typeface="Times New Roman" pitchFamily="18" charset="0"/>
                <a:cs typeface="Times New Roman" pitchFamily="18" charset="0"/>
              </a:rPr>
              <a:t>A procedure is a group of statements that together perform a task when called. After the procedure is executed, the control returns to the statement calling the procedure. VB.Net has two types of procedures −</a:t>
            </a:r>
          </a:p>
          <a:p>
            <a:pPr>
              <a:buFont typeface="Arial" pitchFamily="34" charset="0"/>
              <a:buChar char="•"/>
            </a:pPr>
            <a:r>
              <a:rPr lang="en-IN" sz="2400" dirty="0">
                <a:latin typeface="Times New Roman" pitchFamily="18" charset="0"/>
                <a:cs typeface="Times New Roman" pitchFamily="18" charset="0"/>
              </a:rPr>
              <a:t>Functions</a:t>
            </a:r>
          </a:p>
          <a:p>
            <a:pPr>
              <a:buFont typeface="Arial" pitchFamily="34" charset="0"/>
              <a:buChar char="•"/>
            </a:pPr>
            <a:r>
              <a:rPr lang="en-IN" sz="2400" dirty="0">
                <a:latin typeface="Times New Roman" pitchFamily="18" charset="0"/>
                <a:cs typeface="Times New Roman" pitchFamily="18" charset="0"/>
              </a:rPr>
              <a:t>Sub procedures or Subs</a:t>
            </a:r>
          </a:p>
          <a:p>
            <a:r>
              <a:rPr lang="en-IN" sz="2400" dirty="0">
                <a:latin typeface="Times New Roman" pitchFamily="18" charset="0"/>
                <a:cs typeface="Times New Roman" pitchFamily="18" charset="0"/>
              </a:rPr>
              <a:t>Functions return a value, whereas Subs do not return a value.</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Defining a Function</a:t>
            </a:r>
          </a:p>
          <a:p>
            <a:r>
              <a:rPr lang="en-IN" sz="2400" dirty="0">
                <a:latin typeface="Times New Roman" pitchFamily="18" charset="0"/>
                <a:cs typeface="Times New Roman" pitchFamily="18" charset="0"/>
              </a:rPr>
              <a:t>The Function statement is used to declare the name, parameter and the body of a function. The syntax for the Function statement is −</a:t>
            </a:r>
          </a:p>
          <a:p>
            <a:r>
              <a:rPr lang="en-IN" sz="2400" dirty="0">
                <a:latin typeface="Times New Roman" pitchFamily="18" charset="0"/>
                <a:cs typeface="Times New Roman" pitchFamily="18" charset="0"/>
              </a:rPr>
              <a:t>[Modifiers] Function </a:t>
            </a:r>
            <a:r>
              <a:rPr lang="en-IN" sz="2400" dirty="0" err="1">
                <a:latin typeface="Times New Roman" pitchFamily="18" charset="0"/>
                <a:cs typeface="Times New Roman" pitchFamily="18" charset="0"/>
              </a:rPr>
              <a:t>FunctionName</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ParameterList</a:t>
            </a:r>
            <a:r>
              <a:rPr lang="en-IN" sz="2400" dirty="0">
                <a:latin typeface="Times New Roman" pitchFamily="18" charset="0"/>
                <a:cs typeface="Times New Roman" pitchFamily="18" charset="0"/>
              </a:rPr>
              <a:t>)] As </a:t>
            </a:r>
            <a:r>
              <a:rPr lang="en-IN" sz="2400" dirty="0" err="1">
                <a:latin typeface="Times New Roman" pitchFamily="18" charset="0"/>
                <a:cs typeface="Times New Roman" pitchFamily="18" charset="0"/>
              </a:rPr>
              <a:t>ReturnType</a:t>
            </a:r>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[Statements] </a:t>
            </a:r>
          </a:p>
          <a:p>
            <a:r>
              <a:rPr lang="en-IN" sz="2400" dirty="0">
                <a:latin typeface="Times New Roman" pitchFamily="18" charset="0"/>
                <a:cs typeface="Times New Roman" pitchFamily="18" charset="0"/>
              </a:rPr>
              <a:t>End Function</a:t>
            </a:r>
          </a:p>
          <a:p>
            <a:endParaRPr lang="en-IN" dirty="0"/>
          </a:p>
        </p:txBody>
      </p:sp>
    </p:spTree>
    <p:extLst>
      <p:ext uri="{BB962C8B-B14F-4D97-AF65-F5344CB8AC3E}">
        <p14:creationId xmlns:p14="http://schemas.microsoft.com/office/powerpoint/2010/main" val="2067219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ED5F35-4EFC-4B1A-A685-D0FE2F7AD39C}"/>
              </a:ext>
            </a:extLst>
          </p:cNvPr>
          <p:cNvSpPr>
            <a:spLocks noGrp="1"/>
          </p:cNvSpPr>
          <p:nvPr>
            <p:ph type="title"/>
          </p:nvPr>
        </p:nvSpPr>
        <p:spPr>
          <a:xfrm>
            <a:off x="8050787" y="482321"/>
            <a:ext cx="3656581" cy="5571625"/>
          </a:xfrm>
        </p:spPr>
        <p:txBody>
          <a:bodyPr anchor="ctr">
            <a:normAutofit/>
          </a:bodyPr>
          <a:lstStyle/>
          <a:p>
            <a:r>
              <a:rPr lang="en-US" sz="4000" dirty="0">
                <a:latin typeface="Bodoni MT" panose="02070603080606020203" pitchFamily="18" charset="0"/>
                <a:cs typeface="Times New Roman" panose="02020603050405020304" pitchFamily="18" charset="0"/>
              </a:rPr>
              <a:t>What You Learn?</a:t>
            </a:r>
            <a:br>
              <a:rPr lang="en-US" sz="4000" dirty="0">
                <a:latin typeface="Bodoni MT" panose="02070603080606020203" pitchFamily="18" charset="0"/>
                <a:cs typeface="Times New Roman" panose="02020603050405020304" pitchFamily="18" charset="0"/>
              </a:rPr>
            </a:br>
            <a:br>
              <a:rPr lang="en-US" sz="4000" dirty="0">
                <a:latin typeface="Bodoni MT" panose="02070603080606020203" pitchFamily="18" charset="0"/>
                <a:cs typeface="Times New Roman" panose="02020603050405020304" pitchFamily="18" charset="0"/>
              </a:rPr>
            </a:br>
            <a:r>
              <a:rPr lang="en-US" sz="1800" dirty="0">
                <a:latin typeface="Bodoni MT" panose="02070603080606020203" pitchFamily="18" charset="0"/>
                <a:cs typeface="Times New Roman" panose="02020603050405020304" pitchFamily="18" charset="0"/>
                <a:hlinkClick r:id="rId2"/>
              </a:rPr>
              <a:t>Click Here for more</a:t>
            </a:r>
            <a:endParaRPr lang="en-US" sz="1800" dirty="0">
              <a:latin typeface="Bodoni MT" panose="02070603080606020203"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VB.NET_Logo.svg.png"/>
          <p:cNvPicPr>
            <a:picLocks noChangeAspect="1"/>
          </p:cNvPicPr>
          <p:nvPr/>
        </p:nvPicPr>
        <p:blipFill>
          <a:blip r:embed="rId8" cstate="print"/>
          <a:stretch>
            <a:fillRect/>
          </a:stretch>
        </p:blipFill>
        <p:spPr>
          <a:xfrm>
            <a:off x="11181806" y="181248"/>
            <a:ext cx="808280" cy="782485"/>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a:latin typeface="Times New Roman" pitchFamily="18" charset="0"/>
                <a:cs typeface="Times New Roman" pitchFamily="18" charset="0"/>
              </a:rPr>
              <a:t> </a:t>
            </a:r>
          </a:p>
        </p:txBody>
      </p:sp>
      <p:sp>
        <p:nvSpPr>
          <p:cNvPr id="9" name="TextBox 8"/>
          <p:cNvSpPr txBox="1"/>
          <p:nvPr/>
        </p:nvSpPr>
        <p:spPr>
          <a:xfrm>
            <a:off x="457200" y="261257"/>
            <a:ext cx="10097589" cy="6494085"/>
          </a:xfrm>
          <a:prstGeom prst="rect">
            <a:avLst/>
          </a:prstGeom>
          <a:noFill/>
        </p:spPr>
        <p:txBody>
          <a:bodyPr wrap="square" rtlCol="0">
            <a:spAutoFit/>
          </a:bodyPr>
          <a:lstStyle/>
          <a:p>
            <a:r>
              <a:rPr lang="en-IN" sz="2400" dirty="0">
                <a:latin typeface="Times New Roman" pitchFamily="18" charset="0"/>
                <a:cs typeface="Times New Roman" pitchFamily="18" charset="0"/>
              </a:rPr>
              <a:t>Where,</a:t>
            </a:r>
          </a:p>
          <a:p>
            <a:r>
              <a:rPr lang="en-IN" sz="2400" b="1" i="1" dirty="0">
                <a:latin typeface="Times New Roman" pitchFamily="18" charset="0"/>
                <a:cs typeface="Times New Roman" pitchFamily="18" charset="0"/>
              </a:rPr>
              <a:t>Modifiers</a:t>
            </a:r>
            <a:r>
              <a:rPr lang="en-IN" sz="2400" dirty="0">
                <a:latin typeface="Times New Roman" pitchFamily="18" charset="0"/>
                <a:cs typeface="Times New Roman" pitchFamily="18" charset="0"/>
              </a:rPr>
              <a:t> − specify the access level of the function; possible values are: Public, Private, Protected, Friend, Protected Friend and information regarding overloading, overriding, sharing, and shadowing.</a:t>
            </a:r>
          </a:p>
          <a:p>
            <a:r>
              <a:rPr lang="en-IN" sz="2400" b="1" i="1" dirty="0" err="1">
                <a:latin typeface="Times New Roman" pitchFamily="18" charset="0"/>
                <a:cs typeface="Times New Roman" pitchFamily="18" charset="0"/>
              </a:rPr>
              <a:t>FunctionName</a:t>
            </a:r>
            <a:r>
              <a:rPr lang="en-IN" sz="2400" dirty="0">
                <a:latin typeface="Times New Roman" pitchFamily="18" charset="0"/>
                <a:cs typeface="Times New Roman" pitchFamily="18" charset="0"/>
              </a:rPr>
              <a:t> − indicates the name of the function</a:t>
            </a:r>
          </a:p>
          <a:p>
            <a:r>
              <a:rPr lang="en-IN" sz="2400" b="1" i="1" dirty="0" err="1">
                <a:latin typeface="Times New Roman" pitchFamily="18" charset="0"/>
                <a:cs typeface="Times New Roman" pitchFamily="18" charset="0"/>
              </a:rPr>
              <a:t>ParameterList</a:t>
            </a:r>
            <a:r>
              <a:rPr lang="en-IN" sz="2400" dirty="0">
                <a:latin typeface="Times New Roman" pitchFamily="18" charset="0"/>
                <a:cs typeface="Times New Roman" pitchFamily="18" charset="0"/>
              </a:rPr>
              <a:t> − specifies the list of the parameters</a:t>
            </a:r>
          </a:p>
          <a:p>
            <a:r>
              <a:rPr lang="en-IN" sz="2400" b="1" i="1" dirty="0" err="1">
                <a:latin typeface="Times New Roman" pitchFamily="18" charset="0"/>
                <a:cs typeface="Times New Roman" pitchFamily="18" charset="0"/>
              </a:rPr>
              <a:t>ReturnType</a:t>
            </a:r>
            <a:r>
              <a:rPr lang="en-IN" sz="2400" dirty="0">
                <a:latin typeface="Times New Roman" pitchFamily="18" charset="0"/>
                <a:cs typeface="Times New Roman" pitchFamily="18" charset="0"/>
              </a:rPr>
              <a:t> − specifies the data type of the variable the function returns</a:t>
            </a:r>
          </a:p>
          <a:p>
            <a:r>
              <a:rPr lang="en-IN" sz="2800" dirty="0">
                <a:latin typeface="Times New Roman" pitchFamily="18" charset="0"/>
                <a:cs typeface="Times New Roman" pitchFamily="18" charset="0"/>
              </a:rPr>
              <a:t>Example</a:t>
            </a:r>
          </a:p>
          <a:p>
            <a:r>
              <a:rPr lang="en-IN" sz="2000" dirty="0">
                <a:latin typeface="Times New Roman" pitchFamily="18" charset="0"/>
                <a:cs typeface="Times New Roman" pitchFamily="18" charset="0"/>
              </a:rPr>
              <a:t>Following code snippet shows a function </a:t>
            </a:r>
            <a:r>
              <a:rPr lang="en-IN" sz="2000" i="1" dirty="0" err="1">
                <a:latin typeface="Times New Roman" pitchFamily="18" charset="0"/>
                <a:cs typeface="Times New Roman" pitchFamily="18" charset="0"/>
              </a:rPr>
              <a:t>FindMax</a:t>
            </a:r>
            <a:r>
              <a:rPr lang="en-IN" sz="2000" dirty="0">
                <a:latin typeface="Times New Roman" pitchFamily="18" charset="0"/>
                <a:cs typeface="Times New Roman" pitchFamily="18" charset="0"/>
              </a:rPr>
              <a:t> that takes two integer values and returns the larger of the two.</a:t>
            </a:r>
          </a:p>
          <a:p>
            <a:r>
              <a:rPr lang="en-IN" sz="2000" dirty="0">
                <a:latin typeface="Times New Roman" pitchFamily="18" charset="0"/>
                <a:cs typeface="Times New Roman" pitchFamily="18" charset="0"/>
              </a:rPr>
              <a:t>Function </a:t>
            </a:r>
            <a:r>
              <a:rPr lang="en-IN" sz="2000" dirty="0" err="1">
                <a:latin typeface="Times New Roman" pitchFamily="18" charset="0"/>
                <a:cs typeface="Times New Roman" pitchFamily="18" charset="0"/>
              </a:rPr>
              <a:t>FindMax</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ByVal</a:t>
            </a:r>
            <a:r>
              <a:rPr lang="en-IN" sz="2000" dirty="0">
                <a:latin typeface="Times New Roman" pitchFamily="18" charset="0"/>
                <a:cs typeface="Times New Roman" pitchFamily="18" charset="0"/>
              </a:rPr>
              <a:t> num1 As Integer, </a:t>
            </a:r>
            <a:r>
              <a:rPr lang="en-IN" sz="2000" dirty="0" err="1">
                <a:latin typeface="Times New Roman" pitchFamily="18" charset="0"/>
                <a:cs typeface="Times New Roman" pitchFamily="18" charset="0"/>
              </a:rPr>
              <a:t>ByVal</a:t>
            </a:r>
            <a:r>
              <a:rPr lang="en-IN" sz="2000" dirty="0">
                <a:latin typeface="Times New Roman" pitchFamily="18" charset="0"/>
                <a:cs typeface="Times New Roman" pitchFamily="18" charset="0"/>
              </a:rPr>
              <a:t> num2 As Integer) As Integer </a:t>
            </a:r>
          </a:p>
          <a:p>
            <a:r>
              <a:rPr lang="en-IN" sz="2000" dirty="0">
                <a:latin typeface="Times New Roman" pitchFamily="18" charset="0"/>
                <a:cs typeface="Times New Roman" pitchFamily="18" charset="0"/>
              </a:rPr>
              <a:t>	' local variable declaration */ </a:t>
            </a:r>
          </a:p>
          <a:p>
            <a:r>
              <a:rPr lang="en-IN" sz="2000" dirty="0">
                <a:latin typeface="Times New Roman" pitchFamily="18" charset="0"/>
                <a:cs typeface="Times New Roman" pitchFamily="18" charset="0"/>
              </a:rPr>
              <a:t>	Dim result As Integer If (num1 &gt; num2) Then</a:t>
            </a:r>
          </a:p>
          <a:p>
            <a:r>
              <a:rPr lang="en-IN" sz="2000" dirty="0">
                <a:latin typeface="Times New Roman" pitchFamily="18" charset="0"/>
                <a:cs typeface="Times New Roman" pitchFamily="18" charset="0"/>
              </a:rPr>
              <a:t>		 result = num1 </a:t>
            </a:r>
          </a:p>
          <a:p>
            <a:r>
              <a:rPr lang="en-IN" sz="2000" dirty="0">
                <a:latin typeface="Times New Roman" pitchFamily="18" charset="0"/>
                <a:cs typeface="Times New Roman" pitchFamily="18" charset="0"/>
              </a:rPr>
              <a:t>	Else </a:t>
            </a:r>
          </a:p>
          <a:p>
            <a:r>
              <a:rPr lang="en-IN" sz="2000" dirty="0">
                <a:latin typeface="Times New Roman" pitchFamily="18" charset="0"/>
                <a:cs typeface="Times New Roman" pitchFamily="18" charset="0"/>
              </a:rPr>
              <a:t>		result = num2 </a:t>
            </a:r>
          </a:p>
          <a:p>
            <a:r>
              <a:rPr lang="en-IN" sz="2000" dirty="0">
                <a:latin typeface="Times New Roman" pitchFamily="18" charset="0"/>
                <a:cs typeface="Times New Roman" pitchFamily="18" charset="0"/>
              </a:rPr>
              <a:t>	End If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FindMax</a:t>
            </a:r>
            <a:r>
              <a:rPr lang="en-IN" sz="2000" dirty="0">
                <a:latin typeface="Times New Roman" pitchFamily="18" charset="0"/>
                <a:cs typeface="Times New Roman" pitchFamily="18" charset="0"/>
              </a:rPr>
              <a:t> = result </a:t>
            </a:r>
          </a:p>
          <a:p>
            <a:r>
              <a:rPr lang="en-IN" sz="2000" dirty="0">
                <a:latin typeface="Times New Roman" pitchFamily="18" charset="0"/>
                <a:cs typeface="Times New Roman" pitchFamily="18" charset="0"/>
              </a:rPr>
              <a:t>End Function</a:t>
            </a:r>
          </a:p>
        </p:txBody>
      </p:sp>
    </p:spTree>
    <p:extLst>
      <p:ext uri="{BB962C8B-B14F-4D97-AF65-F5344CB8AC3E}">
        <p14:creationId xmlns:p14="http://schemas.microsoft.com/office/powerpoint/2010/main" val="2067219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a:latin typeface="Times New Roman" pitchFamily="18" charset="0"/>
                <a:cs typeface="Times New Roman" pitchFamily="18" charset="0"/>
              </a:rPr>
              <a:t> </a:t>
            </a:r>
          </a:p>
        </p:txBody>
      </p:sp>
      <p:sp>
        <p:nvSpPr>
          <p:cNvPr id="13" name="TextBox 12"/>
          <p:cNvSpPr txBox="1"/>
          <p:nvPr/>
        </p:nvSpPr>
        <p:spPr>
          <a:xfrm>
            <a:off x="431074" y="248194"/>
            <a:ext cx="10306595" cy="584775"/>
          </a:xfrm>
          <a:prstGeom prst="rect">
            <a:avLst/>
          </a:prstGeom>
          <a:noFill/>
        </p:spPr>
        <p:txBody>
          <a:bodyPr wrap="square" rtlCol="0">
            <a:spAutoFit/>
          </a:bodyPr>
          <a:lstStyle/>
          <a:p>
            <a:r>
              <a:rPr lang="en-IN" sz="3200" dirty="0">
                <a:latin typeface="Times New Roman" pitchFamily="18" charset="0"/>
                <a:cs typeface="Times New Roman" pitchFamily="18" charset="0"/>
              </a:rPr>
              <a:t>Classes And Objects :</a:t>
            </a:r>
          </a:p>
        </p:txBody>
      </p:sp>
      <p:sp>
        <p:nvSpPr>
          <p:cNvPr id="15" name="TextBox 14"/>
          <p:cNvSpPr txBox="1"/>
          <p:nvPr/>
        </p:nvSpPr>
        <p:spPr>
          <a:xfrm>
            <a:off x="522514" y="822960"/>
            <a:ext cx="10071463" cy="5632311"/>
          </a:xfrm>
          <a:prstGeom prst="rect">
            <a:avLst/>
          </a:prstGeom>
          <a:noFill/>
        </p:spPr>
        <p:txBody>
          <a:bodyPr wrap="square" rtlCol="0">
            <a:spAutoFit/>
          </a:bodyPr>
          <a:lstStyle/>
          <a:p>
            <a:r>
              <a:rPr lang="en-IN" sz="2400" dirty="0">
                <a:latin typeface="Times New Roman" pitchFamily="18" charset="0"/>
                <a:cs typeface="Times New Roman" pitchFamily="18" charset="0"/>
              </a:rPr>
              <a:t>When you define a class, you define a blueprint for a data type. This doesn't actually define any data, but it does define what the class name means, that is, what an object of the class will consist of and what operations can be performed on such an object.</a:t>
            </a:r>
          </a:p>
          <a:p>
            <a:r>
              <a:rPr lang="en-IN" sz="2400" dirty="0">
                <a:latin typeface="Times New Roman" pitchFamily="18" charset="0"/>
                <a:cs typeface="Times New Roman" pitchFamily="18" charset="0"/>
              </a:rPr>
              <a:t>Objects are instances of a class. The methods and variables that constitute a class are called members of the class.</a:t>
            </a:r>
          </a:p>
          <a:p>
            <a:r>
              <a:rPr lang="en-IN" sz="2400" dirty="0">
                <a:latin typeface="Times New Roman" pitchFamily="18" charset="0"/>
                <a:cs typeface="Times New Roman" pitchFamily="18" charset="0"/>
              </a:rPr>
              <a:t>Class Definition</a:t>
            </a:r>
          </a:p>
          <a:p>
            <a:r>
              <a:rPr lang="en-IN" sz="2400" dirty="0">
                <a:latin typeface="Times New Roman" pitchFamily="18" charset="0"/>
                <a:cs typeface="Times New Roman" pitchFamily="18" charset="0"/>
              </a:rPr>
              <a:t>A class definition starts with the keyword </a:t>
            </a:r>
            <a:r>
              <a:rPr lang="en-IN" sz="2400" b="1" dirty="0">
                <a:latin typeface="Times New Roman" pitchFamily="18" charset="0"/>
                <a:cs typeface="Times New Roman" pitchFamily="18" charset="0"/>
              </a:rPr>
              <a:t>Class</a:t>
            </a:r>
            <a:r>
              <a:rPr lang="en-IN" sz="2400" dirty="0">
                <a:latin typeface="Times New Roman" pitchFamily="18" charset="0"/>
                <a:cs typeface="Times New Roman" pitchFamily="18" charset="0"/>
              </a:rPr>
              <a:t> followed by the class name; and the class body, ended by the End Class statement. Following is the general form of a class definition −</a:t>
            </a:r>
          </a:p>
          <a:p>
            <a:r>
              <a:rPr lang="en-IN" sz="2400" dirty="0">
                <a:latin typeface="Times New Roman" pitchFamily="18" charset="0"/>
                <a:cs typeface="Times New Roman" pitchFamily="18" charset="0"/>
              </a:rPr>
              <a:t>[ &lt;</a:t>
            </a:r>
            <a:r>
              <a:rPr lang="en-IN" sz="2400" dirty="0" err="1">
                <a:latin typeface="Times New Roman" pitchFamily="18" charset="0"/>
                <a:cs typeface="Times New Roman" pitchFamily="18" charset="0"/>
              </a:rPr>
              <a:t>attributelist</a:t>
            </a:r>
            <a:r>
              <a:rPr lang="en-IN" sz="2400" dirty="0">
                <a:latin typeface="Times New Roman" pitchFamily="18" charset="0"/>
                <a:cs typeface="Times New Roman" pitchFamily="18" charset="0"/>
              </a:rPr>
              <a:t>&gt; ] [ </a:t>
            </a:r>
            <a:r>
              <a:rPr lang="en-IN" sz="2400" dirty="0" err="1">
                <a:latin typeface="Times New Roman" pitchFamily="18" charset="0"/>
                <a:cs typeface="Times New Roman" pitchFamily="18" charset="0"/>
              </a:rPr>
              <a:t>accessmodifier</a:t>
            </a:r>
            <a:r>
              <a:rPr lang="en-IN" sz="2400" dirty="0">
                <a:latin typeface="Times New Roman" pitchFamily="18" charset="0"/>
                <a:cs typeface="Times New Roman" pitchFamily="18" charset="0"/>
              </a:rPr>
              <a:t> ] [ Shadows ] [ </a:t>
            </a:r>
            <a:r>
              <a:rPr lang="en-IN" sz="2400" dirty="0" err="1">
                <a:latin typeface="Times New Roman" pitchFamily="18" charset="0"/>
                <a:cs typeface="Times New Roman" pitchFamily="18" charset="0"/>
              </a:rPr>
              <a:t>MustInherit</a:t>
            </a:r>
            <a:r>
              <a:rPr lang="en-IN" sz="2400" dirty="0">
                <a:latin typeface="Times New Roman" pitchFamily="18" charset="0"/>
                <a:cs typeface="Times New Roman" pitchFamily="18" charset="0"/>
              </a:rPr>
              <a:t> | </a:t>
            </a:r>
            <a:r>
              <a:rPr lang="en-IN" sz="2400" dirty="0" err="1">
                <a:latin typeface="Times New Roman" pitchFamily="18" charset="0"/>
                <a:cs typeface="Times New Roman" pitchFamily="18" charset="0"/>
              </a:rPr>
              <a:t>NotInheritable</a:t>
            </a:r>
            <a:r>
              <a:rPr lang="en-IN" sz="2400" dirty="0">
                <a:latin typeface="Times New Roman" pitchFamily="18" charset="0"/>
                <a:cs typeface="Times New Roman" pitchFamily="18" charset="0"/>
              </a:rPr>
              <a:t> ] [ Partial ] _ </a:t>
            </a:r>
          </a:p>
          <a:p>
            <a:r>
              <a:rPr lang="en-IN" sz="2400" dirty="0">
                <a:latin typeface="Times New Roman" pitchFamily="18" charset="0"/>
                <a:cs typeface="Times New Roman" pitchFamily="18" charset="0"/>
              </a:rPr>
              <a:t>Class name [ ( Of </a:t>
            </a:r>
            <a:r>
              <a:rPr lang="en-IN" sz="2400" dirty="0" err="1">
                <a:latin typeface="Times New Roman" pitchFamily="18" charset="0"/>
                <a:cs typeface="Times New Roman" pitchFamily="18" charset="0"/>
              </a:rPr>
              <a:t>typelist</a:t>
            </a:r>
            <a:r>
              <a:rPr lang="en-IN" sz="2400" dirty="0">
                <a:latin typeface="Times New Roman" pitchFamily="18" charset="0"/>
                <a:cs typeface="Times New Roman" pitchFamily="18" charset="0"/>
              </a:rPr>
              <a:t> ) ] </a:t>
            </a:r>
          </a:p>
          <a:p>
            <a:r>
              <a:rPr lang="en-IN" sz="2400" dirty="0">
                <a:latin typeface="Times New Roman" pitchFamily="18" charset="0"/>
                <a:cs typeface="Times New Roman" pitchFamily="18" charset="0"/>
              </a:rPr>
              <a:t>	[ Inherits </a:t>
            </a:r>
            <a:r>
              <a:rPr lang="en-IN" sz="2400" dirty="0" err="1">
                <a:latin typeface="Times New Roman" pitchFamily="18" charset="0"/>
                <a:cs typeface="Times New Roman" pitchFamily="18" charset="0"/>
              </a:rPr>
              <a:t>classname</a:t>
            </a:r>
            <a:r>
              <a:rPr lang="en-IN" sz="2400" dirty="0">
                <a:latin typeface="Times New Roman" pitchFamily="18" charset="0"/>
                <a:cs typeface="Times New Roman" pitchFamily="18" charset="0"/>
              </a:rPr>
              <a:t> ] [ Implements </a:t>
            </a:r>
            <a:r>
              <a:rPr lang="en-IN" sz="2400" dirty="0" err="1">
                <a:latin typeface="Times New Roman" pitchFamily="18" charset="0"/>
                <a:cs typeface="Times New Roman" pitchFamily="18" charset="0"/>
              </a:rPr>
              <a:t>interfacenames</a:t>
            </a:r>
            <a:r>
              <a:rPr lang="en-IN" sz="2400" dirty="0">
                <a:latin typeface="Times New Roman" pitchFamily="18" charset="0"/>
                <a:cs typeface="Times New Roman" pitchFamily="18" charset="0"/>
              </a:rPr>
              <a:t> ] [ </a:t>
            </a:r>
            <a:r>
              <a:rPr lang="en-IN" sz="2400" dirty="0" err="1">
                <a:latin typeface="Times New Roman" pitchFamily="18" charset="0"/>
                <a:cs typeface="Times New Roman" pitchFamily="18" charset="0"/>
              </a:rPr>
              <a:t>stat</a:t>
            </a:r>
            <a:r>
              <a:rPr lang="en-IN" sz="2400" dirty="0" err="1"/>
              <a:t>tements</a:t>
            </a:r>
            <a:r>
              <a:rPr lang="en-IN" sz="2400" dirty="0"/>
              <a:t> ] </a:t>
            </a:r>
          </a:p>
          <a:p>
            <a:r>
              <a:rPr lang="en-IN" sz="2400" dirty="0"/>
              <a:t>End Class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067219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4524315"/>
          </a:xfrm>
          <a:prstGeom prst="rect">
            <a:avLst/>
          </a:prstGeom>
          <a:noFill/>
        </p:spPr>
        <p:txBody>
          <a:bodyPr wrap="square" rtlCol="0">
            <a:spAutoFit/>
          </a:bodyPr>
          <a:lstStyle/>
          <a:p>
            <a:r>
              <a:rPr lang="en-IN" sz="2400" dirty="0">
                <a:latin typeface="Times New Roman" pitchFamily="18" charset="0"/>
                <a:cs typeface="Times New Roman" pitchFamily="18" charset="0"/>
              </a:rPr>
              <a:t>Where,</a:t>
            </a:r>
          </a:p>
          <a:p>
            <a:r>
              <a:rPr lang="en-IN" sz="2400" b="1" i="1" dirty="0" err="1">
                <a:latin typeface="Times New Roman" pitchFamily="18" charset="0"/>
                <a:cs typeface="Times New Roman" pitchFamily="18" charset="0"/>
              </a:rPr>
              <a:t>Attributelist</a:t>
            </a:r>
            <a:r>
              <a:rPr lang="en-IN" sz="2400" b="1" i="1" dirty="0">
                <a:latin typeface="Times New Roman" pitchFamily="18" charset="0"/>
                <a:cs typeface="Times New Roman" pitchFamily="18" charset="0"/>
              </a:rPr>
              <a:t>:</a:t>
            </a:r>
            <a:r>
              <a:rPr lang="en-IN" sz="2400" dirty="0">
                <a:latin typeface="Times New Roman" pitchFamily="18" charset="0"/>
                <a:cs typeface="Times New Roman" pitchFamily="18" charset="0"/>
              </a:rPr>
              <a:t> is a list of attributes that apply to the class. Optional.</a:t>
            </a:r>
          </a:p>
          <a:p>
            <a:r>
              <a:rPr lang="en-IN" sz="2400" b="1" i="1" dirty="0" err="1">
                <a:latin typeface="Times New Roman" pitchFamily="18" charset="0"/>
                <a:cs typeface="Times New Roman" pitchFamily="18" charset="0"/>
              </a:rPr>
              <a:t>Accessmodifier</a:t>
            </a:r>
            <a:r>
              <a:rPr lang="en-IN" sz="2400" b="1" i="1" dirty="0">
                <a:latin typeface="Times New Roman" pitchFamily="18" charset="0"/>
                <a:cs typeface="Times New Roman" pitchFamily="18" charset="0"/>
              </a:rPr>
              <a:t>:</a:t>
            </a:r>
            <a:r>
              <a:rPr lang="en-IN" sz="2400" dirty="0">
                <a:latin typeface="Times New Roman" pitchFamily="18" charset="0"/>
                <a:cs typeface="Times New Roman" pitchFamily="18" charset="0"/>
              </a:rPr>
              <a:t> defines the access levels of the class, it has values as - Public, Protected, Friend, Protected Friend and Private. Optional.</a:t>
            </a:r>
          </a:p>
          <a:p>
            <a:r>
              <a:rPr lang="en-IN" sz="2400" b="1" i="1" dirty="0">
                <a:latin typeface="Times New Roman" pitchFamily="18" charset="0"/>
                <a:cs typeface="Times New Roman" pitchFamily="18" charset="0"/>
              </a:rPr>
              <a:t>Shadows:</a:t>
            </a:r>
            <a:r>
              <a:rPr lang="en-IN" sz="2400" dirty="0">
                <a:latin typeface="Times New Roman" pitchFamily="18" charset="0"/>
                <a:cs typeface="Times New Roman" pitchFamily="18" charset="0"/>
              </a:rPr>
              <a:t> indicate that the variable re-declares and hides an identically named element, or set of overloaded elements, in a base class. Optional.</a:t>
            </a:r>
          </a:p>
          <a:p>
            <a:r>
              <a:rPr lang="en-IN" sz="2400" b="1" i="1" dirty="0" err="1">
                <a:latin typeface="Times New Roman" pitchFamily="18" charset="0"/>
                <a:cs typeface="Times New Roman" pitchFamily="18" charset="0"/>
              </a:rPr>
              <a:t>MustInherit</a:t>
            </a:r>
            <a:r>
              <a:rPr lang="en-IN" sz="2400" b="1" i="1" dirty="0">
                <a:latin typeface="Times New Roman" pitchFamily="18" charset="0"/>
                <a:cs typeface="Times New Roman" pitchFamily="18" charset="0"/>
              </a:rPr>
              <a:t>:</a:t>
            </a:r>
            <a:r>
              <a:rPr lang="en-IN" sz="2400" dirty="0">
                <a:latin typeface="Times New Roman" pitchFamily="18" charset="0"/>
                <a:cs typeface="Times New Roman" pitchFamily="18" charset="0"/>
              </a:rPr>
              <a:t> specifies that the class can be used only as a base class and that you cannot create an object directly from it, i.e., an abstract class. Optional.</a:t>
            </a:r>
          </a:p>
          <a:p>
            <a:r>
              <a:rPr lang="en-IN" sz="2400" b="1" i="1" dirty="0" err="1">
                <a:latin typeface="Times New Roman" pitchFamily="18" charset="0"/>
                <a:cs typeface="Times New Roman" pitchFamily="18" charset="0"/>
              </a:rPr>
              <a:t>NotInheritable</a:t>
            </a:r>
            <a:r>
              <a:rPr lang="en-IN" sz="2400" b="1" i="1" dirty="0">
                <a:latin typeface="Times New Roman" pitchFamily="18" charset="0"/>
                <a:cs typeface="Times New Roman" pitchFamily="18" charset="0"/>
              </a:rPr>
              <a:t>:</a:t>
            </a:r>
            <a:r>
              <a:rPr lang="en-IN" sz="2400" dirty="0">
                <a:latin typeface="Times New Roman" pitchFamily="18" charset="0"/>
                <a:cs typeface="Times New Roman" pitchFamily="18" charset="0"/>
              </a:rPr>
              <a:t> specifies that the class cannot be used as a base class.</a:t>
            </a:r>
          </a:p>
          <a:p>
            <a:r>
              <a:rPr lang="en-IN" sz="2400" b="1" i="1" dirty="0">
                <a:latin typeface="Times New Roman" pitchFamily="18" charset="0"/>
                <a:cs typeface="Times New Roman" pitchFamily="18" charset="0"/>
              </a:rPr>
              <a:t>Partial:</a:t>
            </a:r>
            <a:r>
              <a:rPr lang="en-IN" sz="2400" dirty="0">
                <a:latin typeface="Times New Roman" pitchFamily="18" charset="0"/>
                <a:cs typeface="Times New Roman" pitchFamily="18" charset="0"/>
              </a:rPr>
              <a:t> indicates a partial definition of the class.</a:t>
            </a:r>
          </a:p>
          <a:p>
            <a:r>
              <a:rPr lang="en-IN" sz="2400" b="1" i="1" dirty="0">
                <a:latin typeface="Times New Roman" pitchFamily="18" charset="0"/>
                <a:cs typeface="Times New Roman" pitchFamily="18" charset="0"/>
              </a:rPr>
              <a:t>Inherits:</a:t>
            </a:r>
            <a:r>
              <a:rPr lang="en-IN" sz="2400" dirty="0">
                <a:latin typeface="Times New Roman" pitchFamily="18" charset="0"/>
                <a:cs typeface="Times New Roman" pitchFamily="18" charset="0"/>
              </a:rPr>
              <a:t> specifies the base class it is inheriting from.</a:t>
            </a:r>
          </a:p>
          <a:p>
            <a:r>
              <a:rPr lang="en-IN" sz="2400" b="1" i="1" dirty="0">
                <a:latin typeface="Times New Roman" pitchFamily="18" charset="0"/>
                <a:cs typeface="Times New Roman" pitchFamily="18" charset="0"/>
              </a:rPr>
              <a:t>Implements:</a:t>
            </a:r>
            <a:r>
              <a:rPr lang="en-IN" sz="2400" dirty="0">
                <a:latin typeface="Times New Roman" pitchFamily="18" charset="0"/>
                <a:cs typeface="Times New Roman" pitchFamily="18" charset="0"/>
              </a:rPr>
              <a:t> specifies the interfaces the class is inheriting from.</a:t>
            </a:r>
          </a:p>
        </p:txBody>
      </p:sp>
    </p:spTree>
    <p:extLst>
      <p:ext uri="{BB962C8B-B14F-4D97-AF65-F5344CB8AC3E}">
        <p14:creationId xmlns:p14="http://schemas.microsoft.com/office/powerpoint/2010/main" val="2067219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a:latin typeface="Times New Roman" pitchFamily="18" charset="0"/>
                <a:cs typeface="Times New Roman" pitchFamily="18" charset="0"/>
              </a:rPr>
              <a:t> </a:t>
            </a:r>
          </a:p>
        </p:txBody>
      </p:sp>
      <p:sp>
        <p:nvSpPr>
          <p:cNvPr id="9" name="TextBox 8"/>
          <p:cNvSpPr txBox="1"/>
          <p:nvPr/>
        </p:nvSpPr>
        <p:spPr>
          <a:xfrm>
            <a:off x="692331" y="300446"/>
            <a:ext cx="10306595" cy="1200329"/>
          </a:xfrm>
          <a:prstGeom prst="rect">
            <a:avLst/>
          </a:prstGeom>
          <a:noFill/>
        </p:spPr>
        <p:txBody>
          <a:bodyPr wrap="square" rtlCol="0">
            <a:spAutoFit/>
          </a:bodyPr>
          <a:lstStyle/>
          <a:p>
            <a:r>
              <a:rPr lang="en-IN" sz="2400" dirty="0">
                <a:latin typeface="Times New Roman" pitchFamily="18" charset="0"/>
                <a:cs typeface="Times New Roman" pitchFamily="18" charset="0"/>
              </a:rPr>
              <a:t>The following example demonstrates a Box class, with three data members, length, breadth and height −</a:t>
            </a:r>
          </a:p>
          <a:p>
            <a:endParaRPr lang="en-IN" sz="2400" dirty="0">
              <a:latin typeface="Times New Roman" pitchFamily="18" charset="0"/>
              <a:cs typeface="Times New Roman" pitchFamily="18" charset="0"/>
            </a:endParaRPr>
          </a:p>
        </p:txBody>
      </p:sp>
      <p:pic>
        <p:nvPicPr>
          <p:cNvPr id="11" name="Picture 10" descr="program.png"/>
          <p:cNvPicPr>
            <a:picLocks noChangeAspect="1"/>
          </p:cNvPicPr>
          <p:nvPr/>
        </p:nvPicPr>
        <p:blipFill>
          <a:blip r:embed="rId8" cstate="print"/>
          <a:stretch>
            <a:fillRect/>
          </a:stretch>
        </p:blipFill>
        <p:spPr>
          <a:xfrm>
            <a:off x="584287" y="1162595"/>
            <a:ext cx="7854320" cy="5486400"/>
          </a:xfrm>
          <a:prstGeom prst="rect">
            <a:avLst/>
          </a:prstGeom>
        </p:spPr>
      </p:pic>
      <p:pic>
        <p:nvPicPr>
          <p:cNvPr id="13" name="Picture 12" descr="program out.png"/>
          <p:cNvPicPr>
            <a:picLocks noChangeAspect="1"/>
          </p:cNvPicPr>
          <p:nvPr/>
        </p:nvPicPr>
        <p:blipFill>
          <a:blip r:embed="rId9" cstate="print"/>
          <a:stretch>
            <a:fillRect/>
          </a:stretch>
        </p:blipFill>
        <p:spPr>
          <a:xfrm>
            <a:off x="6832617" y="5709233"/>
            <a:ext cx="4953692" cy="743054"/>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a:latin typeface="Times New Roman" pitchFamily="18" charset="0"/>
                <a:cs typeface="Times New Roman" pitchFamily="18" charset="0"/>
              </a:rPr>
              <a:t> </a:t>
            </a:r>
          </a:p>
        </p:txBody>
      </p:sp>
      <p:sp>
        <p:nvSpPr>
          <p:cNvPr id="9" name="TextBox 8"/>
          <p:cNvSpPr txBox="1"/>
          <p:nvPr/>
        </p:nvSpPr>
        <p:spPr>
          <a:xfrm>
            <a:off x="548640" y="300446"/>
            <a:ext cx="8072846" cy="461665"/>
          </a:xfrm>
          <a:prstGeom prst="rect">
            <a:avLst/>
          </a:prstGeom>
          <a:noFill/>
        </p:spPr>
        <p:txBody>
          <a:bodyPr wrap="square" rtlCol="0">
            <a:spAutoFit/>
          </a:bodyPr>
          <a:lstStyle/>
          <a:p>
            <a:r>
              <a:rPr lang="en-IN" sz="2400" dirty="0">
                <a:latin typeface="Times New Roman" pitchFamily="18" charset="0"/>
                <a:cs typeface="Times New Roman" pitchFamily="18" charset="0"/>
              </a:rPr>
              <a:t>Create an object of class :</a:t>
            </a:r>
          </a:p>
        </p:txBody>
      </p:sp>
      <p:sp>
        <p:nvSpPr>
          <p:cNvPr id="11" name="TextBox 10"/>
          <p:cNvSpPr txBox="1"/>
          <p:nvPr/>
        </p:nvSpPr>
        <p:spPr>
          <a:xfrm>
            <a:off x="587828" y="731520"/>
            <a:ext cx="10489475" cy="5940088"/>
          </a:xfrm>
          <a:prstGeom prst="rect">
            <a:avLst/>
          </a:prstGeom>
          <a:noFill/>
        </p:spPr>
        <p:txBody>
          <a:bodyPr wrap="square" rtlCol="0">
            <a:spAutoFit/>
          </a:bodyPr>
          <a:lstStyle/>
          <a:p>
            <a:r>
              <a:rPr lang="en-IN" sz="2000" dirty="0">
                <a:latin typeface="Times New Roman" pitchFamily="18" charset="0"/>
                <a:cs typeface="Times New Roman" pitchFamily="18" charset="0"/>
              </a:rPr>
              <a:t>1.Determine from which class you want to create an object, or define your own class. </a:t>
            </a:r>
          </a:p>
          <a:p>
            <a:r>
              <a:rPr lang="en-IN" sz="2000" dirty="0">
                <a:latin typeface="Times New Roman" pitchFamily="18" charset="0"/>
                <a:cs typeface="Times New Roman" pitchFamily="18" charset="0"/>
              </a:rPr>
              <a:t>For example:</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Public Class Customer</a:t>
            </a:r>
          </a:p>
          <a:p>
            <a:r>
              <a:rPr lang="en-IN" sz="2000" dirty="0">
                <a:latin typeface="Times New Roman" pitchFamily="18" charset="0"/>
                <a:cs typeface="Times New Roman" pitchFamily="18" charset="0"/>
              </a:rPr>
              <a:t>    Public Property </a:t>
            </a:r>
            <a:r>
              <a:rPr lang="en-IN" sz="2000" dirty="0" err="1">
                <a:latin typeface="Times New Roman" pitchFamily="18" charset="0"/>
                <a:cs typeface="Times New Roman" pitchFamily="18" charset="0"/>
              </a:rPr>
              <a:t>AccountNumber</a:t>
            </a:r>
            <a:r>
              <a:rPr lang="en-IN" sz="2000" dirty="0">
                <a:latin typeface="Times New Roman" pitchFamily="18" charset="0"/>
                <a:cs typeface="Times New Roman" pitchFamily="18" charset="0"/>
              </a:rPr>
              <a:t> As Integer</a:t>
            </a:r>
          </a:p>
          <a:p>
            <a:r>
              <a:rPr lang="en-IN" sz="2000" dirty="0">
                <a:latin typeface="Times New Roman" pitchFamily="18" charset="0"/>
                <a:cs typeface="Times New Roman" pitchFamily="18" charset="0"/>
              </a:rPr>
              <a:t>End Class</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2. Write a </a:t>
            </a:r>
            <a:r>
              <a:rPr lang="en-IN" sz="2000" dirty="0">
                <a:latin typeface="Times New Roman" pitchFamily="18" charset="0"/>
                <a:cs typeface="Times New Roman" pitchFamily="18" charset="0"/>
                <a:hlinkClick r:id="rId8"/>
              </a:rPr>
              <a:t>Dim Statement</a:t>
            </a:r>
            <a:r>
              <a:rPr lang="en-IN" sz="2000" dirty="0">
                <a:latin typeface="Times New Roman" pitchFamily="18" charset="0"/>
                <a:cs typeface="Times New Roman" pitchFamily="18" charset="0"/>
              </a:rPr>
              <a:t> to create a variable to which you can assign a class instance. The variable should be of the type of the desired class.</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Dim </a:t>
            </a:r>
            <a:r>
              <a:rPr lang="en-IN" sz="2000" dirty="0" err="1">
                <a:latin typeface="Times New Roman" pitchFamily="18" charset="0"/>
                <a:cs typeface="Times New Roman" pitchFamily="18" charset="0"/>
              </a:rPr>
              <a:t>nextCustomer</a:t>
            </a:r>
            <a:r>
              <a:rPr lang="en-IN" sz="2000" dirty="0">
                <a:latin typeface="Times New Roman" pitchFamily="18" charset="0"/>
                <a:cs typeface="Times New Roman" pitchFamily="18" charset="0"/>
              </a:rPr>
              <a:t> As Customer</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3. Add the </a:t>
            </a:r>
            <a:r>
              <a:rPr lang="en-IN" sz="2000" dirty="0">
                <a:latin typeface="Times New Roman" pitchFamily="18" charset="0"/>
                <a:cs typeface="Times New Roman" pitchFamily="18" charset="0"/>
                <a:hlinkClick r:id="rId9"/>
              </a:rPr>
              <a:t>New Operator</a:t>
            </a:r>
            <a:r>
              <a:rPr lang="en-IN" sz="2000" dirty="0">
                <a:latin typeface="Times New Roman" pitchFamily="18" charset="0"/>
                <a:cs typeface="Times New Roman" pitchFamily="18" charset="0"/>
              </a:rPr>
              <a:t> keyword to initialize the variable to a new instance of the class.</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Dim </a:t>
            </a:r>
            <a:r>
              <a:rPr lang="en-IN" sz="2000" dirty="0" err="1">
                <a:latin typeface="Times New Roman" pitchFamily="18" charset="0"/>
                <a:cs typeface="Times New Roman" pitchFamily="18" charset="0"/>
              </a:rPr>
              <a:t>nextCustomer</a:t>
            </a:r>
            <a:r>
              <a:rPr lang="en-IN" sz="2000" dirty="0">
                <a:latin typeface="Times New Roman" pitchFamily="18" charset="0"/>
                <a:cs typeface="Times New Roman" pitchFamily="18" charset="0"/>
              </a:rPr>
              <a:t> As New Customer</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4.You can now access the members of the class through the object variable.</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nextCustomer.AccountNumber = lastAccountNumber + 1</a:t>
            </a:r>
          </a:p>
        </p:txBody>
      </p:sp>
    </p:spTree>
    <p:extLst>
      <p:ext uri="{BB962C8B-B14F-4D97-AF65-F5344CB8AC3E}">
        <p14:creationId xmlns:p14="http://schemas.microsoft.com/office/powerpoint/2010/main" val="2067219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9">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16" name="Rectangle 11">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3CBCD6-EAB9-4FFF-BE53-A44BD32B7288}"/>
              </a:ext>
            </a:extLst>
          </p:cNvPr>
          <p:cNvSpPr>
            <a:spLocks noGrp="1"/>
          </p:cNvSpPr>
          <p:nvPr>
            <p:ph type="title"/>
          </p:nvPr>
        </p:nvSpPr>
        <p:spPr>
          <a:xfrm>
            <a:off x="931933" y="1162940"/>
            <a:ext cx="4515598" cy="4532120"/>
          </a:xfrm>
        </p:spPr>
        <p:txBody>
          <a:bodyPr anchor="ctr">
            <a:normAutofit/>
          </a:bodyPr>
          <a:lstStyle/>
          <a:p>
            <a:r>
              <a:rPr lang="en-US" sz="4800" dirty="0">
                <a:solidFill>
                  <a:srgbClr val="2A1A00"/>
                </a:solidFill>
                <a:latin typeface="Bodoni MT" panose="02070603080606020203" pitchFamily="18" charset="0"/>
              </a:rPr>
              <a:t>Thank You</a:t>
            </a:r>
          </a:p>
        </p:txBody>
      </p:sp>
    </p:spTree>
    <p:extLst>
      <p:ext uri="{BB962C8B-B14F-4D97-AF65-F5344CB8AC3E}">
        <p14:creationId xmlns:p14="http://schemas.microsoft.com/office/powerpoint/2010/main" val="225716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a:latin typeface="Times New Roman" pitchFamily="18" charset="0"/>
                <a:cs typeface="Times New Roman" pitchFamily="18" charset="0"/>
              </a:rPr>
              <a:t>Keywords in VB.Net </a:t>
            </a:r>
          </a:p>
        </p:txBody>
      </p:sp>
      <p:sp>
        <p:nvSpPr>
          <p:cNvPr id="9" name="TextBox 8"/>
          <p:cNvSpPr txBox="1"/>
          <p:nvPr/>
        </p:nvSpPr>
        <p:spPr>
          <a:xfrm>
            <a:off x="587829" y="1476103"/>
            <a:ext cx="11168742" cy="1938992"/>
          </a:xfrm>
          <a:prstGeom prst="rect">
            <a:avLst/>
          </a:prstGeom>
          <a:noFill/>
        </p:spPr>
        <p:txBody>
          <a:bodyPr wrap="square" rtlCol="0">
            <a:spAutoFit/>
          </a:bodyPr>
          <a:lstStyle/>
          <a:p>
            <a:pPr>
              <a:buFont typeface="Arial" pitchFamily="34" charset="0"/>
              <a:buChar char="•"/>
            </a:pPr>
            <a:r>
              <a:rPr lang="en-IN" sz="2400" dirty="0">
                <a:latin typeface="Times New Roman" pitchFamily="18" charset="0"/>
                <a:cs typeface="Times New Roman" pitchFamily="18" charset="0"/>
              </a:rPr>
              <a:t>Keywords are reserved words in VB whose meaning and usage is already defined by the developer.</a:t>
            </a:r>
          </a:p>
          <a:p>
            <a:pPr>
              <a:buFont typeface="Arial" pitchFamily="34" charset="0"/>
              <a:buChar char="•"/>
            </a:pPr>
            <a:r>
              <a:rPr lang="en-IN" sz="2400" dirty="0">
                <a:latin typeface="Times New Roman" pitchFamily="18" charset="0"/>
                <a:cs typeface="Times New Roman" pitchFamily="18" charset="0"/>
              </a:rPr>
              <a:t>These keywords cannot be used as an identifier in VB.NET programming such as class name, variable, function, module, etc</a:t>
            </a:r>
            <a:r>
              <a:rPr lang="en-IN" sz="2400" dirty="0"/>
              <a:t>.</a:t>
            </a: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06721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a:latin typeface="Times New Roman" pitchFamily="18" charset="0"/>
                <a:cs typeface="Times New Roman" pitchFamily="18" charset="0"/>
              </a:rPr>
              <a:t> </a:t>
            </a:r>
          </a:p>
        </p:txBody>
      </p:sp>
      <p:graphicFrame>
        <p:nvGraphicFramePr>
          <p:cNvPr id="9" name="Table 8"/>
          <p:cNvGraphicFramePr>
            <a:graphicFrameLocks noGrp="1"/>
          </p:cNvGraphicFramePr>
          <p:nvPr/>
        </p:nvGraphicFramePr>
        <p:xfrm>
          <a:off x="522512" y="235134"/>
          <a:ext cx="10685418" cy="6453051"/>
        </p:xfrm>
        <a:graphic>
          <a:graphicData uri="http://schemas.openxmlformats.org/drawingml/2006/table">
            <a:tbl>
              <a:tblPr/>
              <a:tblGrid>
                <a:gridCol w="1780903">
                  <a:extLst>
                    <a:ext uri="{9D8B030D-6E8A-4147-A177-3AD203B41FA5}">
                      <a16:colId xmlns:a16="http://schemas.microsoft.com/office/drawing/2014/main" val="20000"/>
                    </a:ext>
                  </a:extLst>
                </a:gridCol>
                <a:gridCol w="1780903">
                  <a:extLst>
                    <a:ext uri="{9D8B030D-6E8A-4147-A177-3AD203B41FA5}">
                      <a16:colId xmlns:a16="http://schemas.microsoft.com/office/drawing/2014/main" val="20001"/>
                    </a:ext>
                  </a:extLst>
                </a:gridCol>
                <a:gridCol w="1780903">
                  <a:extLst>
                    <a:ext uri="{9D8B030D-6E8A-4147-A177-3AD203B41FA5}">
                      <a16:colId xmlns:a16="http://schemas.microsoft.com/office/drawing/2014/main" val="20002"/>
                    </a:ext>
                  </a:extLst>
                </a:gridCol>
                <a:gridCol w="1780903">
                  <a:extLst>
                    <a:ext uri="{9D8B030D-6E8A-4147-A177-3AD203B41FA5}">
                      <a16:colId xmlns:a16="http://schemas.microsoft.com/office/drawing/2014/main" val="20003"/>
                    </a:ext>
                  </a:extLst>
                </a:gridCol>
                <a:gridCol w="1780903">
                  <a:extLst>
                    <a:ext uri="{9D8B030D-6E8A-4147-A177-3AD203B41FA5}">
                      <a16:colId xmlns:a16="http://schemas.microsoft.com/office/drawing/2014/main" val="20004"/>
                    </a:ext>
                  </a:extLst>
                </a:gridCol>
                <a:gridCol w="1780903">
                  <a:extLst>
                    <a:ext uri="{9D8B030D-6E8A-4147-A177-3AD203B41FA5}">
                      <a16:colId xmlns:a16="http://schemas.microsoft.com/office/drawing/2014/main" val="20005"/>
                    </a:ext>
                  </a:extLst>
                </a:gridCol>
              </a:tblGrid>
              <a:tr h="308677">
                <a:tc>
                  <a:txBody>
                    <a:bodyPr/>
                    <a:lstStyle/>
                    <a:p>
                      <a:pPr algn="just" fontAlgn="t"/>
                      <a:r>
                        <a:rPr lang="en-IN" sz="700">
                          <a:solidFill>
                            <a:srgbClr val="333333"/>
                          </a:solidFill>
                          <a:latin typeface="inter-regular"/>
                        </a:rPr>
                        <a:t>AddHandler</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AddressOf</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Alias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And</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AndAlso</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As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192873">
                <a:tc>
                  <a:txBody>
                    <a:bodyPr/>
                    <a:lstStyle/>
                    <a:p>
                      <a:pPr algn="just" fontAlgn="t"/>
                      <a:r>
                        <a:rPr lang="en-IN" sz="700">
                          <a:solidFill>
                            <a:srgbClr val="333333"/>
                          </a:solidFill>
                          <a:latin typeface="inter-regular"/>
                        </a:rPr>
                        <a:t>Boolean</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ByRef</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Byte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ByVal</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Call</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Case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2873">
                <a:tc>
                  <a:txBody>
                    <a:bodyPr/>
                    <a:lstStyle/>
                    <a:p>
                      <a:pPr algn="just" fontAlgn="t"/>
                      <a:r>
                        <a:rPr lang="en-IN" sz="700">
                          <a:solidFill>
                            <a:srgbClr val="333333"/>
                          </a:solidFill>
                          <a:latin typeface="inter-regular"/>
                        </a:rPr>
                        <a:t>Catch</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CBool</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CByte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CChar</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CDate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CDbl</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192873">
                <a:tc>
                  <a:txBody>
                    <a:bodyPr/>
                    <a:lstStyle/>
                    <a:p>
                      <a:pPr algn="just" fontAlgn="t"/>
                      <a:r>
                        <a:rPr lang="en-IN" sz="700">
                          <a:solidFill>
                            <a:srgbClr val="333333"/>
                          </a:solidFill>
                          <a:latin typeface="inter-regular"/>
                        </a:rPr>
                        <a:t>CDec</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Char</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Cint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Class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CLng</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CObj</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2873">
                <a:tc>
                  <a:txBody>
                    <a:bodyPr/>
                    <a:lstStyle/>
                    <a:p>
                      <a:pPr algn="just" fontAlgn="t"/>
                      <a:r>
                        <a:rPr lang="en-IN" sz="700">
                          <a:solidFill>
                            <a:srgbClr val="333333"/>
                          </a:solidFill>
                          <a:latin typeface="inter-regular"/>
                        </a:rPr>
                        <a:t>Const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Continue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CSByte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CShort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CSng</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CStr</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192873">
                <a:tc>
                  <a:txBody>
                    <a:bodyPr/>
                    <a:lstStyle/>
                    <a:p>
                      <a:pPr algn="just" fontAlgn="t"/>
                      <a:r>
                        <a:rPr lang="en-IN" sz="700">
                          <a:solidFill>
                            <a:srgbClr val="333333"/>
                          </a:solidFill>
                          <a:latin typeface="inter-regular"/>
                        </a:rPr>
                        <a:t>CType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CUnit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CULng</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CUShort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Date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Decimal</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08677">
                <a:tc>
                  <a:txBody>
                    <a:bodyPr/>
                    <a:lstStyle/>
                    <a:p>
                      <a:pPr algn="just" fontAlgn="t"/>
                      <a:r>
                        <a:rPr lang="en-IN" sz="700">
                          <a:solidFill>
                            <a:srgbClr val="333333"/>
                          </a:solidFill>
                          <a:latin typeface="inter-regular"/>
                        </a:rPr>
                        <a:t>Declare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Default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Delegate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Dim</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DirectCast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Do</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192873">
                <a:tc>
                  <a:txBody>
                    <a:bodyPr/>
                    <a:lstStyle/>
                    <a:p>
                      <a:pPr algn="just" fontAlgn="t"/>
                      <a:r>
                        <a:rPr lang="en-IN" sz="700">
                          <a:solidFill>
                            <a:srgbClr val="333333"/>
                          </a:solidFill>
                          <a:latin typeface="inter-regular"/>
                        </a:rPr>
                        <a:t>Double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Each</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Else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Elseif</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End</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End if</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192873">
                <a:tc>
                  <a:txBody>
                    <a:bodyPr/>
                    <a:lstStyle/>
                    <a:p>
                      <a:pPr algn="just" fontAlgn="t"/>
                      <a:r>
                        <a:rPr lang="en-IN" sz="700">
                          <a:solidFill>
                            <a:srgbClr val="333333"/>
                          </a:solidFill>
                          <a:latin typeface="inter-regular"/>
                        </a:rPr>
                        <a:t>Enum</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Erase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Error</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Event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Exit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False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192873">
                <a:tc>
                  <a:txBody>
                    <a:bodyPr/>
                    <a:lstStyle/>
                    <a:p>
                      <a:pPr algn="just" fontAlgn="t"/>
                      <a:r>
                        <a:rPr lang="en-IN" sz="700">
                          <a:solidFill>
                            <a:srgbClr val="333333"/>
                          </a:solidFill>
                          <a:latin typeface="inter-regular"/>
                        </a:rPr>
                        <a:t>Finally</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For</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Friend</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Function</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Get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GetType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429466">
                <a:tc>
                  <a:txBody>
                    <a:bodyPr/>
                    <a:lstStyle/>
                    <a:p>
                      <a:pPr algn="just" fontAlgn="t"/>
                      <a:r>
                        <a:rPr lang="en-IN" sz="700">
                          <a:solidFill>
                            <a:srgbClr val="333333"/>
                          </a:solidFill>
                          <a:latin typeface="inter-regular"/>
                        </a:rPr>
                        <a:t>GetXML Namespace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Global</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GoTO</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Handles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If</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Implements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192873">
                <a:tc>
                  <a:txBody>
                    <a:bodyPr/>
                    <a:lstStyle/>
                    <a:p>
                      <a:pPr algn="just" fontAlgn="t"/>
                      <a:r>
                        <a:rPr lang="en-IN" sz="700">
                          <a:solidFill>
                            <a:srgbClr val="333333"/>
                          </a:solidFill>
                          <a:latin typeface="inter-regular"/>
                        </a:rPr>
                        <a:t>Imports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In</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Inherits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Integer</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Interface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Is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192873">
                <a:tc>
                  <a:txBody>
                    <a:bodyPr/>
                    <a:lstStyle/>
                    <a:p>
                      <a:pPr algn="just" fontAlgn="t"/>
                      <a:r>
                        <a:rPr lang="en-IN" sz="700">
                          <a:solidFill>
                            <a:srgbClr val="333333"/>
                          </a:solidFill>
                          <a:latin typeface="inter-regular"/>
                        </a:rPr>
                        <a:t>isNot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Let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Lib</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Like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Long</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Loop</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308677">
                <a:tc>
                  <a:txBody>
                    <a:bodyPr/>
                    <a:lstStyle/>
                    <a:p>
                      <a:pPr algn="just" fontAlgn="t"/>
                      <a:r>
                        <a:rPr lang="en-IN" sz="700">
                          <a:solidFill>
                            <a:srgbClr val="333333"/>
                          </a:solidFill>
                          <a:latin typeface="inter-regular"/>
                        </a:rPr>
                        <a:t>Me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Mod</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Module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MustInherit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MustOverride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MyBase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308677">
                <a:tc>
                  <a:txBody>
                    <a:bodyPr/>
                    <a:lstStyle/>
                    <a:p>
                      <a:pPr algn="just" fontAlgn="t"/>
                      <a:r>
                        <a:rPr lang="en-IN" sz="700">
                          <a:solidFill>
                            <a:srgbClr val="333333"/>
                          </a:solidFill>
                          <a:latin typeface="inter-regular"/>
                        </a:rPr>
                        <a:t>MyClass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Namespace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Narrowing</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New</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Next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Not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r h="429466">
                <a:tc>
                  <a:txBody>
                    <a:bodyPr/>
                    <a:lstStyle/>
                    <a:p>
                      <a:pPr algn="just" fontAlgn="t"/>
                      <a:r>
                        <a:rPr lang="en-IN" sz="700">
                          <a:solidFill>
                            <a:srgbClr val="333333"/>
                          </a:solidFill>
                          <a:latin typeface="inter-regular"/>
                        </a:rPr>
                        <a:t>Nothing</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Not Inheritable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Not Overridable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Object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Of</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On</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308677">
                <a:tc>
                  <a:txBody>
                    <a:bodyPr/>
                    <a:lstStyle/>
                    <a:p>
                      <a:pPr algn="just" fontAlgn="t"/>
                      <a:r>
                        <a:rPr lang="en-IN" sz="700">
                          <a:solidFill>
                            <a:srgbClr val="333333"/>
                          </a:solidFill>
                          <a:latin typeface="inter-regular"/>
                        </a:rPr>
                        <a:t>Operator</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Option</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Optional</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Or</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OrElse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Overloads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6"/>
                  </a:ext>
                </a:extLst>
              </a:tr>
              <a:tr h="308677">
                <a:tc>
                  <a:txBody>
                    <a:bodyPr/>
                    <a:lstStyle/>
                    <a:p>
                      <a:pPr algn="just" fontAlgn="t"/>
                      <a:r>
                        <a:rPr lang="en-IN" sz="700">
                          <a:solidFill>
                            <a:srgbClr val="333333"/>
                          </a:solidFill>
                          <a:latin typeface="inter-regular"/>
                        </a:rPr>
                        <a:t>Overridable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Overrides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ParamArray</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Partial</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Private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Property</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r h="308677">
                <a:tc>
                  <a:txBody>
                    <a:bodyPr/>
                    <a:lstStyle/>
                    <a:p>
                      <a:pPr algn="just" fontAlgn="t"/>
                      <a:r>
                        <a:rPr lang="en-IN" sz="700">
                          <a:solidFill>
                            <a:srgbClr val="333333"/>
                          </a:solidFill>
                          <a:latin typeface="inter-regular"/>
                        </a:rPr>
                        <a:t>Protected</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Public</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RaiseEvent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ReadOnly</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ReDim</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REM</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8"/>
                  </a:ext>
                </a:extLst>
              </a:tr>
              <a:tr h="308677">
                <a:tc>
                  <a:txBody>
                    <a:bodyPr/>
                    <a:lstStyle/>
                    <a:p>
                      <a:pPr algn="just" fontAlgn="t"/>
                      <a:r>
                        <a:rPr lang="en-IN" sz="700">
                          <a:solidFill>
                            <a:srgbClr val="333333"/>
                          </a:solidFill>
                          <a:latin typeface="inter-regular"/>
                        </a:rPr>
                        <a:t>Remove Handler</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Resume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Return</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SByte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Select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Set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9"/>
                  </a:ext>
                </a:extLst>
              </a:tr>
              <a:tr h="192873">
                <a:tc>
                  <a:txBody>
                    <a:bodyPr/>
                    <a:lstStyle/>
                    <a:p>
                      <a:pPr algn="just" fontAlgn="t"/>
                      <a:r>
                        <a:rPr lang="en-IN" sz="700">
                          <a:solidFill>
                            <a:srgbClr val="333333"/>
                          </a:solidFill>
                          <a:latin typeface="inter-regular"/>
                        </a:rPr>
                        <a:t>Shadows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Shared</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Short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Single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Static</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Step</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20"/>
                  </a:ext>
                </a:extLst>
              </a:tr>
              <a:tr h="192873">
                <a:tc>
                  <a:txBody>
                    <a:bodyPr/>
                    <a:lstStyle/>
                    <a:p>
                      <a:pPr algn="just" fontAlgn="t"/>
                      <a:r>
                        <a:rPr lang="en-IN" sz="700">
                          <a:solidFill>
                            <a:srgbClr val="333333"/>
                          </a:solidFill>
                          <a:latin typeface="inter-regular"/>
                        </a:rPr>
                        <a:t>Stop</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String</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Structure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Sub</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SyncLock</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Then</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21"/>
                  </a:ext>
                </a:extLst>
              </a:tr>
              <a:tr h="192873">
                <a:tc>
                  <a:txBody>
                    <a:bodyPr/>
                    <a:lstStyle/>
                    <a:p>
                      <a:pPr algn="just" fontAlgn="t"/>
                      <a:r>
                        <a:rPr lang="en-IN" sz="700">
                          <a:solidFill>
                            <a:srgbClr val="333333"/>
                          </a:solidFill>
                          <a:latin typeface="inter-regular"/>
                        </a:rPr>
                        <a:t>Throw</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To</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True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Try</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TryCast</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TypeOf</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22"/>
                  </a:ext>
                </a:extLst>
              </a:tr>
              <a:tr h="308677">
                <a:tc>
                  <a:txBody>
                    <a:bodyPr/>
                    <a:lstStyle/>
                    <a:p>
                      <a:pPr algn="just" fontAlgn="t"/>
                      <a:r>
                        <a:rPr lang="en-IN" sz="700">
                          <a:solidFill>
                            <a:srgbClr val="333333"/>
                          </a:solidFill>
                          <a:latin typeface="inter-regular"/>
                        </a:rPr>
                        <a:t>UInteger</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While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Widening</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With</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WithEvents</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700">
                          <a:solidFill>
                            <a:srgbClr val="333333"/>
                          </a:solidFill>
                          <a:latin typeface="inter-regular"/>
                        </a:rPr>
                        <a:t>WhiteOnly</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23"/>
                  </a:ext>
                </a:extLst>
              </a:tr>
              <a:tr h="308677">
                <a:tc>
                  <a:txBody>
                    <a:bodyPr/>
                    <a:lstStyle/>
                    <a:p>
                      <a:pPr algn="just" fontAlgn="t"/>
                      <a:r>
                        <a:rPr lang="en-IN" sz="700">
                          <a:solidFill>
                            <a:srgbClr val="333333"/>
                          </a:solidFill>
                          <a:latin typeface="inter-regular"/>
                        </a:rPr>
                        <a:t>Xor</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#Else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IsReference</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TimeOfDay</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a:solidFill>
                            <a:srgbClr val="333333"/>
                          </a:solidFill>
                          <a:latin typeface="inter-regular"/>
                        </a:rPr>
                        <a:t>Append</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700" dirty="0">
                          <a:solidFill>
                            <a:srgbClr val="333333"/>
                          </a:solidFill>
                          <a:latin typeface="inter-regular"/>
                        </a:rPr>
                        <a:t>Auto</a:t>
                      </a:r>
                    </a:p>
                  </a:txBody>
                  <a:tcPr marL="28459" marR="28459" marT="28459" marB="284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24"/>
                  </a:ext>
                </a:extLst>
              </a:tr>
            </a:tbl>
          </a:graphicData>
        </a:graphic>
      </p:graphicFrame>
    </p:spTree>
    <p:extLst>
      <p:ext uri="{BB962C8B-B14F-4D97-AF65-F5344CB8AC3E}">
        <p14:creationId xmlns:p14="http://schemas.microsoft.com/office/powerpoint/2010/main" val="206721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9" name="TextBox 8"/>
          <p:cNvSpPr txBox="1"/>
          <p:nvPr/>
        </p:nvSpPr>
        <p:spPr>
          <a:xfrm>
            <a:off x="600891" y="457200"/>
            <a:ext cx="9183189" cy="1569660"/>
          </a:xfrm>
          <a:prstGeom prst="rect">
            <a:avLst/>
          </a:prstGeom>
          <a:noFill/>
        </p:spPr>
        <p:txBody>
          <a:bodyPr wrap="square" rtlCol="0">
            <a:spAutoFit/>
          </a:bodyPr>
          <a:lstStyle/>
          <a:p>
            <a:pPr lvl="0"/>
            <a:r>
              <a:rPr lang="en-US" sz="4800" dirty="0">
                <a:latin typeface="Times New Roman" panose="02020603050405020304" pitchFamily="18" charset="0"/>
                <a:cs typeface="Times New Roman" panose="02020603050405020304" pitchFamily="18" charset="0"/>
              </a:rPr>
              <a:t>What are Variables in VB.Net?</a:t>
            </a:r>
          </a:p>
          <a:p>
            <a:endParaRPr lang="en-IN" sz="4800" dirty="0"/>
          </a:p>
        </p:txBody>
      </p:sp>
      <p:sp>
        <p:nvSpPr>
          <p:cNvPr id="11" name="TextBox 10"/>
          <p:cNvSpPr txBox="1"/>
          <p:nvPr/>
        </p:nvSpPr>
        <p:spPr>
          <a:xfrm>
            <a:off x="744583" y="1293225"/>
            <a:ext cx="10241280" cy="5262979"/>
          </a:xfrm>
          <a:prstGeom prst="rect">
            <a:avLst/>
          </a:prstGeom>
          <a:noFill/>
        </p:spPr>
        <p:txBody>
          <a:bodyPr wrap="square" rtlCol="0">
            <a:spAutoFit/>
          </a:bodyPr>
          <a:lstStyle/>
          <a:p>
            <a:pPr>
              <a:buFont typeface="Arial" pitchFamily="34" charset="0"/>
              <a:buChar char="•"/>
            </a:pPr>
            <a:r>
              <a:rPr lang="en-IN" sz="2400" dirty="0">
                <a:latin typeface="Times New Roman" pitchFamily="18" charset="0"/>
                <a:cs typeface="Times New Roman" pitchFamily="18" charset="0"/>
              </a:rPr>
              <a:t>A </a:t>
            </a:r>
            <a:r>
              <a:rPr lang="en-IN" sz="2400" b="1" dirty="0">
                <a:latin typeface="Times New Roman" pitchFamily="18" charset="0"/>
                <a:cs typeface="Times New Roman" pitchFamily="18" charset="0"/>
              </a:rPr>
              <a:t>variable</a:t>
            </a:r>
            <a:r>
              <a:rPr lang="en-IN" sz="2400" dirty="0">
                <a:latin typeface="Times New Roman" pitchFamily="18" charset="0"/>
                <a:cs typeface="Times New Roman" pitchFamily="18" charset="0"/>
              </a:rPr>
              <a:t> is a named, volatile memory location (i.e. RAM) which serves to store/hold data. Variables can be thought of as slots in memory which will hold data as values are input or calculated during program execution. </a:t>
            </a:r>
          </a:p>
          <a:p>
            <a:endParaRPr lang="en-IN" sz="2400" dirty="0">
              <a:latin typeface="Times New Roman" pitchFamily="18" charset="0"/>
              <a:cs typeface="Times New Roman" pitchFamily="18" charset="0"/>
            </a:endParaRPr>
          </a:p>
          <a:p>
            <a:pPr>
              <a:buFont typeface="Arial" pitchFamily="34" charset="0"/>
              <a:buChar char="•"/>
            </a:pPr>
            <a:r>
              <a:rPr lang="en-IN" sz="2400" dirty="0">
                <a:latin typeface="Times New Roman" pitchFamily="18" charset="0"/>
                <a:cs typeface="Times New Roman" pitchFamily="18" charset="0"/>
              </a:rPr>
              <a:t>The values stored in variables may then be changed during program execution (i.e. they can vary). While this concept may seem new, you have seen and dealt with variables before in algebra. You have certainly seen something like: </a:t>
            </a:r>
          </a:p>
          <a:p>
            <a:r>
              <a:rPr lang="en-IN" sz="2400" dirty="0">
                <a:latin typeface="Times New Roman" pitchFamily="18" charset="0"/>
                <a:cs typeface="Times New Roman" pitchFamily="18" charset="0"/>
              </a:rPr>
              <a:t>3x + 5 = 20 x = 5</a:t>
            </a:r>
          </a:p>
          <a:p>
            <a:r>
              <a:rPr lang="en-IN" sz="2400" dirty="0">
                <a:latin typeface="Times New Roman" pitchFamily="18" charset="0"/>
                <a:cs typeface="Times New Roman" pitchFamily="18" charset="0"/>
              </a:rPr>
              <a:t>where x is the variable.</a:t>
            </a:r>
          </a:p>
          <a:p>
            <a:endParaRPr lang="en-IN" sz="2400" dirty="0">
              <a:latin typeface="Times New Roman" pitchFamily="18" charset="0"/>
              <a:cs typeface="Times New Roman" pitchFamily="18" charset="0"/>
            </a:endParaRPr>
          </a:p>
          <a:p>
            <a:pPr>
              <a:buFont typeface="Arial" pitchFamily="34" charset="0"/>
              <a:buChar char="•"/>
            </a:pPr>
            <a:r>
              <a:rPr lang="en-IN" sz="2400" dirty="0"/>
              <a:t> </a:t>
            </a:r>
            <a:r>
              <a:rPr lang="en-IN" sz="2400" dirty="0">
                <a:latin typeface="Times New Roman" pitchFamily="18" charset="0"/>
                <a:cs typeface="Times New Roman" pitchFamily="18" charset="0"/>
              </a:rPr>
              <a:t>Variables must be assigned a </a:t>
            </a:r>
            <a:r>
              <a:rPr lang="en-IN" sz="2400" b="1" dirty="0">
                <a:latin typeface="Times New Roman" pitchFamily="18" charset="0"/>
                <a:cs typeface="Times New Roman" pitchFamily="18" charset="0"/>
              </a:rPr>
              <a:t>name</a:t>
            </a:r>
            <a:r>
              <a:rPr lang="en-IN" sz="2400" dirty="0">
                <a:latin typeface="Times New Roman" pitchFamily="18" charset="0"/>
                <a:cs typeface="Times New Roman" pitchFamily="18" charset="0"/>
              </a:rPr>
              <a:t> so they can be referenced or used. The name of a variable is what differentiates one variable from another. As mentioned, variables are assigned names in VB at the time they are declared. </a:t>
            </a:r>
            <a:endParaRPr lang="en-IN" sz="2400" dirty="0"/>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067219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6771084"/>
          </a:xfrm>
          <a:prstGeom prst="rect">
            <a:avLst/>
          </a:prstGeom>
          <a:noFill/>
        </p:spPr>
        <p:txBody>
          <a:bodyPr wrap="square" rtlCol="0">
            <a:spAutoFit/>
          </a:bodyPr>
          <a:lstStyle/>
          <a:p>
            <a:r>
              <a:rPr lang="en-IN" sz="2400" dirty="0">
                <a:latin typeface="Times New Roman" pitchFamily="18" charset="0"/>
                <a:cs typeface="Times New Roman" pitchFamily="18" charset="0"/>
              </a:rPr>
              <a:t>The naming rules for variables in VB are as follows:</a:t>
            </a:r>
          </a:p>
          <a:p>
            <a:endParaRPr lang="en-IN" sz="2400" dirty="0">
              <a:latin typeface="Times New Roman" pitchFamily="18" charset="0"/>
              <a:cs typeface="Times New Roman" pitchFamily="18" charset="0"/>
            </a:endParaRPr>
          </a:p>
          <a:p>
            <a:pPr marL="457200" indent="-457200">
              <a:buFont typeface="+mj-lt"/>
              <a:buAutoNum type="arabicPeriod"/>
            </a:pPr>
            <a:r>
              <a:rPr lang="en-IN" sz="2400" dirty="0">
                <a:latin typeface="Times New Roman" pitchFamily="18" charset="0"/>
                <a:cs typeface="Times New Roman" pitchFamily="18" charset="0"/>
              </a:rPr>
              <a:t>the name must begin with a letter, followed by 0 or more letters, numbers, and/or underscore characters</a:t>
            </a:r>
          </a:p>
          <a:p>
            <a:pPr marL="457200" indent="-457200">
              <a:buFont typeface="+mj-lt"/>
              <a:buAutoNum type="arabicPeriod"/>
            </a:pPr>
            <a:r>
              <a:rPr lang="en-IN" sz="2400" dirty="0">
                <a:latin typeface="Times New Roman" pitchFamily="18" charset="0"/>
                <a:cs typeface="Times New Roman" pitchFamily="18" charset="0"/>
              </a:rPr>
              <a:t>the name may not contain spaces</a:t>
            </a:r>
          </a:p>
          <a:p>
            <a:pPr marL="457200" indent="-457200">
              <a:buFont typeface="+mj-lt"/>
              <a:buAutoNum type="arabicPeriod"/>
            </a:pPr>
            <a:r>
              <a:rPr lang="en-IN" sz="2400" dirty="0">
                <a:latin typeface="Times New Roman" pitchFamily="18" charset="0"/>
                <a:cs typeface="Times New Roman" pitchFamily="18" charset="0"/>
              </a:rPr>
              <a:t>the name cannot be a keyword</a:t>
            </a:r>
          </a:p>
          <a:p>
            <a:pPr marL="457200" indent="-457200"/>
            <a:endParaRPr lang="en-IN" sz="2400" dirty="0">
              <a:latin typeface="Times New Roman" pitchFamily="18" charset="0"/>
              <a:cs typeface="Times New Roman" pitchFamily="18" charset="0"/>
            </a:endParaRPr>
          </a:p>
          <a:p>
            <a:pPr marL="457200" indent="-457200"/>
            <a:r>
              <a:rPr lang="en-IN" sz="3200" dirty="0">
                <a:latin typeface="Times New Roman" pitchFamily="18" charset="0"/>
                <a:cs typeface="Times New Roman" pitchFamily="18" charset="0"/>
              </a:rPr>
              <a:t>Declaration And Initialization of the Variables :</a:t>
            </a:r>
          </a:p>
          <a:p>
            <a:pPr marL="457200" indent="-457200">
              <a:buFont typeface="+mj-lt"/>
              <a:buAutoNum type="arabicPeriod"/>
            </a:pPr>
            <a:r>
              <a:rPr lang="en-IN" sz="2400" dirty="0">
                <a:latin typeface="Times New Roman" pitchFamily="18" charset="0"/>
                <a:cs typeface="Times New Roman" pitchFamily="18" charset="0"/>
              </a:rPr>
              <a:t>Explicit Declaration </a:t>
            </a:r>
          </a:p>
          <a:p>
            <a:pPr marL="457200" indent="-457200">
              <a:buFont typeface="+mj-lt"/>
              <a:buAutoNum type="arabicPeriod"/>
            </a:pPr>
            <a:r>
              <a:rPr lang="en-IN" sz="2400" dirty="0">
                <a:latin typeface="Times New Roman" pitchFamily="18" charset="0"/>
                <a:cs typeface="Times New Roman" pitchFamily="18" charset="0"/>
              </a:rPr>
              <a:t>Implicit Declaration</a:t>
            </a:r>
          </a:p>
          <a:p>
            <a:pPr marL="457200" indent="-457200"/>
            <a:endParaRPr lang="en-IN" sz="2400" dirty="0">
              <a:latin typeface="Times New Roman" pitchFamily="18" charset="0"/>
              <a:cs typeface="Times New Roman" pitchFamily="18" charset="0"/>
            </a:endParaRPr>
          </a:p>
          <a:p>
            <a:pPr marL="457200" indent="-457200">
              <a:buFont typeface="+mj-lt"/>
              <a:buAutoNum type="alphaUcPeriod"/>
            </a:pPr>
            <a:r>
              <a:rPr lang="en-IN" sz="2400" dirty="0">
                <a:latin typeface="Times New Roman" pitchFamily="18" charset="0"/>
                <a:cs typeface="Times New Roman" pitchFamily="18" charset="0"/>
              </a:rPr>
              <a:t>Explicit Declaration :</a:t>
            </a:r>
          </a:p>
          <a:p>
            <a:pPr marL="457200" indent="-457200"/>
            <a:r>
              <a:rPr lang="en-IN" sz="2400" dirty="0">
                <a:latin typeface="Times New Roman" pitchFamily="18" charset="0"/>
                <a:cs typeface="Times New Roman" pitchFamily="18" charset="0"/>
              </a:rPr>
              <a:t>	To declare variable in this format we use “Dim” Statement</a:t>
            </a:r>
          </a:p>
          <a:p>
            <a:pPr marL="457200" indent="-457200"/>
            <a:r>
              <a:rPr lang="en-IN" sz="2400" dirty="0">
                <a:latin typeface="Times New Roman" pitchFamily="18" charset="0"/>
                <a:cs typeface="Times New Roman" pitchFamily="18" charset="0"/>
              </a:rPr>
              <a:t>	For e.g. </a:t>
            </a:r>
            <a:r>
              <a:rPr lang="en-IN" sz="2400" dirty="0"/>
              <a:t>Dim intAge As Integer </a:t>
            </a:r>
          </a:p>
          <a:p>
            <a:pPr marL="457200" indent="-457200"/>
            <a:r>
              <a:rPr lang="en-IN" sz="2400" dirty="0"/>
              <a:t>			Dim intSum As Integer </a:t>
            </a:r>
          </a:p>
          <a:p>
            <a:pPr marL="457200" indent="-457200"/>
            <a:r>
              <a:rPr lang="en-IN" sz="2400" dirty="0"/>
              <a:t>			Dim strFirstName As String </a:t>
            </a:r>
          </a:p>
          <a:p>
            <a:pPr marL="457200" indent="-457200"/>
            <a:r>
              <a:rPr lang="en-IN" sz="2400" dirty="0"/>
              <a:t>			Dim intAge, intSum As Integer </a:t>
            </a:r>
            <a:r>
              <a:rPr lang="en-IN" sz="2400" dirty="0">
                <a:hlinkClick r:id="rId8"/>
              </a:rPr>
              <a:t>Click here for more</a:t>
            </a:r>
            <a:endParaRPr lang="en-IN" sz="24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067219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a:latin typeface="Times New Roman" pitchFamily="18" charset="0"/>
                <a:cs typeface="Times New Roman" pitchFamily="18" charset="0"/>
              </a:rPr>
              <a:t> </a:t>
            </a:r>
          </a:p>
        </p:txBody>
      </p:sp>
      <p:sp>
        <p:nvSpPr>
          <p:cNvPr id="11" name="TextBox 10"/>
          <p:cNvSpPr txBox="1"/>
          <p:nvPr/>
        </p:nvSpPr>
        <p:spPr>
          <a:xfrm>
            <a:off x="470263" y="391886"/>
            <a:ext cx="10528663" cy="2215991"/>
          </a:xfrm>
          <a:prstGeom prst="rect">
            <a:avLst/>
          </a:prstGeom>
          <a:noFill/>
        </p:spPr>
        <p:txBody>
          <a:bodyPr wrap="square" rtlCol="0">
            <a:spAutoFit/>
          </a:bodyPr>
          <a:lstStyle/>
          <a:p>
            <a:pPr marL="342900" indent="-342900"/>
            <a:r>
              <a:rPr lang="en-IN" sz="2400" dirty="0">
                <a:latin typeface="Times New Roman" pitchFamily="18" charset="0"/>
                <a:cs typeface="Times New Roman" pitchFamily="18" charset="0"/>
              </a:rPr>
              <a:t>B. 	Implicit Declaration:</a:t>
            </a:r>
          </a:p>
          <a:p>
            <a:pPr marL="342900" indent="-342900"/>
            <a:r>
              <a:rPr lang="en-IN" sz="2400" dirty="0">
                <a:latin typeface="Times New Roman" pitchFamily="18" charset="0"/>
                <a:cs typeface="Times New Roman" pitchFamily="18" charset="0"/>
              </a:rPr>
              <a:t>	VB finds undeclared variable also.  This can be achieved a variable without declaring it, but of specific data type. We can add suffix to variable name.</a:t>
            </a:r>
          </a:p>
          <a:p>
            <a:pPr marL="342900" indent="-342900"/>
            <a:r>
              <a:rPr lang="en-IN" sz="2400" dirty="0">
                <a:latin typeface="Times New Roman" pitchFamily="18" charset="0"/>
                <a:cs typeface="Times New Roman" pitchFamily="18" charset="0"/>
              </a:rPr>
              <a:t>	For e.g.  </a:t>
            </a:r>
            <a:r>
              <a:rPr lang="en-IN" sz="2400" dirty="0" err="1">
                <a:latin typeface="Times New Roman" pitchFamily="18" charset="0"/>
                <a:cs typeface="Times New Roman" pitchFamily="18" charset="0"/>
              </a:rPr>
              <a:t>Textvalue</a:t>
            </a:r>
            <a:r>
              <a:rPr lang="en-IN" sz="2400" dirty="0">
                <a:latin typeface="Times New Roman" pitchFamily="18" charset="0"/>
                <a:cs typeface="Times New Roman" pitchFamily="18" charset="0"/>
              </a:rPr>
              <a:t> $ = “This is a string ”</a:t>
            </a:r>
          </a:p>
          <a:p>
            <a:pPr marL="342900" indent="-342900"/>
            <a:r>
              <a:rPr lang="en-IN" sz="2400" dirty="0">
                <a:latin typeface="Times New Roman" pitchFamily="18" charset="0"/>
                <a:cs typeface="Times New Roman" pitchFamily="18" charset="0"/>
              </a:rPr>
              <a:t> 			   	Amount % =1000</a:t>
            </a:r>
          </a:p>
          <a:p>
            <a:pPr marL="342900" indent="-342900">
              <a:buFont typeface="+mj-lt"/>
              <a:buAutoNum type="alphaUcPeriod"/>
            </a:pPr>
            <a:endParaRPr lang="en-IN" dirty="0"/>
          </a:p>
        </p:txBody>
      </p:sp>
      <p:sp>
        <p:nvSpPr>
          <p:cNvPr id="13" name="TextBox 12"/>
          <p:cNvSpPr txBox="1"/>
          <p:nvPr/>
        </p:nvSpPr>
        <p:spPr>
          <a:xfrm>
            <a:off x="509452" y="2795451"/>
            <a:ext cx="11273245" cy="1692771"/>
          </a:xfrm>
          <a:prstGeom prst="rect">
            <a:avLst/>
          </a:prstGeom>
          <a:noFill/>
        </p:spPr>
        <p:txBody>
          <a:bodyPr wrap="square" rtlCol="0">
            <a:spAutoFit/>
          </a:bodyPr>
          <a:lstStyle/>
          <a:p>
            <a:r>
              <a:rPr lang="en-IN" sz="3200" dirty="0">
                <a:latin typeface="Times New Roman" pitchFamily="18" charset="0"/>
                <a:cs typeface="Times New Roman" pitchFamily="18" charset="0"/>
              </a:rPr>
              <a:t>Data types in VB.Net :</a:t>
            </a:r>
          </a:p>
          <a:p>
            <a:r>
              <a:rPr lang="en-IN" sz="2400" dirty="0">
                <a:latin typeface="Times New Roman" pitchFamily="18" charset="0"/>
                <a:cs typeface="Times New Roman" pitchFamily="18" charset="0"/>
              </a:rPr>
              <a:t>Data types refer to an extensive system used for declaring variables or functions of different types. The type of a variable determines how much space it occupies in storage and how the bit pattern stored is interpreted.</a:t>
            </a:r>
          </a:p>
        </p:txBody>
      </p:sp>
      <p:sp>
        <p:nvSpPr>
          <p:cNvPr id="15" name="TextBox 14"/>
          <p:cNvSpPr txBox="1"/>
          <p:nvPr/>
        </p:nvSpPr>
        <p:spPr>
          <a:xfrm>
            <a:off x="574764" y="4454435"/>
            <a:ext cx="11103429" cy="1938992"/>
          </a:xfrm>
          <a:prstGeom prst="rect">
            <a:avLst/>
          </a:prstGeom>
          <a:noFill/>
        </p:spPr>
        <p:txBody>
          <a:bodyPr wrap="square" rtlCol="0">
            <a:spAutoFit/>
          </a:bodyPr>
          <a:lstStyle/>
          <a:p>
            <a:r>
              <a:rPr lang="en-IN" sz="2400" dirty="0">
                <a:latin typeface="Times New Roman" pitchFamily="18" charset="0"/>
                <a:cs typeface="Times New Roman" pitchFamily="18" charset="0"/>
              </a:rPr>
              <a:t>Following are the primary data types in VB.Net :</a:t>
            </a:r>
          </a:p>
          <a:p>
            <a:pPr marL="342900" indent="-342900">
              <a:buFont typeface="+mj-lt"/>
              <a:buAutoNum type="arabicPeriod"/>
            </a:pPr>
            <a:r>
              <a:rPr lang="en-IN" sz="2400" dirty="0">
                <a:latin typeface="Times New Roman" pitchFamily="18" charset="0"/>
                <a:cs typeface="Times New Roman" pitchFamily="18" charset="0"/>
              </a:rPr>
              <a:t>Integer</a:t>
            </a:r>
          </a:p>
          <a:p>
            <a:pPr marL="342900" indent="-342900">
              <a:buFont typeface="+mj-lt"/>
              <a:buAutoNum type="arabicPeriod"/>
            </a:pPr>
            <a:r>
              <a:rPr lang="en-IN" sz="2400" dirty="0">
                <a:latin typeface="Times New Roman" pitchFamily="18" charset="0"/>
                <a:cs typeface="Times New Roman" pitchFamily="18" charset="0"/>
              </a:rPr>
              <a:t>String</a:t>
            </a:r>
          </a:p>
          <a:p>
            <a:pPr marL="342900" indent="-342900">
              <a:buFont typeface="+mj-lt"/>
              <a:buAutoNum type="arabicPeriod"/>
            </a:pPr>
            <a:r>
              <a:rPr lang="en-IN" sz="2400" dirty="0">
                <a:latin typeface="Times New Roman" pitchFamily="18" charset="0"/>
                <a:cs typeface="Times New Roman" pitchFamily="18" charset="0"/>
              </a:rPr>
              <a:t>Boolean</a:t>
            </a:r>
          </a:p>
          <a:p>
            <a:pPr marL="342900" indent="-342900">
              <a:buFont typeface="+mj-lt"/>
              <a:buAutoNum type="arabicPeriod"/>
            </a:pPr>
            <a:r>
              <a:rPr lang="en-IN" sz="2400" dirty="0">
                <a:latin typeface="Times New Roman" pitchFamily="18" charset="0"/>
                <a:cs typeface="Times New Roman" pitchFamily="18" charset="0"/>
              </a:rPr>
              <a:t>Object  </a:t>
            </a:r>
            <a:r>
              <a:rPr lang="en-IN" sz="2400" dirty="0">
                <a:latin typeface="Times New Roman" pitchFamily="18" charset="0"/>
                <a:cs typeface="Times New Roman" pitchFamily="18" charset="0"/>
                <a:hlinkClick r:id="rId8"/>
              </a:rPr>
              <a:t>Click here for more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06721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VB.NET_Logo.svg.png"/>
          <p:cNvPicPr>
            <a:picLocks noChangeAspect="1"/>
          </p:cNvPicPr>
          <p:nvPr/>
        </p:nvPicPr>
        <p:blipFill>
          <a:blip r:embed="rId7" cstate="print"/>
          <a:stretch>
            <a:fillRect/>
          </a:stretch>
        </p:blipFill>
        <p:spPr>
          <a:xfrm>
            <a:off x="11181806" y="181248"/>
            <a:ext cx="808280" cy="782485"/>
          </a:xfrm>
          <a:prstGeom prst="rect">
            <a:avLst/>
          </a:prstGeom>
        </p:spPr>
      </p:pic>
      <p:sp>
        <p:nvSpPr>
          <p:cNvPr id="8" name="TextBox 7"/>
          <p:cNvSpPr txBox="1"/>
          <p:nvPr/>
        </p:nvSpPr>
        <p:spPr>
          <a:xfrm>
            <a:off x="561703" y="418011"/>
            <a:ext cx="10528663" cy="830997"/>
          </a:xfrm>
          <a:prstGeom prst="rect">
            <a:avLst/>
          </a:prstGeom>
          <a:noFill/>
        </p:spPr>
        <p:txBody>
          <a:bodyPr wrap="square" rtlCol="0">
            <a:spAutoFit/>
          </a:bodyPr>
          <a:lstStyle/>
          <a:p>
            <a:r>
              <a:rPr lang="en-IN" sz="4800" dirty="0">
                <a:latin typeface="Times New Roman" pitchFamily="18" charset="0"/>
                <a:cs typeface="Times New Roman" pitchFamily="18" charset="0"/>
              </a:rPr>
              <a:t> </a:t>
            </a:r>
          </a:p>
        </p:txBody>
      </p:sp>
      <p:sp>
        <p:nvSpPr>
          <p:cNvPr id="9" name="TextBox 8"/>
          <p:cNvSpPr txBox="1"/>
          <p:nvPr/>
        </p:nvSpPr>
        <p:spPr>
          <a:xfrm>
            <a:off x="470263" y="313509"/>
            <a:ext cx="9953897" cy="830997"/>
          </a:xfrm>
          <a:prstGeom prst="rect">
            <a:avLst/>
          </a:prstGeom>
          <a:noFill/>
        </p:spPr>
        <p:txBody>
          <a:bodyPr wrap="square" rtlCol="0">
            <a:spAutoFit/>
          </a:bodyPr>
          <a:lstStyle/>
          <a:p>
            <a:r>
              <a:rPr lang="en-IN" sz="4800" dirty="0">
                <a:latin typeface="Times New Roman" pitchFamily="18" charset="0"/>
                <a:cs typeface="Times New Roman" pitchFamily="18" charset="0"/>
              </a:rPr>
              <a:t>Operators in VB.net :</a:t>
            </a:r>
          </a:p>
        </p:txBody>
      </p:sp>
      <p:sp>
        <p:nvSpPr>
          <p:cNvPr id="11" name="TextBox 10"/>
          <p:cNvSpPr txBox="1"/>
          <p:nvPr/>
        </p:nvSpPr>
        <p:spPr>
          <a:xfrm>
            <a:off x="470263" y="1436914"/>
            <a:ext cx="11430000" cy="4308872"/>
          </a:xfrm>
          <a:prstGeom prst="rect">
            <a:avLst/>
          </a:prstGeom>
          <a:noFill/>
        </p:spPr>
        <p:txBody>
          <a:bodyPr wrap="square" rtlCol="0">
            <a:spAutoFit/>
          </a:bodyPr>
          <a:lstStyle/>
          <a:p>
            <a:r>
              <a:rPr lang="en-IN" sz="2800" dirty="0">
                <a:latin typeface="Times New Roman" pitchFamily="18" charset="0"/>
                <a:cs typeface="Times New Roman" pitchFamily="18" charset="0"/>
              </a:rPr>
              <a:t>An operator is a symbol that tells the compiler to perform specific mathematical or logical manipulations. VB.Net is rich in built-in operators and provides following types of commonly used operators </a:t>
            </a:r>
          </a:p>
          <a:p>
            <a:endParaRPr lang="en-IN" sz="2800" dirty="0">
              <a:latin typeface="Times New Roman" pitchFamily="18" charset="0"/>
              <a:cs typeface="Times New Roman" pitchFamily="18" charset="0"/>
            </a:endParaRPr>
          </a:p>
          <a:p>
            <a:pPr>
              <a:buFont typeface="Arial" pitchFamily="34" charset="0"/>
              <a:buChar char="•"/>
            </a:pPr>
            <a:r>
              <a:rPr lang="en-IN" sz="2400" dirty="0">
                <a:latin typeface="Times New Roman" pitchFamily="18" charset="0"/>
                <a:cs typeface="Times New Roman" pitchFamily="18" charset="0"/>
              </a:rPr>
              <a:t>Arithmetic Operators</a:t>
            </a:r>
          </a:p>
          <a:p>
            <a:pPr>
              <a:buFont typeface="Arial" pitchFamily="34" charset="0"/>
              <a:buChar char="•"/>
            </a:pPr>
            <a:r>
              <a:rPr lang="en-IN" sz="2400" dirty="0">
                <a:latin typeface="Times New Roman" pitchFamily="18" charset="0"/>
                <a:cs typeface="Times New Roman" pitchFamily="18" charset="0"/>
              </a:rPr>
              <a:t>Comparison Operators</a:t>
            </a:r>
          </a:p>
          <a:p>
            <a:pPr>
              <a:buFont typeface="Arial" pitchFamily="34" charset="0"/>
              <a:buChar char="•"/>
            </a:pPr>
            <a:r>
              <a:rPr lang="en-IN" sz="2400" dirty="0">
                <a:latin typeface="Times New Roman" pitchFamily="18" charset="0"/>
                <a:cs typeface="Times New Roman" pitchFamily="18" charset="0"/>
              </a:rPr>
              <a:t>Logical/Bitwise Operators</a:t>
            </a:r>
          </a:p>
          <a:p>
            <a:pPr>
              <a:buFont typeface="Arial" pitchFamily="34" charset="0"/>
              <a:buChar char="•"/>
            </a:pPr>
            <a:r>
              <a:rPr lang="en-IN" sz="2400" dirty="0">
                <a:latin typeface="Times New Roman" pitchFamily="18" charset="0"/>
                <a:cs typeface="Times New Roman" pitchFamily="18" charset="0"/>
              </a:rPr>
              <a:t>Bit Shift Operators</a:t>
            </a:r>
          </a:p>
          <a:p>
            <a:pPr>
              <a:buFont typeface="Arial" pitchFamily="34" charset="0"/>
              <a:buChar char="•"/>
            </a:pPr>
            <a:r>
              <a:rPr lang="en-IN" sz="2400" dirty="0">
                <a:latin typeface="Times New Roman" pitchFamily="18" charset="0"/>
                <a:cs typeface="Times New Roman" pitchFamily="18" charset="0"/>
              </a:rPr>
              <a:t>Assignment Operators</a:t>
            </a:r>
          </a:p>
          <a:p>
            <a:pPr>
              <a:buFont typeface="Arial" pitchFamily="34" charset="0"/>
              <a:buChar char="•"/>
            </a:pPr>
            <a:r>
              <a:rPr lang="en-IN" sz="2400" dirty="0">
                <a:latin typeface="Times New Roman" pitchFamily="18" charset="0"/>
                <a:cs typeface="Times New Roman" pitchFamily="18" charset="0"/>
              </a:rPr>
              <a:t>Miscellaneous Operators</a:t>
            </a:r>
          </a:p>
          <a:p>
            <a:endParaRPr lang="en-IN" dirty="0"/>
          </a:p>
        </p:txBody>
      </p:sp>
    </p:spTree>
    <p:extLst>
      <p:ext uri="{BB962C8B-B14F-4D97-AF65-F5344CB8AC3E}">
        <p14:creationId xmlns:p14="http://schemas.microsoft.com/office/powerpoint/2010/main" val="206721974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6208_win32_fixed.potx" id="{84AF7F3C-60DD-4AB5-B3E9-3CB062C9A041}" vid="{36281799-A49C-4605-BD89-C62E2E9FED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Getting to know your teacher</Template>
  <TotalTime>456</TotalTime>
  <Words>2895</Words>
  <Application>Microsoft Office PowerPoint</Application>
  <PresentationFormat>Widescreen</PresentationFormat>
  <Paragraphs>474</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Bodoni MT</vt:lpstr>
      <vt:lpstr>Calibri</vt:lpstr>
      <vt:lpstr>Gill Sans MT</vt:lpstr>
      <vt:lpstr>Impact</vt:lpstr>
      <vt:lpstr>inter-regular</vt:lpstr>
      <vt:lpstr>Times New Roman</vt:lpstr>
      <vt:lpstr>Badge</vt:lpstr>
      <vt:lpstr>Microsoft vb.net</vt:lpstr>
      <vt:lpstr>PowerPoint Presentation</vt:lpstr>
      <vt:lpstr>What You Learn?  Click Here for more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to know your teacher</dc:title>
  <dc:creator>Shubham Gaikwad</dc:creator>
  <cp:lastModifiedBy>Anirudha Gaikwad</cp:lastModifiedBy>
  <cp:revision>93</cp:revision>
  <dcterms:created xsi:type="dcterms:W3CDTF">2022-05-22T04:23:39Z</dcterms:created>
  <dcterms:modified xsi:type="dcterms:W3CDTF">2022-05-27T00:52:56Z</dcterms:modified>
</cp:coreProperties>
</file>