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6" r:id="rId2"/>
    <p:sldId id="260" r:id="rId3"/>
    <p:sldId id="263" r:id="rId4"/>
    <p:sldId id="289" r:id="rId5"/>
    <p:sldId id="264" r:id="rId6"/>
    <p:sldId id="266" r:id="rId7"/>
    <p:sldId id="265" r:id="rId8"/>
    <p:sldId id="270" r:id="rId9"/>
    <p:sldId id="269" r:id="rId10"/>
    <p:sldId id="268" r:id="rId11"/>
    <p:sldId id="267" r:id="rId12"/>
    <p:sldId id="271" r:id="rId13"/>
    <p:sldId id="272" r:id="rId14"/>
    <p:sldId id="274" r:id="rId15"/>
    <p:sldId id="273" r:id="rId16"/>
    <p:sldId id="275" r:id="rId17"/>
    <p:sldId id="278" r:id="rId18"/>
    <p:sldId id="276" r:id="rId19"/>
    <p:sldId id="277" r:id="rId20"/>
    <p:sldId id="279" r:id="rId21"/>
    <p:sldId id="283" r:id="rId22"/>
    <p:sldId id="287" r:id="rId23"/>
    <p:sldId id="282" r:id="rId24"/>
    <p:sldId id="281" r:id="rId25"/>
    <p:sldId id="280" r:id="rId26"/>
    <p:sldId id="284" r:id="rId27"/>
    <p:sldId id="288" r:id="rId28"/>
    <p:sldId id="285" r:id="rId29"/>
    <p:sldId id="286" r:id="rId30"/>
    <p:sldId id="26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4F2A1D3E-E19F-455D-859F-C40136366B3D}">
      <dgm:prSet custT="1"/>
      <dgm:spPr/>
      <dgm:t>
        <a:bodyPr/>
        <a:lstStyle/>
        <a:p>
          <a:r>
            <a:rPr lang="en-US" sz="2800" dirty="0">
              <a:latin typeface="Times New Roman" panose="02020603050405020304" pitchFamily="18" charset="0"/>
              <a:cs typeface="Times New Roman" panose="02020603050405020304" pitchFamily="18" charset="0"/>
            </a:rPr>
            <a:t>Input and Output Functions in VB.Net</a:t>
          </a:r>
        </a:p>
      </dgm:t>
    </dgm:pt>
    <dgm:pt modelId="{D2DA1E0C-46CA-43FE-AD0E-1FF5A487E9EC}" type="parTrans" cxnId="{2DD1656A-1B48-4AFC-A65D-081443F407D0}">
      <dgm:prSet/>
      <dgm:spPr/>
      <dgm:t>
        <a:bodyPr/>
        <a:lstStyle/>
        <a:p>
          <a:endParaRPr lang="en-US"/>
        </a:p>
      </dgm:t>
    </dgm:pt>
    <dgm:pt modelId="{D34FF2C9-9A85-4762-AD7F-0FD4259109E1}" type="sibTrans" cxnId="{2DD1656A-1B48-4AFC-A65D-081443F407D0}">
      <dgm:prSet/>
      <dgm:spPr/>
      <dgm:t>
        <a:bodyPr/>
        <a:lstStyle/>
        <a:p>
          <a:endParaRPr lang="en-US"/>
        </a:p>
      </dgm:t>
    </dgm:pt>
    <dgm:pt modelId="{4A266DF3-F699-481D-952B-06E94865913D}">
      <dgm:prSet custT="1"/>
      <dgm:spPr/>
      <dgm:t>
        <a:bodyPr/>
        <a:lstStyle/>
        <a:p>
          <a:r>
            <a:rPr lang="en-US" sz="2800" dirty="0">
              <a:latin typeface="Times New Roman" panose="02020603050405020304" pitchFamily="18" charset="0"/>
              <a:cs typeface="Times New Roman" panose="02020603050405020304" pitchFamily="18" charset="0"/>
            </a:rPr>
            <a:t>Form Controls in VB.Net and their Properties</a:t>
          </a:r>
        </a:p>
      </dgm:t>
    </dgm:pt>
    <dgm:pt modelId="{59FC4C72-0240-44CF-8C29-7E4727E8C7E6}" type="parTrans" cxnId="{40A842E7-7BD1-4C4C-BC2D-27ADB1F124AC}">
      <dgm:prSet/>
      <dgm:spPr/>
      <dgm:t>
        <a:bodyPr/>
        <a:lstStyle/>
        <a:p>
          <a:endParaRPr lang="en-US"/>
        </a:p>
      </dgm:t>
    </dgm:pt>
    <dgm:pt modelId="{E43F7441-9245-4528-B8F7-2C400412818E}" type="sibTrans" cxnId="{40A842E7-7BD1-4C4C-BC2D-27ADB1F124AC}">
      <dgm:prSet/>
      <dgm:spPr/>
      <dgm:t>
        <a:bodyPr/>
        <a:lstStyle/>
        <a:p>
          <a:endParaRPr lang="en-US"/>
        </a:p>
      </dgm:t>
    </dgm:pt>
    <dgm:pt modelId="{01C95085-4C2D-4356-A570-C83CCEF090EE}">
      <dgm:prSet custT="1"/>
      <dgm:spPr/>
      <dgm:t>
        <a:bodyPr/>
        <a:lstStyle/>
        <a:p>
          <a:r>
            <a:rPr lang="en-US" sz="2800" dirty="0">
              <a:latin typeface="Times New Roman" panose="02020603050405020304" pitchFamily="18" charset="0"/>
              <a:cs typeface="Times New Roman" panose="02020603050405020304" pitchFamily="18" charset="0"/>
            </a:rPr>
            <a:t>Sub Procedures and Examples</a:t>
          </a:r>
        </a:p>
      </dgm:t>
    </dgm:pt>
    <dgm:pt modelId="{1A37DCC7-773C-40E2-8E5C-227CCAB23176}" type="parTrans" cxnId="{E4D79477-D677-4768-9595-5D84F3189B84}">
      <dgm:prSet/>
      <dgm:spPr/>
      <dgm:t>
        <a:bodyPr/>
        <a:lstStyle/>
        <a:p>
          <a:endParaRPr lang="en-US"/>
        </a:p>
      </dgm:t>
    </dgm:pt>
    <dgm:pt modelId="{0B095CAA-79B6-4FBE-87CC-C4771004C1DA}" type="sibTrans" cxnId="{E4D79477-D677-4768-9595-5D84F3189B84}">
      <dgm:prSet/>
      <dgm:spPr/>
      <dgm:t>
        <a:bodyPr/>
        <a:lstStyle/>
        <a:p>
          <a:endParaRPr lang="en-US"/>
        </a:p>
      </dgm:t>
    </dgm:pt>
    <dgm:pt modelId="{0744302F-FE80-4A21-8F48-80AF7C573D05}">
      <dgm:prSet custT="1"/>
      <dgm:spPr/>
      <dgm:t>
        <a:bodyPr/>
        <a:lstStyle/>
        <a:p>
          <a:endParaRPr lang="en-US" sz="2800" dirty="0">
            <a:latin typeface="Times New Roman" panose="02020603050405020304" pitchFamily="18" charset="0"/>
            <a:cs typeface="Times New Roman" panose="02020603050405020304" pitchFamily="18" charset="0"/>
          </a:endParaRPr>
        </a:p>
      </dgm:t>
    </dgm:pt>
    <dgm:pt modelId="{F62031B4-9D20-48B1-8479-0E7A28243ACD}" type="parTrans" cxnId="{6F54B448-C903-4B1A-B913-000410367ED3}">
      <dgm:prSet/>
      <dgm:spPr/>
      <dgm:t>
        <a:bodyPr/>
        <a:lstStyle/>
        <a:p>
          <a:endParaRPr lang="en-US"/>
        </a:p>
      </dgm:t>
    </dgm:pt>
    <dgm:pt modelId="{15147C7B-1477-4765-85E8-62B7E1ABC25F}" type="sibTrans" cxnId="{6F54B448-C903-4B1A-B913-000410367ED3}">
      <dgm:prSet/>
      <dgm:spPr/>
      <dgm:t>
        <a:bodyPr/>
        <a:lstStyle/>
        <a:p>
          <a:endParaRPr lang="en-US"/>
        </a:p>
      </dgm:t>
    </dgm:pt>
    <dgm:pt modelId="{4FB41823-BC59-46D4-9CBC-E9595939B9BC}">
      <dgm:prSet custT="1"/>
      <dgm:spPr/>
      <dgm:t>
        <a:bodyPr/>
        <a:lstStyle/>
        <a:p>
          <a:endParaRPr lang="en-US" sz="2800" dirty="0">
            <a:latin typeface="Times New Roman" panose="02020603050405020304" pitchFamily="18" charset="0"/>
            <a:cs typeface="Times New Roman" panose="02020603050405020304" pitchFamily="18" charset="0"/>
          </a:endParaRPr>
        </a:p>
      </dgm:t>
    </dgm:pt>
    <dgm:pt modelId="{7909C466-3CC6-471A-ADC0-471EF5FBA9B7}" type="parTrans" cxnId="{0505B190-7936-490E-9ABF-6141D1B0B273}">
      <dgm:prSet/>
      <dgm:spPr/>
      <dgm:t>
        <a:bodyPr/>
        <a:lstStyle/>
        <a:p>
          <a:endParaRPr lang="en-US"/>
        </a:p>
      </dgm:t>
    </dgm:pt>
    <dgm:pt modelId="{A88136E4-6B4C-4EE8-9E5A-1F016A3C14DC}" type="sibTrans" cxnId="{0505B190-7936-490E-9ABF-6141D1B0B273}">
      <dgm:prSet/>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 modelId="{10DA26D8-3205-49AB-9801-7479D75D0B9B}" type="pres">
      <dgm:prSet presAssocID="{4F2A1D3E-E19F-455D-859F-C40136366B3D}" presName="thickLine" presStyleLbl="alignNode1" presStyleIdx="0" presStyleCnt="5"/>
      <dgm:spPr/>
    </dgm:pt>
    <dgm:pt modelId="{678D6ACC-8BEB-4F60-8CD4-9CB2DDE72612}" type="pres">
      <dgm:prSet presAssocID="{4F2A1D3E-E19F-455D-859F-C40136366B3D}" presName="horz1" presStyleCnt="0"/>
      <dgm:spPr/>
    </dgm:pt>
    <dgm:pt modelId="{278D475D-CCFA-4E93-A503-7548BD710D98}" type="pres">
      <dgm:prSet presAssocID="{4F2A1D3E-E19F-455D-859F-C40136366B3D}" presName="tx1" presStyleLbl="revTx" presStyleIdx="0" presStyleCnt="5"/>
      <dgm:spPr/>
    </dgm:pt>
    <dgm:pt modelId="{51866F1A-9654-4DD6-B628-9CEF2A359C7D}" type="pres">
      <dgm:prSet presAssocID="{4F2A1D3E-E19F-455D-859F-C40136366B3D}" presName="vert1" presStyleCnt="0"/>
      <dgm:spPr/>
    </dgm:pt>
    <dgm:pt modelId="{D3985387-25A2-4EB6-99AD-2664D2661A5C}" type="pres">
      <dgm:prSet presAssocID="{4A266DF3-F699-481D-952B-06E94865913D}" presName="thickLine" presStyleLbl="alignNode1" presStyleIdx="1" presStyleCnt="5"/>
      <dgm:spPr/>
    </dgm:pt>
    <dgm:pt modelId="{D93FF54B-7422-4E12-8F54-0440562FEA00}" type="pres">
      <dgm:prSet presAssocID="{4A266DF3-F699-481D-952B-06E94865913D}" presName="horz1" presStyleCnt="0"/>
      <dgm:spPr/>
    </dgm:pt>
    <dgm:pt modelId="{3844A50A-7598-4C44-A3FD-CCE61E6BCEA0}" type="pres">
      <dgm:prSet presAssocID="{4A266DF3-F699-481D-952B-06E94865913D}" presName="tx1" presStyleLbl="revTx" presStyleIdx="1" presStyleCnt="5"/>
      <dgm:spPr/>
    </dgm:pt>
    <dgm:pt modelId="{52264B7A-13F0-4086-9BFF-154C471D9488}" type="pres">
      <dgm:prSet presAssocID="{4A266DF3-F699-481D-952B-06E94865913D}" presName="vert1" presStyleCnt="0"/>
      <dgm:spPr/>
    </dgm:pt>
    <dgm:pt modelId="{0E99E569-0DA0-4A1F-855A-45FE9C2A465F}" type="pres">
      <dgm:prSet presAssocID="{01C95085-4C2D-4356-A570-C83CCEF090EE}" presName="thickLine" presStyleLbl="alignNode1" presStyleIdx="2" presStyleCnt="5"/>
      <dgm:spPr/>
    </dgm:pt>
    <dgm:pt modelId="{E928D5FC-4B8D-4EAC-BECF-2325D3247CB5}" type="pres">
      <dgm:prSet presAssocID="{01C95085-4C2D-4356-A570-C83CCEF090EE}" presName="horz1" presStyleCnt="0"/>
      <dgm:spPr/>
    </dgm:pt>
    <dgm:pt modelId="{A6486D84-853E-4D93-85FB-A93C2AB50F27}" type="pres">
      <dgm:prSet presAssocID="{01C95085-4C2D-4356-A570-C83CCEF090EE}" presName="tx1" presStyleLbl="revTx" presStyleIdx="2" presStyleCnt="5"/>
      <dgm:spPr/>
    </dgm:pt>
    <dgm:pt modelId="{E0FEAD18-8D45-4A8F-BDC5-71384C79ABB6}" type="pres">
      <dgm:prSet presAssocID="{01C95085-4C2D-4356-A570-C83CCEF090EE}" presName="vert1" presStyleCnt="0"/>
      <dgm:spPr/>
    </dgm:pt>
    <dgm:pt modelId="{0E419124-2FCF-43D5-BF44-3E185E381CAF}" type="pres">
      <dgm:prSet presAssocID="{0744302F-FE80-4A21-8F48-80AF7C573D05}" presName="thickLine" presStyleLbl="alignNode1" presStyleIdx="3" presStyleCnt="5"/>
      <dgm:spPr/>
    </dgm:pt>
    <dgm:pt modelId="{016670BC-15F8-43BA-9C8C-10356130B131}" type="pres">
      <dgm:prSet presAssocID="{0744302F-FE80-4A21-8F48-80AF7C573D05}" presName="horz1" presStyleCnt="0"/>
      <dgm:spPr/>
    </dgm:pt>
    <dgm:pt modelId="{193E6818-D85B-45EA-925F-270217CFF92B}" type="pres">
      <dgm:prSet presAssocID="{0744302F-FE80-4A21-8F48-80AF7C573D05}" presName="tx1" presStyleLbl="revTx" presStyleIdx="3" presStyleCnt="5"/>
      <dgm:spPr/>
    </dgm:pt>
    <dgm:pt modelId="{BC68D606-70C8-42B9-94DE-3C2DF7824FEC}" type="pres">
      <dgm:prSet presAssocID="{0744302F-FE80-4A21-8F48-80AF7C573D05}" presName="vert1" presStyleCnt="0"/>
      <dgm:spPr/>
    </dgm:pt>
    <dgm:pt modelId="{B0421C79-5D98-43A9-B899-C8AB3E8CBA2F}" type="pres">
      <dgm:prSet presAssocID="{4FB41823-BC59-46D4-9CBC-E9595939B9BC}" presName="thickLine" presStyleLbl="alignNode1" presStyleIdx="4" presStyleCnt="5"/>
      <dgm:spPr/>
    </dgm:pt>
    <dgm:pt modelId="{E69FFEFD-3FAC-4CFD-A3FD-3BC8B08F6425}" type="pres">
      <dgm:prSet presAssocID="{4FB41823-BC59-46D4-9CBC-E9595939B9BC}" presName="horz1" presStyleCnt="0"/>
      <dgm:spPr/>
    </dgm:pt>
    <dgm:pt modelId="{73421EB2-879A-441E-8FA1-1781101EFA83}" type="pres">
      <dgm:prSet presAssocID="{4FB41823-BC59-46D4-9CBC-E9595939B9BC}" presName="tx1" presStyleLbl="revTx" presStyleIdx="4" presStyleCnt="5"/>
      <dgm:spPr/>
    </dgm:pt>
    <dgm:pt modelId="{6A9A9880-1F62-498C-89F7-71D2BAAAB5C2}" type="pres">
      <dgm:prSet presAssocID="{4FB41823-BC59-46D4-9CBC-E9595939B9BC}" presName="vert1" presStyleCnt="0"/>
      <dgm:spPr/>
    </dgm:pt>
  </dgm:ptLst>
  <dgm:cxnLst>
    <dgm:cxn modelId="{71B14908-DFD0-4B52-A569-796A61CDEA6D}" type="presOf" srcId="{4A266DF3-F699-481D-952B-06E94865913D}" destId="{3844A50A-7598-4C44-A3FD-CCE61E6BCEA0}" srcOrd="0" destOrd="0" presId="urn:microsoft.com/office/officeart/2008/layout/LinedList"/>
    <dgm:cxn modelId="{8BD2321A-3366-4BD9-85BD-7B0534FF2C6F}" type="presOf" srcId="{0744302F-FE80-4A21-8F48-80AF7C573D05}" destId="{193E6818-D85B-45EA-925F-270217CFF92B}" srcOrd="0" destOrd="0" presId="urn:microsoft.com/office/officeart/2008/layout/LinedList"/>
    <dgm:cxn modelId="{CCFDB124-A83D-4064-9873-74E1C8F45FAA}" type="presOf" srcId="{4F2A1D3E-E19F-455D-859F-C40136366B3D}" destId="{278D475D-CCFA-4E93-A503-7548BD710D98}" srcOrd="0" destOrd="0" presId="urn:microsoft.com/office/officeart/2008/layout/LinedList"/>
    <dgm:cxn modelId="{FFED8F60-F3D0-41E6-94FC-E9AB154C2B38}" type="presOf" srcId="{6B10407F-191D-44EC-A3C5-69647440BFC9}" destId="{22B5111B-463D-47D1-954F-127C30012F9F}" srcOrd="0" destOrd="0" presId="urn:microsoft.com/office/officeart/2008/layout/LinedList"/>
    <dgm:cxn modelId="{6F54B448-C903-4B1A-B913-000410367ED3}" srcId="{6B10407F-191D-44EC-A3C5-69647440BFC9}" destId="{0744302F-FE80-4A21-8F48-80AF7C573D05}" srcOrd="3" destOrd="0" parTransId="{F62031B4-9D20-48B1-8479-0E7A28243ACD}" sibTransId="{15147C7B-1477-4765-85E8-62B7E1ABC25F}"/>
    <dgm:cxn modelId="{2DD1656A-1B48-4AFC-A65D-081443F407D0}" srcId="{6B10407F-191D-44EC-A3C5-69647440BFC9}" destId="{4F2A1D3E-E19F-455D-859F-C40136366B3D}" srcOrd="0" destOrd="0" parTransId="{D2DA1E0C-46CA-43FE-AD0E-1FF5A487E9EC}" sibTransId="{D34FF2C9-9A85-4762-AD7F-0FD4259109E1}"/>
    <dgm:cxn modelId="{E4D79477-D677-4768-9595-5D84F3189B84}" srcId="{6B10407F-191D-44EC-A3C5-69647440BFC9}" destId="{01C95085-4C2D-4356-A570-C83CCEF090EE}" srcOrd="2" destOrd="0" parTransId="{1A37DCC7-773C-40E2-8E5C-227CCAB23176}" sibTransId="{0B095CAA-79B6-4FBE-87CC-C4771004C1DA}"/>
    <dgm:cxn modelId="{0505B190-7936-490E-9ABF-6141D1B0B273}" srcId="{6B10407F-191D-44EC-A3C5-69647440BFC9}" destId="{4FB41823-BC59-46D4-9CBC-E9595939B9BC}" srcOrd="4" destOrd="0" parTransId="{7909C466-3CC6-471A-ADC0-471EF5FBA9B7}" sibTransId="{A88136E4-6B4C-4EE8-9E5A-1F016A3C14DC}"/>
    <dgm:cxn modelId="{F20600CB-7D16-4922-9547-D4BD88EB56BA}" type="presOf" srcId="{4FB41823-BC59-46D4-9CBC-E9595939B9BC}" destId="{73421EB2-879A-441E-8FA1-1781101EFA83}" srcOrd="0" destOrd="0" presId="urn:microsoft.com/office/officeart/2008/layout/LinedList"/>
    <dgm:cxn modelId="{FC1581E0-9AF9-452C-B330-AADCD0AC8668}" type="presOf" srcId="{01C95085-4C2D-4356-A570-C83CCEF090EE}" destId="{A6486D84-853E-4D93-85FB-A93C2AB50F27}" srcOrd="0" destOrd="0" presId="urn:microsoft.com/office/officeart/2008/layout/LinedList"/>
    <dgm:cxn modelId="{40A842E7-7BD1-4C4C-BC2D-27ADB1F124AC}" srcId="{6B10407F-191D-44EC-A3C5-69647440BFC9}" destId="{4A266DF3-F699-481D-952B-06E94865913D}" srcOrd="1" destOrd="0" parTransId="{59FC4C72-0240-44CF-8C29-7E4727E8C7E6}" sibTransId="{E43F7441-9245-4528-B8F7-2C400412818E}"/>
    <dgm:cxn modelId="{08CEAF35-5045-4A1B-858A-CF6CAF90FE23}" type="presParOf" srcId="{22B5111B-463D-47D1-954F-127C30012F9F}" destId="{10DA26D8-3205-49AB-9801-7479D75D0B9B}" srcOrd="0" destOrd="0" presId="urn:microsoft.com/office/officeart/2008/layout/LinedList"/>
    <dgm:cxn modelId="{F00F9E27-E394-4EF7-BF81-0BED2A9A8719}" type="presParOf" srcId="{22B5111B-463D-47D1-954F-127C30012F9F}" destId="{678D6ACC-8BEB-4F60-8CD4-9CB2DDE72612}" srcOrd="1" destOrd="0" presId="urn:microsoft.com/office/officeart/2008/layout/LinedList"/>
    <dgm:cxn modelId="{5D03E00A-53A4-48C5-BC20-D2192A849477}" type="presParOf" srcId="{678D6ACC-8BEB-4F60-8CD4-9CB2DDE72612}" destId="{278D475D-CCFA-4E93-A503-7548BD710D98}" srcOrd="0" destOrd="0" presId="urn:microsoft.com/office/officeart/2008/layout/LinedList"/>
    <dgm:cxn modelId="{C3CBB2E8-EA79-4E00-9622-8364B735AA1B}" type="presParOf" srcId="{678D6ACC-8BEB-4F60-8CD4-9CB2DDE72612}" destId="{51866F1A-9654-4DD6-B628-9CEF2A359C7D}" srcOrd="1" destOrd="0" presId="urn:microsoft.com/office/officeart/2008/layout/LinedList"/>
    <dgm:cxn modelId="{3987093D-53E7-4975-A887-090D5D176C22}" type="presParOf" srcId="{22B5111B-463D-47D1-954F-127C30012F9F}" destId="{D3985387-25A2-4EB6-99AD-2664D2661A5C}" srcOrd="2" destOrd="0" presId="urn:microsoft.com/office/officeart/2008/layout/LinedList"/>
    <dgm:cxn modelId="{4F2E58A3-613C-4528-A234-71B5E6437DE8}" type="presParOf" srcId="{22B5111B-463D-47D1-954F-127C30012F9F}" destId="{D93FF54B-7422-4E12-8F54-0440562FEA00}" srcOrd="3" destOrd="0" presId="urn:microsoft.com/office/officeart/2008/layout/LinedList"/>
    <dgm:cxn modelId="{CC4F92C3-0662-4B99-85AE-8CDFF335B722}" type="presParOf" srcId="{D93FF54B-7422-4E12-8F54-0440562FEA00}" destId="{3844A50A-7598-4C44-A3FD-CCE61E6BCEA0}" srcOrd="0" destOrd="0" presId="urn:microsoft.com/office/officeart/2008/layout/LinedList"/>
    <dgm:cxn modelId="{2CC6B806-82C6-41CE-A4CA-41827D2106FA}" type="presParOf" srcId="{D93FF54B-7422-4E12-8F54-0440562FEA00}" destId="{52264B7A-13F0-4086-9BFF-154C471D9488}" srcOrd="1" destOrd="0" presId="urn:microsoft.com/office/officeart/2008/layout/LinedList"/>
    <dgm:cxn modelId="{C7AA6E1D-A88B-4F24-80C9-B9A051379DFC}" type="presParOf" srcId="{22B5111B-463D-47D1-954F-127C30012F9F}" destId="{0E99E569-0DA0-4A1F-855A-45FE9C2A465F}" srcOrd="4" destOrd="0" presId="urn:microsoft.com/office/officeart/2008/layout/LinedList"/>
    <dgm:cxn modelId="{700CBC55-B851-4E9E-BDA5-9A9A40E0B52D}" type="presParOf" srcId="{22B5111B-463D-47D1-954F-127C30012F9F}" destId="{E928D5FC-4B8D-4EAC-BECF-2325D3247CB5}" srcOrd="5" destOrd="0" presId="urn:microsoft.com/office/officeart/2008/layout/LinedList"/>
    <dgm:cxn modelId="{9D83811F-0910-48F8-A286-92F60FA904DE}" type="presParOf" srcId="{E928D5FC-4B8D-4EAC-BECF-2325D3247CB5}" destId="{A6486D84-853E-4D93-85FB-A93C2AB50F27}" srcOrd="0" destOrd="0" presId="urn:microsoft.com/office/officeart/2008/layout/LinedList"/>
    <dgm:cxn modelId="{BF615345-0274-4CA4-B833-7F15C5E43C6A}" type="presParOf" srcId="{E928D5FC-4B8D-4EAC-BECF-2325D3247CB5}" destId="{E0FEAD18-8D45-4A8F-BDC5-71384C79ABB6}" srcOrd="1" destOrd="0" presId="urn:microsoft.com/office/officeart/2008/layout/LinedList"/>
    <dgm:cxn modelId="{E740907B-633E-4E30-B872-FBAC3F50C4AC}" type="presParOf" srcId="{22B5111B-463D-47D1-954F-127C30012F9F}" destId="{0E419124-2FCF-43D5-BF44-3E185E381CAF}" srcOrd="6" destOrd="0" presId="urn:microsoft.com/office/officeart/2008/layout/LinedList"/>
    <dgm:cxn modelId="{30DE51C2-8FC6-4561-8544-DB469E44896A}" type="presParOf" srcId="{22B5111B-463D-47D1-954F-127C30012F9F}" destId="{016670BC-15F8-43BA-9C8C-10356130B131}" srcOrd="7" destOrd="0" presId="urn:microsoft.com/office/officeart/2008/layout/LinedList"/>
    <dgm:cxn modelId="{714D7DAA-1A2C-42D7-9714-CA126D6E0644}" type="presParOf" srcId="{016670BC-15F8-43BA-9C8C-10356130B131}" destId="{193E6818-D85B-45EA-925F-270217CFF92B}" srcOrd="0" destOrd="0" presId="urn:microsoft.com/office/officeart/2008/layout/LinedList"/>
    <dgm:cxn modelId="{E0EFE213-3240-4C2B-BB7D-3A9F227ECFAC}" type="presParOf" srcId="{016670BC-15F8-43BA-9C8C-10356130B131}" destId="{BC68D606-70C8-42B9-94DE-3C2DF7824FEC}" srcOrd="1" destOrd="0" presId="urn:microsoft.com/office/officeart/2008/layout/LinedList"/>
    <dgm:cxn modelId="{FCD51C9A-8D10-4E85-B6C4-81AF9BC53C5E}" type="presParOf" srcId="{22B5111B-463D-47D1-954F-127C30012F9F}" destId="{B0421C79-5D98-43A9-B899-C8AB3E8CBA2F}" srcOrd="8" destOrd="0" presId="urn:microsoft.com/office/officeart/2008/layout/LinedList"/>
    <dgm:cxn modelId="{2025E8B9-27D5-47FA-A361-2FDA57AE78A9}" type="presParOf" srcId="{22B5111B-463D-47D1-954F-127C30012F9F}" destId="{E69FFEFD-3FAC-4CFD-A3FD-3BC8B08F6425}" srcOrd="9" destOrd="0" presId="urn:microsoft.com/office/officeart/2008/layout/LinedList"/>
    <dgm:cxn modelId="{7CFA18D2-8669-435B-A1AF-721605394039}" type="presParOf" srcId="{E69FFEFD-3FAC-4CFD-A3FD-3BC8B08F6425}" destId="{73421EB2-879A-441E-8FA1-1781101EFA83}" srcOrd="0" destOrd="0" presId="urn:microsoft.com/office/officeart/2008/layout/LinedList"/>
    <dgm:cxn modelId="{C357F3ED-418B-4123-8FA1-79A5BEA1D285}" type="presParOf" srcId="{E69FFEFD-3FAC-4CFD-A3FD-3BC8B08F6425}" destId="{6A9A9880-1F62-498C-89F7-71D2BAAAB5C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A26D8-3205-49AB-9801-7479D75D0B9B}">
      <dsp:nvSpPr>
        <dsp:cNvPr id="0" name=""/>
        <dsp:cNvSpPr/>
      </dsp:nvSpPr>
      <dsp:spPr>
        <a:xfrm>
          <a:off x="0" y="680"/>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78D475D-CCFA-4E93-A503-7548BD710D98}">
      <dsp:nvSpPr>
        <dsp:cNvPr id="0" name=""/>
        <dsp:cNvSpPr/>
      </dsp:nvSpPr>
      <dsp:spPr>
        <a:xfrm>
          <a:off x="0" y="680"/>
          <a:ext cx="6305550" cy="1114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Input and Output Functions in VB.Net</a:t>
          </a:r>
        </a:p>
      </dsp:txBody>
      <dsp:txXfrm>
        <a:off x="0" y="680"/>
        <a:ext cx="6305550" cy="1114384"/>
      </dsp:txXfrm>
    </dsp:sp>
    <dsp:sp modelId="{D3985387-25A2-4EB6-99AD-2664D2661A5C}">
      <dsp:nvSpPr>
        <dsp:cNvPr id="0" name=""/>
        <dsp:cNvSpPr/>
      </dsp:nvSpPr>
      <dsp:spPr>
        <a:xfrm>
          <a:off x="0" y="1115064"/>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844A50A-7598-4C44-A3FD-CCE61E6BCEA0}">
      <dsp:nvSpPr>
        <dsp:cNvPr id="0" name=""/>
        <dsp:cNvSpPr/>
      </dsp:nvSpPr>
      <dsp:spPr>
        <a:xfrm>
          <a:off x="0" y="1115064"/>
          <a:ext cx="6305550" cy="1114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Form Controls in VB.Net and their Properties</a:t>
          </a:r>
        </a:p>
      </dsp:txBody>
      <dsp:txXfrm>
        <a:off x="0" y="1115064"/>
        <a:ext cx="6305550" cy="1114384"/>
      </dsp:txXfrm>
    </dsp:sp>
    <dsp:sp modelId="{0E99E569-0DA0-4A1F-855A-45FE9C2A465F}">
      <dsp:nvSpPr>
        <dsp:cNvPr id="0" name=""/>
        <dsp:cNvSpPr/>
      </dsp:nvSpPr>
      <dsp:spPr>
        <a:xfrm>
          <a:off x="0" y="2229449"/>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6486D84-853E-4D93-85FB-A93C2AB50F27}">
      <dsp:nvSpPr>
        <dsp:cNvPr id="0" name=""/>
        <dsp:cNvSpPr/>
      </dsp:nvSpPr>
      <dsp:spPr>
        <a:xfrm>
          <a:off x="0" y="2229449"/>
          <a:ext cx="6305550" cy="1114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Sub Procedures and Examples</a:t>
          </a:r>
        </a:p>
      </dsp:txBody>
      <dsp:txXfrm>
        <a:off x="0" y="2229449"/>
        <a:ext cx="6305550" cy="1114384"/>
      </dsp:txXfrm>
    </dsp:sp>
    <dsp:sp modelId="{0E419124-2FCF-43D5-BF44-3E185E381CAF}">
      <dsp:nvSpPr>
        <dsp:cNvPr id="0" name=""/>
        <dsp:cNvSpPr/>
      </dsp:nvSpPr>
      <dsp:spPr>
        <a:xfrm>
          <a:off x="0" y="3343834"/>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93E6818-D85B-45EA-925F-270217CFF92B}">
      <dsp:nvSpPr>
        <dsp:cNvPr id="0" name=""/>
        <dsp:cNvSpPr/>
      </dsp:nvSpPr>
      <dsp:spPr>
        <a:xfrm>
          <a:off x="0" y="3343834"/>
          <a:ext cx="6305550" cy="1114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endParaRPr lang="en-US" sz="2800" kern="1200" dirty="0">
            <a:latin typeface="Times New Roman" panose="02020603050405020304" pitchFamily="18" charset="0"/>
            <a:cs typeface="Times New Roman" panose="02020603050405020304" pitchFamily="18" charset="0"/>
          </a:endParaRPr>
        </a:p>
      </dsp:txBody>
      <dsp:txXfrm>
        <a:off x="0" y="3343834"/>
        <a:ext cx="6305550" cy="1114384"/>
      </dsp:txXfrm>
    </dsp:sp>
    <dsp:sp modelId="{B0421C79-5D98-43A9-B899-C8AB3E8CBA2F}">
      <dsp:nvSpPr>
        <dsp:cNvPr id="0" name=""/>
        <dsp:cNvSpPr/>
      </dsp:nvSpPr>
      <dsp:spPr>
        <a:xfrm>
          <a:off x="0" y="4458219"/>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3421EB2-879A-441E-8FA1-1781101EFA83}">
      <dsp:nvSpPr>
        <dsp:cNvPr id="0" name=""/>
        <dsp:cNvSpPr/>
      </dsp:nvSpPr>
      <dsp:spPr>
        <a:xfrm>
          <a:off x="0" y="4458219"/>
          <a:ext cx="6305550" cy="1114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endParaRPr lang="en-US" sz="2800" kern="1200" dirty="0">
            <a:latin typeface="Times New Roman" panose="02020603050405020304" pitchFamily="18" charset="0"/>
            <a:cs typeface="Times New Roman" panose="02020603050405020304" pitchFamily="18" charset="0"/>
          </a:endParaRPr>
        </a:p>
      </dsp:txBody>
      <dsp:txXfrm>
        <a:off x="0" y="4458219"/>
        <a:ext cx="6305550" cy="111438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6C3D2F-5A05-4596-A225-FC1456570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39C051B-F26C-4470-B56C-092B4E1C4C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pPr/>
              <a:t>5/27/2022</a:t>
            </a:fld>
            <a:endParaRPr lang="en-US" dirty="0"/>
          </a:p>
        </p:txBody>
      </p:sp>
      <p:sp>
        <p:nvSpPr>
          <p:cNvPr id="4" name="Footer Placeholder 3">
            <a:extLst>
              <a:ext uri="{FF2B5EF4-FFF2-40B4-BE49-F238E27FC236}">
                <a16:creationId xmlns:a16="http://schemas.microsoft.com/office/drawing/2014/main" id="{CD59DB8B-3A1C-4291-8A97-C19C5D31C3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E6310B9-42FE-4FE9-8C0B-5C7382DBB0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pPr/>
              <a:t>‹#›</a:t>
            </a:fld>
            <a:endParaRPr lang="en-US" dirty="0"/>
          </a:p>
        </p:txBody>
      </p:sp>
    </p:spTree>
    <p:extLst>
      <p:ext uri="{BB962C8B-B14F-4D97-AF65-F5344CB8AC3E}">
        <p14:creationId xmlns:p14="http://schemas.microsoft.com/office/powerpoint/2010/main" val="21015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pPr/>
              <a:t>5/27/2022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pPr/>
              <a:t>‹#›</a:t>
            </a:fld>
            <a:endParaRPr lang="en-US" dirty="0"/>
          </a:p>
        </p:txBody>
      </p:sp>
    </p:spTree>
    <p:extLst>
      <p:ext uri="{BB962C8B-B14F-4D97-AF65-F5344CB8AC3E}">
        <p14:creationId xmlns:p14="http://schemas.microsoft.com/office/powerpoint/2010/main" val="195849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F63B152-7103-4FFE-90AC-D94EB7F44A7E}" type="datetimeFigureOut">
              <a:rPr lang="en-US" smtClean="0"/>
              <a:pPr/>
              <a:t>5/27/2022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99DD5A9-4EF1-497E-92EF-2D23CF305E03}" type="slidenum">
              <a:rPr lang="en-US" smtClean="0"/>
              <a:pPr/>
              <a:t>‹#›</a:t>
            </a:fld>
            <a:endParaRPr lang="en-US" dirty="0"/>
          </a:p>
        </p:txBody>
      </p:sp>
      <p:sp>
        <p:nvSpPr>
          <p:cNvPr id="13" name="Rectangle 12"/>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524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p14="http://schemas.microsoft.com/office/powerpoint/2010/main" val="16221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p14="http://schemas.microsoft.com/office/powerpoint/2010/main" val="338359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p14="http://schemas.microsoft.com/office/powerpoint/2010/main" val="286961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F63B152-7103-4FFE-90AC-D94EB7F44A7E}" type="datetimeFigureOut">
              <a:rPr lang="en-US" smtClean="0"/>
              <a:pPr/>
              <a:t>5/27/2022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99DD5A9-4EF1-497E-92EF-2D23CF305E03}" type="slidenum">
              <a:rPr lang="en-US" smtClean="0"/>
              <a:pPr/>
              <a:t>‹#›</a:t>
            </a:fld>
            <a:endParaRPr lang="en-US" dirty="0"/>
          </a:p>
        </p:txBody>
      </p:sp>
      <p:grpSp>
        <p:nvGrpSpPr>
          <p:cNvPr id="7" name="Group 6"/>
          <p:cNvGrpSpPr/>
          <p:nvPr/>
        </p:nvGrpSpPr>
        <p:grpSpPr>
          <a:xfrm>
            <a:off x="0" y="0"/>
            <a:ext cx="2814638" cy="6858000"/>
            <a:chOff x="0" y="0"/>
            <a:chExt cx="2814638" cy="6858000"/>
          </a:xfrm>
        </p:grpSpPr>
        <p:sp>
          <p:nvSpPr>
            <p:cNvPr id="11" name="Freeform 6"/>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131944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3B152-7103-4FFE-90AC-D94EB7F44A7E}" type="datetimeFigureOut">
              <a:rPr lang="en-US" smtClean="0"/>
              <a:pPr/>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p14="http://schemas.microsoft.com/office/powerpoint/2010/main" val="270027440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63B152-7103-4FFE-90AC-D94EB7F44A7E}" type="datetimeFigureOut">
              <a:rPr lang="en-US" smtClean="0"/>
              <a:pPr/>
              <a:t>5/27/2022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p14="http://schemas.microsoft.com/office/powerpoint/2010/main" val="55832357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63B152-7103-4FFE-90AC-D94EB7F44A7E}" type="datetimeFigureOut">
              <a:rPr lang="en-US" smtClean="0"/>
              <a:pPr/>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p14="http://schemas.microsoft.com/office/powerpoint/2010/main" val="284993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3B152-7103-4FFE-90AC-D94EB7F44A7E}" type="datetimeFigureOut">
              <a:rPr lang="en-US" smtClean="0"/>
              <a:pPr/>
              <a:t>5/27/2022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p14="http://schemas.microsoft.com/office/powerpoint/2010/main" val="61635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F63B152-7103-4FFE-90AC-D94EB7F44A7E}" type="datetimeFigureOut">
              <a:rPr lang="en-US" smtClean="0"/>
              <a:pPr/>
              <a:t>5/27/2022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299DD5A9-4EF1-497E-92EF-2D23CF305E03}" type="slidenum">
              <a:rPr lang="en-US" smtClean="0"/>
              <a:pPr/>
              <a:t>‹#›</a:t>
            </a:fld>
            <a:endParaRPr lang="en-US" dirty="0"/>
          </a:p>
        </p:txBody>
      </p:sp>
      <p:sp>
        <p:nvSpPr>
          <p:cNvPr id="8" name="Rectangle 7"/>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863721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F63B152-7103-4FFE-90AC-D94EB7F44A7E}" type="datetimeFigureOut">
              <a:rPr lang="en-US" smtClean="0"/>
              <a:pPr/>
              <a:t>5/27/2022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299DD5A9-4EF1-497E-92EF-2D23CF305E03}" type="slidenum">
              <a:rPr lang="en-US" smtClean="0"/>
              <a:pPr/>
              <a:t>‹#›</a:t>
            </a:fld>
            <a:endParaRPr lang="en-US" dirty="0"/>
          </a:p>
        </p:txBody>
      </p:sp>
    </p:spTree>
    <p:extLst>
      <p:ext uri="{BB962C8B-B14F-4D97-AF65-F5344CB8AC3E}">
        <p14:creationId xmlns:p14="http://schemas.microsoft.com/office/powerpoint/2010/main" val="75383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F63B152-7103-4FFE-90AC-D94EB7F44A7E}" type="datetimeFigureOut">
              <a:rPr lang="en-US" smtClean="0"/>
              <a:pPr/>
              <a:t>5/27/2022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99DD5A9-4EF1-497E-92EF-2D23CF305E03}" type="slidenum">
              <a:rPr lang="en-US" smtClean="0"/>
              <a:pPr/>
              <a:t>‹#›</a:t>
            </a:fld>
            <a:endParaRPr lang="en-US" dirty="0"/>
          </a:p>
        </p:txBody>
      </p:sp>
      <p:sp>
        <p:nvSpPr>
          <p:cNvPr id="11" name="Freeform 6"/>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807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tutorialspoint.com/vb.net/vb.net_textbox.ht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tutorialspoint.com/vb.net/vb.net_label.ht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tutorialspoint.com/vb.net/vb.net_button.ht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utorialspoint.com/vb.net/vb.net_radio_button.ht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docs.microsoft.com/en-us/dotnet/visual-basic/language-reference/statements/dim-statement"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tutorialspoint.com/vb.net/vb.net_checkbox.ht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tutorialspoint.com/vb.net/vb.net_listbox.ht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tutorialspoint.com/vb.net/vb.net_combobox.ht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tutorialspoint.com/vb.net/vb.net_picturebox.ht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visual-basic/programming-guide/language-features/procedures/how-to-create-a-property"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88DD-3717-47D0-B979-D111D81B46AA}"/>
              </a:ext>
            </a:extLst>
          </p:cNvPr>
          <p:cNvSpPr>
            <a:spLocks noGrp="1"/>
          </p:cNvSpPr>
          <p:nvPr>
            <p:ph type="ctrTitle"/>
          </p:nvPr>
        </p:nvSpPr>
        <p:spPr>
          <a:xfrm>
            <a:off x="1078523" y="1098388"/>
            <a:ext cx="10318418" cy="4394988"/>
          </a:xfrm>
        </p:spPr>
        <p:txBody>
          <a:bodyPr/>
          <a:lstStyle/>
          <a:p>
            <a:r>
              <a:rPr lang="en-US" dirty="0">
                <a:latin typeface="Bodoni MT" panose="02070603080606020203" pitchFamily="18" charset="0"/>
              </a:rPr>
              <a:t>Microsoft vb.net</a:t>
            </a:r>
          </a:p>
        </p:txBody>
      </p:sp>
      <p:sp>
        <p:nvSpPr>
          <p:cNvPr id="8" name="TextBox 7">
            <a:extLst>
              <a:ext uri="{FF2B5EF4-FFF2-40B4-BE49-F238E27FC236}">
                <a16:creationId xmlns:a16="http://schemas.microsoft.com/office/drawing/2014/main" id="{F7EDFBFC-5564-4D5D-8F01-C829B7B40C08}"/>
              </a:ext>
            </a:extLst>
          </p:cNvPr>
          <p:cNvSpPr txBox="1"/>
          <p:nvPr/>
        </p:nvSpPr>
        <p:spPr>
          <a:xfrm>
            <a:off x="397291" y="6027532"/>
            <a:ext cx="822434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Instructor : </a:t>
            </a:r>
            <a:r>
              <a:rPr lang="en-US" sz="2800" b="1" i="1" dirty="0">
                <a:latin typeface="Times New Roman" panose="02020603050405020304" pitchFamily="18" charset="0"/>
                <a:cs typeface="Times New Roman" panose="02020603050405020304" pitchFamily="18" charset="0"/>
              </a:rPr>
              <a:t>Anirudha Gaikwad</a:t>
            </a:r>
          </a:p>
        </p:txBody>
      </p:sp>
      <p:pic>
        <p:nvPicPr>
          <p:cNvPr id="4" name="Picture 3" descr="small-Teacher_Training_Prog.png"/>
          <p:cNvPicPr>
            <a:picLocks noChangeAspect="1"/>
          </p:cNvPicPr>
          <p:nvPr/>
        </p:nvPicPr>
        <p:blipFill>
          <a:blip r:embed="rId2" cstate="print"/>
          <a:stretch>
            <a:fillRect/>
          </a:stretch>
        </p:blipFill>
        <p:spPr>
          <a:xfrm>
            <a:off x="8224867" y="3918857"/>
            <a:ext cx="3662332" cy="2527000"/>
          </a:xfrm>
          <a:prstGeom prst="rect">
            <a:avLst/>
          </a:prstGeom>
        </p:spPr>
      </p:pic>
      <p:pic>
        <p:nvPicPr>
          <p:cNvPr id="5" name="Picture 4" descr="VB.NET_Logo.svg.png"/>
          <p:cNvPicPr>
            <a:picLocks noChangeAspect="1"/>
          </p:cNvPicPr>
          <p:nvPr/>
        </p:nvPicPr>
        <p:blipFill>
          <a:blip r:embed="rId3" cstate="print"/>
          <a:stretch>
            <a:fillRect/>
          </a:stretch>
        </p:blipFill>
        <p:spPr>
          <a:xfrm>
            <a:off x="11260727" y="194310"/>
            <a:ext cx="746216" cy="746216"/>
          </a:xfrm>
          <a:prstGeom prst="rect">
            <a:avLst/>
          </a:prstGeom>
        </p:spPr>
      </p:pic>
    </p:spTree>
    <p:extLst>
      <p:ext uri="{BB962C8B-B14F-4D97-AF65-F5344CB8AC3E}">
        <p14:creationId xmlns:p14="http://schemas.microsoft.com/office/powerpoint/2010/main" val="195701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pic>
        <p:nvPicPr>
          <p:cNvPr id="6" name="Picture 5" descr="Screenshot (43).png"/>
          <p:cNvPicPr>
            <a:picLocks noChangeAspect="1"/>
          </p:cNvPicPr>
          <p:nvPr/>
        </p:nvPicPr>
        <p:blipFill>
          <a:blip r:embed="rId3" cstate="print"/>
          <a:stretch>
            <a:fillRect/>
          </a:stretch>
        </p:blipFill>
        <p:spPr>
          <a:xfrm>
            <a:off x="600891" y="169816"/>
            <a:ext cx="10450286" cy="6479177"/>
          </a:xfrm>
          <a:prstGeom prst="rect">
            <a:avLst/>
          </a:prstGeom>
        </p:spPr>
      </p:pic>
    </p:spTree>
    <p:extLst>
      <p:ext uri="{BB962C8B-B14F-4D97-AF65-F5344CB8AC3E}">
        <p14:creationId xmlns:p14="http://schemas.microsoft.com/office/powerpoint/2010/main" val="2067219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509451" y="300446"/>
            <a:ext cx="9993086" cy="461665"/>
          </a:xfrm>
          <a:prstGeom prst="rect">
            <a:avLst/>
          </a:prstGeom>
          <a:noFill/>
        </p:spPr>
        <p:txBody>
          <a:bodyPr wrap="square" rtlCol="0">
            <a:spAutoFit/>
          </a:bodyPr>
          <a:lstStyle/>
          <a:p>
            <a:r>
              <a:rPr lang="en-IN" sz="2400" dirty="0">
                <a:latin typeface="Times New Roman" pitchFamily="18" charset="0"/>
                <a:cs typeface="Times New Roman" pitchFamily="18" charset="0"/>
              </a:rPr>
              <a:t>Some of the commonly used controls are as follows :</a:t>
            </a:r>
          </a:p>
        </p:txBody>
      </p:sp>
      <p:sp>
        <p:nvSpPr>
          <p:cNvPr id="7" name="TextBox 6"/>
          <p:cNvSpPr txBox="1"/>
          <p:nvPr/>
        </p:nvSpPr>
        <p:spPr>
          <a:xfrm>
            <a:off x="548640" y="979714"/>
            <a:ext cx="10554789" cy="5016758"/>
          </a:xfrm>
          <a:prstGeom prst="rect">
            <a:avLst/>
          </a:prstGeom>
          <a:noFill/>
        </p:spPr>
        <p:txBody>
          <a:bodyPr wrap="square" rtlCol="0">
            <a:spAutoFit/>
          </a:bodyPr>
          <a:lstStyle/>
          <a:p>
            <a:pPr>
              <a:buFont typeface="Arial" pitchFamily="34" charset="0"/>
              <a:buChar char="•"/>
            </a:pPr>
            <a:r>
              <a:rPr lang="en-IN" sz="3200" dirty="0">
                <a:latin typeface="Times New Roman" pitchFamily="18" charset="0"/>
                <a:cs typeface="Times New Roman" pitchFamily="18" charset="0"/>
              </a:rPr>
              <a:t>TextBox</a:t>
            </a:r>
          </a:p>
          <a:p>
            <a:pPr>
              <a:buFont typeface="Arial" pitchFamily="34" charset="0"/>
              <a:buChar char="•"/>
            </a:pPr>
            <a:r>
              <a:rPr lang="en-IN" sz="3200" dirty="0">
                <a:latin typeface="Times New Roman" pitchFamily="18" charset="0"/>
                <a:cs typeface="Times New Roman" pitchFamily="18" charset="0"/>
              </a:rPr>
              <a:t>Label</a:t>
            </a:r>
          </a:p>
          <a:p>
            <a:pPr>
              <a:buFont typeface="Arial" pitchFamily="34" charset="0"/>
              <a:buChar char="•"/>
            </a:pPr>
            <a:r>
              <a:rPr lang="en-IN" sz="3200" dirty="0">
                <a:latin typeface="Times New Roman" pitchFamily="18" charset="0"/>
                <a:cs typeface="Times New Roman" pitchFamily="18" charset="0"/>
              </a:rPr>
              <a:t>Button</a:t>
            </a:r>
          </a:p>
          <a:p>
            <a:pPr>
              <a:buFont typeface="Arial" pitchFamily="34" charset="0"/>
              <a:buChar char="•"/>
            </a:pPr>
            <a:r>
              <a:rPr lang="en-IN" sz="3200" dirty="0">
                <a:latin typeface="Times New Roman" pitchFamily="18" charset="0"/>
                <a:cs typeface="Times New Roman" pitchFamily="18" charset="0"/>
              </a:rPr>
              <a:t>ListBox</a:t>
            </a:r>
          </a:p>
          <a:p>
            <a:pPr>
              <a:buFont typeface="Arial" pitchFamily="34" charset="0"/>
              <a:buChar char="•"/>
            </a:pPr>
            <a:r>
              <a:rPr lang="en-IN" sz="3200" dirty="0">
                <a:latin typeface="Times New Roman" pitchFamily="18" charset="0"/>
                <a:cs typeface="Times New Roman" pitchFamily="18" charset="0"/>
              </a:rPr>
              <a:t>ComboBox</a:t>
            </a:r>
          </a:p>
          <a:p>
            <a:pPr>
              <a:buFont typeface="Arial" pitchFamily="34" charset="0"/>
              <a:buChar char="•"/>
            </a:pPr>
            <a:r>
              <a:rPr lang="en-IN" sz="3200" dirty="0">
                <a:latin typeface="Times New Roman" pitchFamily="18" charset="0"/>
                <a:cs typeface="Times New Roman" pitchFamily="18" charset="0"/>
              </a:rPr>
              <a:t>RadioButton</a:t>
            </a:r>
          </a:p>
          <a:p>
            <a:pPr>
              <a:buFont typeface="Arial" pitchFamily="34" charset="0"/>
              <a:buChar char="•"/>
            </a:pPr>
            <a:r>
              <a:rPr lang="en-IN" sz="3200" dirty="0">
                <a:latin typeface="Times New Roman" pitchFamily="18" charset="0"/>
                <a:cs typeface="Times New Roman" pitchFamily="18" charset="0"/>
              </a:rPr>
              <a:t>CheckBox</a:t>
            </a:r>
          </a:p>
          <a:p>
            <a:pPr>
              <a:buFont typeface="Arial" pitchFamily="34" charset="0"/>
              <a:buChar char="•"/>
            </a:pPr>
            <a:r>
              <a:rPr lang="en-IN" sz="3200" dirty="0">
                <a:latin typeface="Times New Roman" pitchFamily="18" charset="0"/>
                <a:cs typeface="Times New Roman" pitchFamily="18" charset="0"/>
              </a:rPr>
              <a:t>PictureBox</a:t>
            </a:r>
          </a:p>
          <a:p>
            <a:pPr>
              <a:buFont typeface="Arial" pitchFamily="34" charset="0"/>
              <a:buChar char="•"/>
            </a:pPr>
            <a:r>
              <a:rPr lang="en-IN" sz="3200" dirty="0">
                <a:latin typeface="Times New Roman" pitchFamily="18" charset="0"/>
                <a:cs typeface="Times New Roman" pitchFamily="18" charset="0"/>
              </a:rPr>
              <a:t>ProgressBar</a:t>
            </a:r>
          </a:p>
          <a:p>
            <a:pPr>
              <a:buFont typeface="Arial" pitchFamily="34" charset="0"/>
              <a:buChar char="•"/>
            </a:pPr>
            <a:r>
              <a:rPr lang="en-IN" sz="3200" dirty="0">
                <a:latin typeface="Times New Roman" pitchFamily="18" charset="0"/>
                <a:cs typeface="Times New Roman" pitchFamily="18" charset="0"/>
              </a:rPr>
              <a:t>ScrollBar</a:t>
            </a:r>
          </a:p>
        </p:txBody>
      </p:sp>
      <p:sp>
        <p:nvSpPr>
          <p:cNvPr id="8" name="TextBox 7"/>
          <p:cNvSpPr txBox="1"/>
          <p:nvPr/>
        </p:nvSpPr>
        <p:spPr>
          <a:xfrm>
            <a:off x="561703" y="6113417"/>
            <a:ext cx="11077303" cy="400110"/>
          </a:xfrm>
          <a:prstGeom prst="rect">
            <a:avLst/>
          </a:prstGeom>
          <a:noFill/>
        </p:spPr>
        <p:txBody>
          <a:bodyPr wrap="square" rtlCol="0">
            <a:spAutoFit/>
          </a:bodyPr>
          <a:lstStyle/>
          <a:p>
            <a:r>
              <a:rPr lang="en-IN" sz="2000" dirty="0">
                <a:latin typeface="Times New Roman" pitchFamily="18" charset="0"/>
                <a:cs typeface="Times New Roman" pitchFamily="18" charset="0"/>
              </a:rPr>
              <a:t>Each and Every Control has its own Properties,  Methods and Events !!!</a:t>
            </a:r>
          </a:p>
        </p:txBody>
      </p:sp>
    </p:spTree>
    <p:extLst>
      <p:ext uri="{BB962C8B-B14F-4D97-AF65-F5344CB8AC3E}">
        <p14:creationId xmlns:p14="http://schemas.microsoft.com/office/powerpoint/2010/main" val="2067219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470263" y="209006"/>
            <a:ext cx="10554788" cy="1200329"/>
          </a:xfrm>
          <a:prstGeom prst="rect">
            <a:avLst/>
          </a:prstGeom>
          <a:noFill/>
        </p:spPr>
        <p:txBody>
          <a:bodyPr wrap="square" rtlCol="0">
            <a:spAutoFit/>
          </a:bodyPr>
          <a:lstStyle/>
          <a:p>
            <a:pPr marL="342900" indent="-342900">
              <a:buAutoNum type="arabicPeriod"/>
            </a:pPr>
            <a:r>
              <a:rPr lang="en-IN" sz="3200" dirty="0">
                <a:latin typeface="Times New Roman" pitchFamily="18" charset="0"/>
                <a:cs typeface="Times New Roman" pitchFamily="18" charset="0"/>
              </a:rPr>
              <a:t>TextBox</a:t>
            </a:r>
          </a:p>
          <a:p>
            <a:pPr marL="800100" lvl="1" indent="-342900"/>
            <a:r>
              <a:rPr lang="en-IN" dirty="0">
                <a:latin typeface="Times New Roman" pitchFamily="18" charset="0"/>
                <a:cs typeface="Times New Roman" pitchFamily="18" charset="0"/>
              </a:rPr>
              <a:t>	</a:t>
            </a:r>
            <a:r>
              <a:rPr lang="en-IN" sz="2000" dirty="0">
                <a:latin typeface="Times New Roman" pitchFamily="18" charset="0"/>
                <a:cs typeface="Times New Roman" pitchFamily="18" charset="0"/>
              </a:rPr>
              <a:t>Text box controls allow entering text on a form at runtime. By default, it takes a single line of text, however, you can make it accept multiple texts and even add scroll bars to it.</a:t>
            </a:r>
          </a:p>
        </p:txBody>
      </p:sp>
      <p:graphicFrame>
        <p:nvGraphicFramePr>
          <p:cNvPr id="8" name="Table 7"/>
          <p:cNvGraphicFramePr>
            <a:graphicFrameLocks noGrp="1"/>
          </p:cNvGraphicFramePr>
          <p:nvPr/>
        </p:nvGraphicFramePr>
        <p:xfrm>
          <a:off x="444137" y="1528353"/>
          <a:ext cx="10946673" cy="5120640"/>
        </p:xfrm>
        <a:graphic>
          <a:graphicData uri="http://schemas.openxmlformats.org/drawingml/2006/table">
            <a:tbl>
              <a:tblPr firstRow="1" bandRow="1">
                <a:tableStyleId>{5C22544A-7EE6-4342-B048-85BDC9FD1C3A}</a:tableStyleId>
              </a:tblPr>
              <a:tblGrid>
                <a:gridCol w="3648891">
                  <a:extLst>
                    <a:ext uri="{9D8B030D-6E8A-4147-A177-3AD203B41FA5}">
                      <a16:colId xmlns:a16="http://schemas.microsoft.com/office/drawing/2014/main" val="20000"/>
                    </a:ext>
                  </a:extLst>
                </a:gridCol>
                <a:gridCol w="3648891">
                  <a:extLst>
                    <a:ext uri="{9D8B030D-6E8A-4147-A177-3AD203B41FA5}">
                      <a16:colId xmlns:a16="http://schemas.microsoft.com/office/drawing/2014/main" val="20001"/>
                    </a:ext>
                  </a:extLst>
                </a:gridCol>
                <a:gridCol w="3648891">
                  <a:extLst>
                    <a:ext uri="{9D8B030D-6E8A-4147-A177-3AD203B41FA5}">
                      <a16:colId xmlns:a16="http://schemas.microsoft.com/office/drawing/2014/main" val="20002"/>
                    </a:ext>
                  </a:extLst>
                </a:gridCol>
              </a:tblGrid>
              <a:tr h="640080">
                <a:tc>
                  <a:txBody>
                    <a:bodyPr/>
                    <a:lstStyle/>
                    <a:p>
                      <a:r>
                        <a:rPr lang="en-IN" dirty="0"/>
                        <a:t>Properties Of</a:t>
                      </a:r>
                      <a:r>
                        <a:rPr lang="en-IN" baseline="0" dirty="0"/>
                        <a:t>  TextBox</a:t>
                      </a:r>
                      <a:endParaRPr lang="en-IN" dirty="0"/>
                    </a:p>
                  </a:txBody>
                  <a:tcPr/>
                </a:tc>
                <a:tc>
                  <a:txBody>
                    <a:bodyPr/>
                    <a:lstStyle/>
                    <a:p>
                      <a:r>
                        <a:rPr lang="en-IN" dirty="0"/>
                        <a:t>Methods  Of  TextBox</a:t>
                      </a:r>
                    </a:p>
                  </a:txBody>
                  <a:tcPr/>
                </a:tc>
                <a:tc>
                  <a:txBody>
                    <a:bodyPr/>
                    <a:lstStyle/>
                    <a:p>
                      <a:r>
                        <a:rPr lang="en-IN" dirty="0"/>
                        <a:t>Events  for </a:t>
                      </a:r>
                      <a:r>
                        <a:rPr lang="en-IN" baseline="0" dirty="0"/>
                        <a:t> TextBox</a:t>
                      </a:r>
                      <a:endParaRPr lang="en-IN" dirty="0"/>
                    </a:p>
                  </a:txBody>
                  <a:tcPr/>
                </a:tc>
                <a:extLst>
                  <a:ext uri="{0D108BD9-81ED-4DB2-BD59-A6C34878D82A}">
                    <a16:rowId xmlns:a16="http://schemas.microsoft.com/office/drawing/2014/main" val="10000"/>
                  </a:ext>
                </a:extLst>
              </a:tr>
              <a:tr h="640080">
                <a:tc>
                  <a:txBody>
                    <a:bodyPr/>
                    <a:lstStyle/>
                    <a:p>
                      <a:r>
                        <a:rPr lang="en-IN" dirty="0"/>
                        <a:t>AcceptsReturn</a:t>
                      </a:r>
                    </a:p>
                  </a:txBody>
                  <a:tcPr/>
                </a:tc>
                <a:tc>
                  <a:txBody>
                    <a:bodyPr/>
                    <a:lstStyle/>
                    <a:p>
                      <a:r>
                        <a:rPr lang="en-IN" dirty="0"/>
                        <a:t>AppendText</a:t>
                      </a:r>
                    </a:p>
                  </a:txBody>
                  <a:tcPr/>
                </a:tc>
                <a:tc>
                  <a:txBody>
                    <a:bodyPr/>
                    <a:lstStyle/>
                    <a:p>
                      <a:r>
                        <a:rPr lang="en-IN" dirty="0"/>
                        <a:t>Click</a:t>
                      </a:r>
                    </a:p>
                  </a:txBody>
                  <a:tcPr/>
                </a:tc>
                <a:extLst>
                  <a:ext uri="{0D108BD9-81ED-4DB2-BD59-A6C34878D82A}">
                    <a16:rowId xmlns:a16="http://schemas.microsoft.com/office/drawing/2014/main" val="10001"/>
                  </a:ext>
                </a:extLst>
              </a:tr>
              <a:tr h="640080">
                <a:tc>
                  <a:txBody>
                    <a:bodyPr/>
                    <a:lstStyle/>
                    <a:p>
                      <a:r>
                        <a:rPr lang="en-IN" dirty="0"/>
                        <a:t>FontHeight</a:t>
                      </a:r>
                    </a:p>
                  </a:txBody>
                  <a:tcPr/>
                </a:tc>
                <a:tc>
                  <a:txBody>
                    <a:bodyPr/>
                    <a:lstStyle/>
                    <a:p>
                      <a:r>
                        <a:rPr lang="en-IN" dirty="0"/>
                        <a:t>Clear</a:t>
                      </a:r>
                    </a:p>
                  </a:txBody>
                  <a:tcPr/>
                </a:tc>
                <a:tc>
                  <a:txBody>
                    <a:bodyPr/>
                    <a:lstStyle/>
                    <a:p>
                      <a:r>
                        <a:rPr lang="en-IN" dirty="0"/>
                        <a:t>DoubleClick</a:t>
                      </a:r>
                    </a:p>
                  </a:txBody>
                  <a:tcPr/>
                </a:tc>
                <a:extLst>
                  <a:ext uri="{0D108BD9-81ED-4DB2-BD59-A6C34878D82A}">
                    <a16:rowId xmlns:a16="http://schemas.microsoft.com/office/drawing/2014/main" val="10002"/>
                  </a:ext>
                </a:extLst>
              </a:tr>
              <a:tr h="640080">
                <a:tc>
                  <a:txBody>
                    <a:bodyPr/>
                    <a:lstStyle/>
                    <a:p>
                      <a:r>
                        <a:rPr lang="en-IN" dirty="0"/>
                        <a:t>Lines</a:t>
                      </a:r>
                    </a:p>
                  </a:txBody>
                  <a:tcPr/>
                </a:tc>
                <a:tc>
                  <a:txBody>
                    <a:bodyPr/>
                    <a:lstStyle/>
                    <a:p>
                      <a:r>
                        <a:rPr lang="en-IN" dirty="0"/>
                        <a:t>Copy</a:t>
                      </a:r>
                    </a:p>
                  </a:txBody>
                  <a:tcPr/>
                </a:tc>
                <a:tc>
                  <a:txBody>
                    <a:bodyPr/>
                    <a:lstStyle/>
                    <a:p>
                      <a:r>
                        <a:rPr lang="en-IN" dirty="0"/>
                        <a:t>TextAlignChanged</a:t>
                      </a:r>
                    </a:p>
                  </a:txBody>
                  <a:tcPr/>
                </a:tc>
                <a:extLst>
                  <a:ext uri="{0D108BD9-81ED-4DB2-BD59-A6C34878D82A}">
                    <a16:rowId xmlns:a16="http://schemas.microsoft.com/office/drawing/2014/main" val="10003"/>
                  </a:ext>
                </a:extLst>
              </a:tr>
              <a:tr h="640080">
                <a:tc>
                  <a:txBody>
                    <a:bodyPr/>
                    <a:lstStyle/>
                    <a:p>
                      <a:r>
                        <a:rPr lang="en-IN" dirty="0"/>
                        <a:t>Multiline</a:t>
                      </a:r>
                    </a:p>
                  </a:txBody>
                  <a:tcPr/>
                </a:tc>
                <a:tc>
                  <a:txBody>
                    <a:bodyPr/>
                    <a:lstStyle/>
                    <a:p>
                      <a:r>
                        <a:rPr lang="en-IN" dirty="0"/>
                        <a:t>Cut</a:t>
                      </a:r>
                    </a:p>
                  </a:txBody>
                  <a:tcPr/>
                </a:tc>
                <a:tc>
                  <a:txBody>
                    <a:bodyPr/>
                    <a:lstStyle/>
                    <a:p>
                      <a:r>
                        <a:rPr lang="en-IN" dirty="0">
                          <a:hlinkClick r:id="rId3"/>
                        </a:rPr>
                        <a:t>Click here for More</a:t>
                      </a:r>
                      <a:endParaRPr lang="en-IN" dirty="0"/>
                    </a:p>
                  </a:txBody>
                  <a:tcPr/>
                </a:tc>
                <a:extLst>
                  <a:ext uri="{0D108BD9-81ED-4DB2-BD59-A6C34878D82A}">
                    <a16:rowId xmlns:a16="http://schemas.microsoft.com/office/drawing/2014/main" val="10004"/>
                  </a:ext>
                </a:extLst>
              </a:tr>
              <a:tr h="640080">
                <a:tc>
                  <a:txBody>
                    <a:bodyPr/>
                    <a:lstStyle/>
                    <a:p>
                      <a:r>
                        <a:rPr lang="en-IN" dirty="0"/>
                        <a:t>ReadOnly</a:t>
                      </a:r>
                    </a:p>
                  </a:txBody>
                  <a:tcPr/>
                </a:tc>
                <a:tc>
                  <a:txBody>
                    <a:bodyPr/>
                    <a:lstStyle/>
                    <a:p>
                      <a:r>
                        <a:rPr lang="en-IN" dirty="0"/>
                        <a:t>Paste</a:t>
                      </a:r>
                    </a:p>
                  </a:txBody>
                  <a:tcPr/>
                </a:tc>
                <a:tc>
                  <a:txBody>
                    <a:bodyPr/>
                    <a:lstStyle/>
                    <a:p>
                      <a:endParaRPr lang="en-IN"/>
                    </a:p>
                  </a:txBody>
                  <a:tcPr/>
                </a:tc>
                <a:extLst>
                  <a:ext uri="{0D108BD9-81ED-4DB2-BD59-A6C34878D82A}">
                    <a16:rowId xmlns:a16="http://schemas.microsoft.com/office/drawing/2014/main" val="10005"/>
                  </a:ext>
                </a:extLst>
              </a:tr>
              <a:tr h="640080">
                <a:tc>
                  <a:txBody>
                    <a:bodyPr/>
                    <a:lstStyle/>
                    <a:p>
                      <a:r>
                        <a:rPr lang="en-IN" dirty="0"/>
                        <a:t>Scrollbars</a:t>
                      </a:r>
                    </a:p>
                  </a:txBody>
                  <a:tcPr/>
                </a:tc>
                <a:tc>
                  <a:txBody>
                    <a:bodyPr/>
                    <a:lstStyle/>
                    <a:p>
                      <a:r>
                        <a:rPr lang="en-IN" dirty="0"/>
                        <a:t>ResetText</a:t>
                      </a:r>
                    </a:p>
                  </a:txBody>
                  <a:tcPr/>
                </a:tc>
                <a:tc>
                  <a:txBody>
                    <a:bodyPr/>
                    <a:lstStyle/>
                    <a:p>
                      <a:endParaRPr lang="en-IN"/>
                    </a:p>
                  </a:txBody>
                  <a:tcPr/>
                </a:tc>
                <a:extLst>
                  <a:ext uri="{0D108BD9-81ED-4DB2-BD59-A6C34878D82A}">
                    <a16:rowId xmlns:a16="http://schemas.microsoft.com/office/drawing/2014/main" val="10006"/>
                  </a:ext>
                </a:extLst>
              </a:tr>
              <a:tr h="640080">
                <a:tc>
                  <a:txBody>
                    <a:bodyPr/>
                    <a:lstStyle/>
                    <a:p>
                      <a:r>
                        <a:rPr lang="en-IN" dirty="0"/>
                        <a:t>TextAlign</a:t>
                      </a:r>
                    </a:p>
                  </a:txBody>
                  <a:tcPr/>
                </a:tc>
                <a:tc>
                  <a:txBody>
                    <a:bodyPr/>
                    <a:lstStyle/>
                    <a:p>
                      <a:r>
                        <a:rPr lang="en-IN" dirty="0"/>
                        <a:t>Undo</a:t>
                      </a:r>
                    </a:p>
                  </a:txBody>
                  <a:tcPr/>
                </a:tc>
                <a:tc>
                  <a:txBody>
                    <a:bodyPr/>
                    <a:lstStyle/>
                    <a:p>
                      <a:endParaRPr lang="en-IN"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7219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9" name="TextBox 8"/>
          <p:cNvSpPr txBox="1"/>
          <p:nvPr/>
        </p:nvSpPr>
        <p:spPr>
          <a:xfrm>
            <a:off x="457199" y="1227908"/>
            <a:ext cx="10541726" cy="4154984"/>
          </a:xfrm>
          <a:prstGeom prst="rect">
            <a:avLst/>
          </a:prstGeom>
          <a:noFill/>
        </p:spPr>
        <p:txBody>
          <a:bodyPr wrap="square" rtlCol="0">
            <a:spAutoFit/>
          </a:bodyPr>
          <a:lstStyle/>
          <a:p>
            <a:r>
              <a:rPr lang="en-IN" sz="2400" dirty="0">
                <a:latin typeface="Times New Roman" pitchFamily="18" charset="0"/>
                <a:cs typeface="Times New Roman" pitchFamily="18" charset="0"/>
              </a:rPr>
              <a:t>If TextBox1.Text = "" Or </a:t>
            </a:r>
            <a:r>
              <a:rPr lang="en-IN" sz="2400" dirty="0" err="1">
                <a:latin typeface="Times New Roman" pitchFamily="18" charset="0"/>
                <a:cs typeface="Times New Roman" pitchFamily="18" charset="0"/>
              </a:rPr>
              <a:t>IsNumeric</a:t>
            </a:r>
            <a:r>
              <a:rPr lang="en-IN" sz="2400" dirty="0">
                <a:latin typeface="Times New Roman" pitchFamily="18" charset="0"/>
                <a:cs typeface="Times New Roman" pitchFamily="18" charset="0"/>
              </a:rPr>
              <a:t>(TextBox1.Text) = False Then </a:t>
            </a:r>
          </a:p>
          <a:p>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MessageBox.Show</a:t>
            </a:r>
            <a:r>
              <a:rPr lang="en-IN" sz="2400" dirty="0">
                <a:latin typeface="Times New Roman" pitchFamily="18" charset="0"/>
                <a:cs typeface="Times New Roman" pitchFamily="18" charset="0"/>
              </a:rPr>
              <a:t>("Please enter a numeric value.") </a:t>
            </a:r>
          </a:p>
          <a:p>
            <a:r>
              <a:rPr lang="en-IN" sz="2400" dirty="0">
                <a:latin typeface="Times New Roman" pitchFamily="18" charset="0"/>
                <a:cs typeface="Times New Roman" pitchFamily="18" charset="0"/>
              </a:rPr>
              <a:t>	TextBox1.Focus() </a:t>
            </a:r>
          </a:p>
          <a:p>
            <a:r>
              <a:rPr lang="en-IN" sz="2400" dirty="0" err="1">
                <a:latin typeface="Times New Roman" pitchFamily="18" charset="0"/>
                <a:cs typeface="Times New Roman" pitchFamily="18" charset="0"/>
              </a:rPr>
              <a:t>ElseIf</a:t>
            </a:r>
            <a:r>
              <a:rPr lang="en-IN" sz="2400" dirty="0">
                <a:latin typeface="Times New Roman" pitchFamily="18" charset="0"/>
                <a:cs typeface="Times New Roman" pitchFamily="18" charset="0"/>
              </a:rPr>
              <a:t> TextBox2.Text = "" Or </a:t>
            </a:r>
            <a:r>
              <a:rPr lang="en-IN" sz="2400" dirty="0" err="1">
                <a:latin typeface="Times New Roman" pitchFamily="18" charset="0"/>
                <a:cs typeface="Times New Roman" pitchFamily="18" charset="0"/>
              </a:rPr>
              <a:t>IsNumeric</a:t>
            </a:r>
            <a:r>
              <a:rPr lang="en-IN" sz="2400" dirty="0">
                <a:latin typeface="Times New Roman" pitchFamily="18" charset="0"/>
                <a:cs typeface="Times New Roman" pitchFamily="18" charset="0"/>
              </a:rPr>
              <a:t>(TextBox2.Text) = False Then </a:t>
            </a:r>
          </a:p>
          <a:p>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MessageBox.Show</a:t>
            </a:r>
            <a:r>
              <a:rPr lang="en-IN" sz="2400" dirty="0">
                <a:latin typeface="Times New Roman" pitchFamily="18" charset="0"/>
                <a:cs typeface="Times New Roman" pitchFamily="18" charset="0"/>
              </a:rPr>
              <a:t>("Please enter a numeric value.") </a:t>
            </a:r>
          </a:p>
          <a:p>
            <a:r>
              <a:rPr lang="en-IN" sz="2400" dirty="0">
                <a:latin typeface="Times New Roman" pitchFamily="18" charset="0"/>
                <a:cs typeface="Times New Roman" pitchFamily="18" charset="0"/>
              </a:rPr>
              <a:t>	TextBox2.Focus() </a:t>
            </a:r>
          </a:p>
          <a:p>
            <a:r>
              <a:rPr lang="en-IN" sz="2400" dirty="0">
                <a:latin typeface="Times New Roman" pitchFamily="18" charset="0"/>
                <a:cs typeface="Times New Roman" pitchFamily="18" charset="0"/>
              </a:rPr>
              <a:t>Else </a:t>
            </a:r>
          </a:p>
          <a:p>
            <a:r>
              <a:rPr lang="en-IN" sz="2400" dirty="0">
                <a:latin typeface="Times New Roman" pitchFamily="18" charset="0"/>
                <a:cs typeface="Times New Roman" pitchFamily="18" charset="0"/>
              </a:rPr>
              <a:t>	Dim sum As Integer = 0 </a:t>
            </a:r>
          </a:p>
          <a:p>
            <a:r>
              <a:rPr lang="en-IN" sz="2400" dirty="0">
                <a:latin typeface="Times New Roman" pitchFamily="18" charset="0"/>
                <a:cs typeface="Times New Roman" pitchFamily="18" charset="0"/>
              </a:rPr>
              <a:t>	sum = Val(TextBox1.Text) + Val(TextBox2.Text) </a:t>
            </a:r>
          </a:p>
          <a:p>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MessageBox.Show</a:t>
            </a:r>
            <a:r>
              <a:rPr lang="en-IN" sz="2400" dirty="0">
                <a:latin typeface="Times New Roman" pitchFamily="18" charset="0"/>
                <a:cs typeface="Times New Roman" pitchFamily="18" charset="0"/>
              </a:rPr>
              <a:t>("the sum is: " &amp; sum) </a:t>
            </a:r>
          </a:p>
          <a:p>
            <a:r>
              <a:rPr lang="en-IN" sz="2400" dirty="0">
                <a:latin typeface="Times New Roman" pitchFamily="18" charset="0"/>
                <a:cs typeface="Times New Roman" pitchFamily="18" charset="0"/>
              </a:rPr>
              <a:t>End If</a:t>
            </a:r>
          </a:p>
        </p:txBody>
      </p:sp>
      <p:sp>
        <p:nvSpPr>
          <p:cNvPr id="13" name="TextBox 12"/>
          <p:cNvSpPr txBox="1"/>
          <p:nvPr/>
        </p:nvSpPr>
        <p:spPr>
          <a:xfrm>
            <a:off x="404949" y="195943"/>
            <a:ext cx="10319657" cy="1015663"/>
          </a:xfrm>
          <a:prstGeom prst="rect">
            <a:avLst/>
          </a:prstGeom>
          <a:noFill/>
        </p:spPr>
        <p:txBody>
          <a:bodyPr wrap="square" rtlCol="0">
            <a:spAutoFit/>
          </a:bodyPr>
          <a:lstStyle/>
          <a:p>
            <a:r>
              <a:rPr lang="en-IN" sz="2000" dirty="0">
                <a:latin typeface="Times New Roman" pitchFamily="18" charset="0"/>
                <a:cs typeface="Times New Roman" pitchFamily="18" charset="0"/>
              </a:rPr>
              <a:t>Example</a:t>
            </a:r>
          </a:p>
          <a:p>
            <a:r>
              <a:rPr lang="en-IN" sz="2000" dirty="0">
                <a:latin typeface="Times New Roman" pitchFamily="18" charset="0"/>
                <a:cs typeface="Times New Roman" pitchFamily="18" charset="0"/>
              </a:rPr>
              <a:t>Q)Write a program in vb.net that will ask the user to enter two numbers and compute the sum of that numbers.</a:t>
            </a:r>
          </a:p>
        </p:txBody>
      </p:sp>
      <p:pic>
        <p:nvPicPr>
          <p:cNvPr id="15" name="Picture 14" descr="Screenshot (106).png"/>
          <p:cNvPicPr>
            <a:picLocks noChangeAspect="1"/>
          </p:cNvPicPr>
          <p:nvPr/>
        </p:nvPicPr>
        <p:blipFill>
          <a:blip r:embed="rId3" cstate="print"/>
          <a:stretch>
            <a:fillRect/>
          </a:stretch>
        </p:blipFill>
        <p:spPr>
          <a:xfrm>
            <a:off x="7585143" y="2795451"/>
            <a:ext cx="3949359" cy="3762103"/>
          </a:xfrm>
          <a:prstGeom prst="rect">
            <a:avLst/>
          </a:prstGeom>
        </p:spPr>
      </p:pic>
    </p:spTree>
    <p:extLst>
      <p:ext uri="{BB962C8B-B14F-4D97-AF65-F5344CB8AC3E}">
        <p14:creationId xmlns:p14="http://schemas.microsoft.com/office/powerpoint/2010/main" val="2067219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457200" y="287383"/>
            <a:ext cx="10776857" cy="1200329"/>
          </a:xfrm>
          <a:prstGeom prst="rect">
            <a:avLst/>
          </a:prstGeom>
          <a:noFill/>
        </p:spPr>
        <p:txBody>
          <a:bodyPr wrap="square" rtlCol="0">
            <a:spAutoFit/>
          </a:bodyPr>
          <a:lstStyle/>
          <a:p>
            <a:r>
              <a:rPr lang="en-IN" sz="3200" dirty="0">
                <a:latin typeface="Times New Roman" pitchFamily="18" charset="0"/>
                <a:cs typeface="Times New Roman" pitchFamily="18" charset="0"/>
              </a:rPr>
              <a:t>2.  Label </a:t>
            </a:r>
          </a:p>
          <a:p>
            <a:r>
              <a:rPr lang="en-IN" dirty="0"/>
              <a:t>	</a:t>
            </a:r>
            <a:r>
              <a:rPr lang="en-IN" sz="2000" dirty="0">
                <a:latin typeface="Times New Roman" pitchFamily="18" charset="0"/>
                <a:cs typeface="Times New Roman" pitchFamily="18" charset="0"/>
              </a:rPr>
              <a:t>The Label control represents a standard Windows label. It is generally used to display some 	informative text 	on the GUI which is not changed during runtime.</a:t>
            </a:r>
          </a:p>
        </p:txBody>
      </p:sp>
      <p:graphicFrame>
        <p:nvGraphicFramePr>
          <p:cNvPr id="7" name="Table 6"/>
          <p:cNvGraphicFramePr>
            <a:graphicFrameLocks noGrp="1"/>
          </p:cNvGraphicFramePr>
          <p:nvPr/>
        </p:nvGraphicFramePr>
        <p:xfrm>
          <a:off x="457201" y="1568751"/>
          <a:ext cx="11390811" cy="5119583"/>
        </p:xfrm>
        <a:graphic>
          <a:graphicData uri="http://schemas.openxmlformats.org/drawingml/2006/table">
            <a:tbl>
              <a:tblPr firstRow="1" bandRow="1">
                <a:tableStyleId>{5C22544A-7EE6-4342-B048-85BDC9FD1C3A}</a:tableStyleId>
              </a:tblPr>
              <a:tblGrid>
                <a:gridCol w="3796937">
                  <a:extLst>
                    <a:ext uri="{9D8B030D-6E8A-4147-A177-3AD203B41FA5}">
                      <a16:colId xmlns:a16="http://schemas.microsoft.com/office/drawing/2014/main" val="20000"/>
                    </a:ext>
                  </a:extLst>
                </a:gridCol>
                <a:gridCol w="3796937">
                  <a:extLst>
                    <a:ext uri="{9D8B030D-6E8A-4147-A177-3AD203B41FA5}">
                      <a16:colId xmlns:a16="http://schemas.microsoft.com/office/drawing/2014/main" val="20001"/>
                    </a:ext>
                  </a:extLst>
                </a:gridCol>
                <a:gridCol w="3796937">
                  <a:extLst>
                    <a:ext uri="{9D8B030D-6E8A-4147-A177-3AD203B41FA5}">
                      <a16:colId xmlns:a16="http://schemas.microsoft.com/office/drawing/2014/main" val="20002"/>
                    </a:ext>
                  </a:extLst>
                </a:gridCol>
              </a:tblGrid>
              <a:tr h="6399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Properties  Of</a:t>
                      </a:r>
                      <a:r>
                        <a:rPr lang="en-IN" baseline="0" dirty="0"/>
                        <a:t>   Label</a:t>
                      </a:r>
                      <a:endParaRPr lang="en-IN" dirty="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Methods</a:t>
                      </a:r>
                      <a:r>
                        <a:rPr lang="en-IN" baseline="0" dirty="0"/>
                        <a:t>  </a:t>
                      </a:r>
                      <a:r>
                        <a:rPr lang="en-IN" dirty="0"/>
                        <a:t>Of</a:t>
                      </a:r>
                      <a:r>
                        <a:rPr lang="en-IN" baseline="0" dirty="0"/>
                        <a:t>   TextBox</a:t>
                      </a:r>
                      <a:endParaRPr lang="en-IN" dirty="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Events</a:t>
                      </a:r>
                      <a:r>
                        <a:rPr lang="en-IN" baseline="0" dirty="0"/>
                        <a:t>  </a:t>
                      </a:r>
                      <a:r>
                        <a:rPr lang="en-IN" dirty="0"/>
                        <a:t>Of</a:t>
                      </a:r>
                      <a:r>
                        <a:rPr lang="en-IN" baseline="0" dirty="0"/>
                        <a:t>   TextBox</a:t>
                      </a:r>
                      <a:endParaRPr lang="en-IN" dirty="0"/>
                    </a:p>
                    <a:p>
                      <a:endParaRPr lang="en-IN" dirty="0"/>
                    </a:p>
                  </a:txBody>
                  <a:tcPr/>
                </a:tc>
                <a:extLst>
                  <a:ext uri="{0D108BD9-81ED-4DB2-BD59-A6C34878D82A}">
                    <a16:rowId xmlns:a16="http://schemas.microsoft.com/office/drawing/2014/main" val="10000"/>
                  </a:ext>
                </a:extLst>
              </a:tr>
              <a:tr h="639929">
                <a:tc>
                  <a:txBody>
                    <a:bodyPr/>
                    <a:lstStyle/>
                    <a:p>
                      <a:r>
                        <a:rPr lang="en-IN" dirty="0"/>
                        <a:t>AutoSize</a:t>
                      </a:r>
                    </a:p>
                  </a:txBody>
                  <a:tcPr/>
                </a:tc>
                <a:tc>
                  <a:txBody>
                    <a:bodyPr/>
                    <a:lstStyle/>
                    <a:p>
                      <a:r>
                        <a:rPr lang="en-IN" dirty="0"/>
                        <a:t>GetPreferredSize</a:t>
                      </a:r>
                    </a:p>
                  </a:txBody>
                  <a:tcPr/>
                </a:tc>
                <a:tc>
                  <a:txBody>
                    <a:bodyPr/>
                    <a:lstStyle/>
                    <a:p>
                      <a:r>
                        <a:rPr lang="en-IN" dirty="0"/>
                        <a:t>AutoSizeChanged</a:t>
                      </a:r>
                    </a:p>
                  </a:txBody>
                  <a:tcPr/>
                </a:tc>
                <a:extLst>
                  <a:ext uri="{0D108BD9-81ED-4DB2-BD59-A6C34878D82A}">
                    <a16:rowId xmlns:a16="http://schemas.microsoft.com/office/drawing/2014/main" val="10001"/>
                  </a:ext>
                </a:extLst>
              </a:tr>
              <a:tr h="639929">
                <a:tc>
                  <a:txBody>
                    <a:bodyPr/>
                    <a:lstStyle/>
                    <a:p>
                      <a:r>
                        <a:rPr lang="en-IN" dirty="0"/>
                        <a:t>BorderStyle</a:t>
                      </a:r>
                    </a:p>
                  </a:txBody>
                  <a:tcPr/>
                </a:tc>
                <a:tc>
                  <a:txBody>
                    <a:bodyPr/>
                    <a:lstStyle/>
                    <a:p>
                      <a:r>
                        <a:rPr lang="en-IN" dirty="0"/>
                        <a:t>Refresh</a:t>
                      </a:r>
                    </a:p>
                  </a:txBody>
                  <a:tcPr/>
                </a:tc>
                <a:tc>
                  <a:txBody>
                    <a:bodyPr/>
                    <a:lstStyle/>
                    <a:p>
                      <a:r>
                        <a:rPr lang="en-IN" dirty="0"/>
                        <a:t>Click</a:t>
                      </a:r>
                    </a:p>
                  </a:txBody>
                  <a:tcPr/>
                </a:tc>
                <a:extLst>
                  <a:ext uri="{0D108BD9-81ED-4DB2-BD59-A6C34878D82A}">
                    <a16:rowId xmlns:a16="http://schemas.microsoft.com/office/drawing/2014/main" val="10002"/>
                  </a:ext>
                </a:extLst>
              </a:tr>
              <a:tr h="639929">
                <a:tc>
                  <a:txBody>
                    <a:bodyPr/>
                    <a:lstStyle/>
                    <a:p>
                      <a:r>
                        <a:rPr lang="en-IN" dirty="0"/>
                        <a:t>Font</a:t>
                      </a:r>
                    </a:p>
                  </a:txBody>
                  <a:tcPr/>
                </a:tc>
                <a:tc>
                  <a:txBody>
                    <a:bodyPr/>
                    <a:lstStyle/>
                    <a:p>
                      <a:r>
                        <a:rPr lang="en-IN" dirty="0"/>
                        <a:t>Select</a:t>
                      </a:r>
                    </a:p>
                  </a:txBody>
                  <a:tcPr/>
                </a:tc>
                <a:tc>
                  <a:txBody>
                    <a:bodyPr/>
                    <a:lstStyle/>
                    <a:p>
                      <a:r>
                        <a:rPr lang="en-IN" dirty="0"/>
                        <a:t>DoubleClick</a:t>
                      </a:r>
                    </a:p>
                  </a:txBody>
                  <a:tcPr/>
                </a:tc>
                <a:extLst>
                  <a:ext uri="{0D108BD9-81ED-4DB2-BD59-A6C34878D82A}">
                    <a16:rowId xmlns:a16="http://schemas.microsoft.com/office/drawing/2014/main" val="10003"/>
                  </a:ext>
                </a:extLst>
              </a:tr>
              <a:tr h="639929">
                <a:tc>
                  <a:txBody>
                    <a:bodyPr/>
                    <a:lstStyle/>
                    <a:p>
                      <a:r>
                        <a:rPr lang="en-IN" dirty="0"/>
                        <a:t>FontHeight</a:t>
                      </a:r>
                    </a:p>
                  </a:txBody>
                  <a:tcPr/>
                </a:tc>
                <a:tc>
                  <a:txBody>
                    <a:bodyPr/>
                    <a:lstStyle/>
                    <a:p>
                      <a:r>
                        <a:rPr lang="en-IN" dirty="0"/>
                        <a:t>Show</a:t>
                      </a:r>
                    </a:p>
                  </a:txBody>
                  <a:tcPr/>
                </a:tc>
                <a:tc>
                  <a:txBody>
                    <a:bodyPr/>
                    <a:lstStyle/>
                    <a:p>
                      <a:r>
                        <a:rPr lang="en-IN" dirty="0"/>
                        <a:t>GotFocus</a:t>
                      </a:r>
                    </a:p>
                  </a:txBody>
                  <a:tcPr/>
                </a:tc>
                <a:extLst>
                  <a:ext uri="{0D108BD9-81ED-4DB2-BD59-A6C34878D82A}">
                    <a16:rowId xmlns:a16="http://schemas.microsoft.com/office/drawing/2014/main" val="10004"/>
                  </a:ext>
                </a:extLst>
              </a:tr>
              <a:tr h="639929">
                <a:tc>
                  <a:txBody>
                    <a:bodyPr/>
                    <a:lstStyle/>
                    <a:p>
                      <a:r>
                        <a:rPr lang="en-IN" dirty="0"/>
                        <a:t>TabStop</a:t>
                      </a:r>
                    </a:p>
                  </a:txBody>
                  <a:tcPr/>
                </a:tc>
                <a:tc>
                  <a:txBody>
                    <a:bodyPr/>
                    <a:lstStyle/>
                    <a:p>
                      <a:r>
                        <a:rPr lang="en-IN" dirty="0"/>
                        <a:t>ToString</a:t>
                      </a:r>
                    </a:p>
                  </a:txBody>
                  <a:tcPr/>
                </a:tc>
                <a:tc>
                  <a:txBody>
                    <a:bodyPr/>
                    <a:lstStyle/>
                    <a:p>
                      <a:r>
                        <a:rPr lang="en-IN" dirty="0"/>
                        <a:t>LostFocus</a:t>
                      </a:r>
                    </a:p>
                  </a:txBody>
                  <a:tcPr/>
                </a:tc>
                <a:extLst>
                  <a:ext uri="{0D108BD9-81ED-4DB2-BD59-A6C34878D82A}">
                    <a16:rowId xmlns:a16="http://schemas.microsoft.com/office/drawing/2014/main" val="10005"/>
                  </a:ext>
                </a:extLst>
              </a:tr>
              <a:tr h="639929">
                <a:tc>
                  <a:txBody>
                    <a:bodyPr/>
                    <a:lstStyle/>
                    <a:p>
                      <a:r>
                        <a:rPr lang="en-IN" dirty="0"/>
                        <a:t>Text</a:t>
                      </a:r>
                    </a:p>
                  </a:txBody>
                  <a:tcPr/>
                </a:tc>
                <a:tc>
                  <a:txBody>
                    <a:bodyPr/>
                    <a:lstStyle/>
                    <a:p>
                      <a:endParaRPr lang="en-IN"/>
                    </a:p>
                  </a:txBody>
                  <a:tcPr/>
                </a:tc>
                <a:tc>
                  <a:txBody>
                    <a:bodyPr/>
                    <a:lstStyle/>
                    <a:p>
                      <a:r>
                        <a:rPr lang="en-IN" dirty="0"/>
                        <a:t>TextChanged</a:t>
                      </a:r>
                    </a:p>
                  </a:txBody>
                  <a:tcPr/>
                </a:tc>
                <a:extLst>
                  <a:ext uri="{0D108BD9-81ED-4DB2-BD59-A6C34878D82A}">
                    <a16:rowId xmlns:a16="http://schemas.microsoft.com/office/drawing/2014/main" val="10006"/>
                  </a:ext>
                </a:extLst>
              </a:tr>
              <a:tr h="639929">
                <a:tc>
                  <a:txBody>
                    <a:bodyPr/>
                    <a:lstStyle/>
                    <a:p>
                      <a:r>
                        <a:rPr lang="en-IN" dirty="0"/>
                        <a:t>TextAlign</a:t>
                      </a:r>
                    </a:p>
                  </a:txBody>
                  <a:tcPr/>
                </a:tc>
                <a:tc>
                  <a:txBody>
                    <a:bodyPr/>
                    <a:lstStyle/>
                    <a:p>
                      <a:endParaRPr lang="en-IN"/>
                    </a:p>
                  </a:txBody>
                  <a:tcPr/>
                </a:tc>
                <a:tc>
                  <a:txBody>
                    <a:bodyPr/>
                    <a:lstStyle/>
                    <a:p>
                      <a:r>
                        <a:rPr lang="en-IN" dirty="0">
                          <a:hlinkClick r:id="rId3"/>
                        </a:rPr>
                        <a:t>Click here for more</a:t>
                      </a:r>
                      <a:endParaRPr lang="en-IN"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7219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418011" y="731520"/>
            <a:ext cx="10659291" cy="5909310"/>
          </a:xfrm>
          <a:prstGeom prst="rect">
            <a:avLst/>
          </a:prstGeom>
          <a:noFill/>
        </p:spPr>
        <p:txBody>
          <a:bodyPr wrap="square" rtlCol="0">
            <a:spAutoFit/>
          </a:bodyPr>
          <a:lstStyle/>
          <a:p>
            <a:r>
              <a:rPr lang="en-IN" dirty="0">
                <a:latin typeface="Times New Roman" pitchFamily="18" charset="0"/>
                <a:cs typeface="Times New Roman" pitchFamily="18" charset="0"/>
              </a:rPr>
              <a:t>Public Class Label  </a:t>
            </a:r>
          </a:p>
          <a:p>
            <a:r>
              <a:rPr lang="en-IN" dirty="0">
                <a:latin typeface="Times New Roman" pitchFamily="18" charset="0"/>
                <a:cs typeface="Times New Roman" pitchFamily="18" charset="0"/>
              </a:rPr>
              <a:t>    Private Sub Label_Load(sender As Object, e As EventArgs) Handles MyBase.Load  </a:t>
            </a:r>
          </a:p>
          <a:p>
            <a:r>
              <a:rPr lang="en-IN" dirty="0">
                <a:latin typeface="Times New Roman" pitchFamily="18" charset="0"/>
                <a:cs typeface="Times New Roman" pitchFamily="18" charset="0"/>
              </a:rPr>
              <a:t>        Me.Text = "javatpoint.com" 'Set the title </a:t>
            </a:r>
            <a:r>
              <a:rPr lang="en-IN" b="1" dirty="0">
                <a:latin typeface="Times New Roman" pitchFamily="18" charset="0"/>
                <a:cs typeface="Times New Roman" pitchFamily="18" charset="0"/>
              </a:rPr>
              <a:t>for</a:t>
            </a:r>
            <a:r>
              <a:rPr lang="en-IN" dirty="0">
                <a:latin typeface="Times New Roman" pitchFamily="18" charset="0"/>
                <a:cs typeface="Times New Roman" pitchFamily="18" charset="0"/>
              </a:rPr>
              <a:t> a Windows Form  </a:t>
            </a:r>
          </a:p>
          <a:p>
            <a:r>
              <a:rPr lang="en-IN" dirty="0">
                <a:latin typeface="Times New Roman" pitchFamily="18" charset="0"/>
                <a:cs typeface="Times New Roman" pitchFamily="18" charset="0"/>
              </a:rPr>
              <a:t>        Label1.Text = "Student Registration"  </a:t>
            </a:r>
          </a:p>
          <a:p>
            <a:r>
              <a:rPr lang="en-IN" dirty="0">
                <a:latin typeface="Times New Roman" pitchFamily="18" charset="0"/>
                <a:cs typeface="Times New Roman" pitchFamily="18" charset="0"/>
              </a:rPr>
              <a:t>        Label1.Font = New Font("Microsoft Sans Serif", "style = Bold", "Italic", 18)  ' Set Font style  </a:t>
            </a:r>
          </a:p>
          <a:p>
            <a:r>
              <a:rPr lang="en-IN" dirty="0">
                <a:latin typeface="Times New Roman" pitchFamily="18" charset="0"/>
                <a:cs typeface="Times New Roman" pitchFamily="18" charset="0"/>
              </a:rPr>
              <a:t>        Label2.Text = "Student Name"  </a:t>
            </a:r>
          </a:p>
          <a:p>
            <a:r>
              <a:rPr lang="en-IN" dirty="0">
                <a:latin typeface="Times New Roman" pitchFamily="18" charset="0"/>
                <a:cs typeface="Times New Roman" pitchFamily="18" charset="0"/>
              </a:rPr>
              <a:t>        Label2.Font = New Font("Microsoft Sans Serif", "style = Bold", "Italic", 12)  </a:t>
            </a:r>
          </a:p>
          <a:p>
            <a:r>
              <a:rPr lang="en-IN" dirty="0">
                <a:latin typeface="Times New Roman" pitchFamily="18" charset="0"/>
                <a:cs typeface="Times New Roman" pitchFamily="18" charset="0"/>
              </a:rPr>
              <a:t>        Label3.Text = "Father's Name"  </a:t>
            </a:r>
          </a:p>
          <a:p>
            <a:r>
              <a:rPr lang="en-IN" dirty="0">
                <a:latin typeface="Times New Roman" pitchFamily="18" charset="0"/>
                <a:cs typeface="Times New Roman" pitchFamily="18" charset="0"/>
              </a:rPr>
              <a:t>        Label3.Font = New Font("Microsoft Sans Serif", "style = Bold", "Italic", 12)  </a:t>
            </a:r>
          </a:p>
          <a:p>
            <a:r>
              <a:rPr lang="en-IN" dirty="0">
                <a:latin typeface="Times New Roman" pitchFamily="18" charset="0"/>
                <a:cs typeface="Times New Roman" pitchFamily="18" charset="0"/>
              </a:rPr>
              <a:t>        Label4.Text = "Course "  </a:t>
            </a:r>
          </a:p>
          <a:p>
            <a:r>
              <a:rPr lang="en-IN" dirty="0">
                <a:latin typeface="Times New Roman" pitchFamily="18" charset="0"/>
                <a:cs typeface="Times New Roman" pitchFamily="18" charset="0"/>
              </a:rPr>
              <a:t>        Label4.Font = New Font("Microsoft Sans Serif", "style = Bold", "Italic", 12)  </a:t>
            </a:r>
          </a:p>
          <a:p>
            <a:r>
              <a:rPr lang="en-IN" dirty="0">
                <a:latin typeface="Times New Roman" pitchFamily="18" charset="0"/>
                <a:cs typeface="Times New Roman" pitchFamily="18" charset="0"/>
              </a:rPr>
              <a:t>        Label5.Text = "Address"  </a:t>
            </a:r>
          </a:p>
          <a:p>
            <a:r>
              <a:rPr lang="en-IN" dirty="0">
                <a:latin typeface="Times New Roman" pitchFamily="18" charset="0"/>
                <a:cs typeface="Times New Roman" pitchFamily="18" charset="0"/>
              </a:rPr>
              <a:t>        Label5.Font = New Font("Microsoft Sans Serif", "style = Bold", "Italic", 12)  </a:t>
            </a:r>
          </a:p>
          <a:p>
            <a:r>
              <a:rPr lang="en-IN" dirty="0">
                <a:latin typeface="Times New Roman" pitchFamily="18" charset="0"/>
                <a:cs typeface="Times New Roman" pitchFamily="18" charset="0"/>
              </a:rPr>
              <a:t>        Button1.Text = "Send"  </a:t>
            </a:r>
          </a:p>
          <a:p>
            <a:r>
              <a:rPr lang="en-IN" dirty="0">
                <a:latin typeface="Times New Roman" pitchFamily="18" charset="0"/>
                <a:cs typeface="Times New Roman" pitchFamily="18" charset="0"/>
              </a:rPr>
              <a:t>        TextBox1.Text = " "  </a:t>
            </a:r>
          </a:p>
          <a:p>
            <a:r>
              <a:rPr lang="en-IN" dirty="0">
                <a:latin typeface="Times New Roman" pitchFamily="18" charset="0"/>
                <a:cs typeface="Times New Roman" pitchFamily="18" charset="0"/>
              </a:rPr>
              <a:t>        TextBox2.Text = " "  </a:t>
            </a:r>
          </a:p>
          <a:p>
            <a:r>
              <a:rPr lang="en-IN" dirty="0">
                <a:latin typeface="Times New Roman" pitchFamily="18" charset="0"/>
                <a:cs typeface="Times New Roman" pitchFamily="18" charset="0"/>
              </a:rPr>
              <a:t>        TextBox3.Text = " "  </a:t>
            </a:r>
          </a:p>
          <a:p>
            <a:r>
              <a:rPr lang="en-IN" dirty="0">
                <a:latin typeface="Times New Roman" pitchFamily="18" charset="0"/>
                <a:cs typeface="Times New Roman" pitchFamily="18" charset="0"/>
              </a:rPr>
              <a:t>        RichTextBox1.Text = " "  </a:t>
            </a:r>
          </a:p>
          <a:p>
            <a:r>
              <a:rPr lang="en-IN" dirty="0">
                <a:latin typeface="Times New Roman" pitchFamily="18" charset="0"/>
                <a:cs typeface="Times New Roman" pitchFamily="18" charset="0"/>
              </a:rPr>
              <a:t>    End Sub  </a:t>
            </a:r>
          </a:p>
          <a:p>
            <a:r>
              <a:rPr lang="en-IN" dirty="0">
                <a:latin typeface="Times New Roman" pitchFamily="18" charset="0"/>
                <a:cs typeface="Times New Roman" pitchFamily="18" charset="0"/>
              </a:rPr>
              <a:t>End Class </a:t>
            </a:r>
          </a:p>
          <a:p>
            <a:endParaRPr lang="en-IN" dirty="0">
              <a:latin typeface="Times New Roman" pitchFamily="18" charset="0"/>
              <a:cs typeface="Times New Roman" pitchFamily="18" charset="0"/>
            </a:endParaRPr>
          </a:p>
        </p:txBody>
      </p:sp>
      <p:sp>
        <p:nvSpPr>
          <p:cNvPr id="7" name="TextBox 6"/>
          <p:cNvSpPr txBox="1"/>
          <p:nvPr/>
        </p:nvSpPr>
        <p:spPr>
          <a:xfrm>
            <a:off x="378823" y="182880"/>
            <a:ext cx="10698480" cy="400110"/>
          </a:xfrm>
          <a:prstGeom prst="rect">
            <a:avLst/>
          </a:prstGeom>
          <a:noFill/>
        </p:spPr>
        <p:txBody>
          <a:bodyPr wrap="square" rtlCol="0">
            <a:spAutoFit/>
          </a:bodyPr>
          <a:lstStyle/>
          <a:p>
            <a:r>
              <a:rPr lang="en-IN" sz="2000" dirty="0">
                <a:latin typeface="Times New Roman" pitchFamily="18" charset="0"/>
                <a:cs typeface="Times New Roman" pitchFamily="18" charset="0"/>
              </a:rPr>
              <a:t>Example : Write a program to display the Label controls in VB.NET.</a:t>
            </a:r>
          </a:p>
        </p:txBody>
      </p:sp>
      <p:pic>
        <p:nvPicPr>
          <p:cNvPr id="8" name="Picture 7" descr="Screenshot (105).png"/>
          <p:cNvPicPr>
            <a:picLocks noChangeAspect="1"/>
          </p:cNvPicPr>
          <p:nvPr/>
        </p:nvPicPr>
        <p:blipFill>
          <a:blip r:embed="rId3" cstate="print"/>
          <a:stretch>
            <a:fillRect/>
          </a:stretch>
        </p:blipFill>
        <p:spPr>
          <a:xfrm>
            <a:off x="8164287" y="2181497"/>
            <a:ext cx="3788228" cy="4676503"/>
          </a:xfrm>
          <a:prstGeom prst="rect">
            <a:avLst/>
          </a:prstGeom>
        </p:spPr>
      </p:pic>
    </p:spTree>
    <p:extLst>
      <p:ext uri="{BB962C8B-B14F-4D97-AF65-F5344CB8AC3E}">
        <p14:creationId xmlns:p14="http://schemas.microsoft.com/office/powerpoint/2010/main" val="2067219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509451" y="300446"/>
            <a:ext cx="10136778" cy="1200329"/>
          </a:xfrm>
          <a:prstGeom prst="rect">
            <a:avLst/>
          </a:prstGeom>
          <a:noFill/>
        </p:spPr>
        <p:txBody>
          <a:bodyPr wrap="square" rtlCol="0">
            <a:spAutoFit/>
          </a:bodyPr>
          <a:lstStyle/>
          <a:p>
            <a:pPr marL="342900" indent="-342900">
              <a:buAutoNum type="arabicPeriod" startAt="3"/>
            </a:pPr>
            <a:r>
              <a:rPr lang="en-IN" sz="3200" dirty="0">
                <a:latin typeface="Times New Roman" pitchFamily="18" charset="0"/>
                <a:cs typeface="Times New Roman" pitchFamily="18" charset="0"/>
              </a:rPr>
              <a:t>Button</a:t>
            </a:r>
          </a:p>
          <a:p>
            <a:pPr marL="342900" indent="-342900"/>
            <a:r>
              <a:rPr lang="en-IN" dirty="0"/>
              <a:t>	</a:t>
            </a:r>
            <a:r>
              <a:rPr lang="en-IN" sz="2000" dirty="0">
                <a:latin typeface="Times New Roman" pitchFamily="18" charset="0"/>
                <a:cs typeface="Times New Roman" pitchFamily="18" charset="0"/>
              </a:rPr>
              <a:t>The Button control represents a standard Windows button. It is generally used to generate a Click event by providing a handler for the Click event.</a:t>
            </a:r>
          </a:p>
        </p:txBody>
      </p:sp>
      <p:graphicFrame>
        <p:nvGraphicFramePr>
          <p:cNvPr id="7" name="Table 6"/>
          <p:cNvGraphicFramePr>
            <a:graphicFrameLocks noGrp="1"/>
          </p:cNvGraphicFramePr>
          <p:nvPr/>
        </p:nvGraphicFramePr>
        <p:xfrm>
          <a:off x="561702" y="1607941"/>
          <a:ext cx="11025051" cy="5080240"/>
        </p:xfrm>
        <a:graphic>
          <a:graphicData uri="http://schemas.openxmlformats.org/drawingml/2006/table">
            <a:tbl>
              <a:tblPr firstRow="1" bandRow="1">
                <a:tableStyleId>{5C22544A-7EE6-4342-B048-85BDC9FD1C3A}</a:tableStyleId>
              </a:tblPr>
              <a:tblGrid>
                <a:gridCol w="3675017">
                  <a:extLst>
                    <a:ext uri="{9D8B030D-6E8A-4147-A177-3AD203B41FA5}">
                      <a16:colId xmlns:a16="http://schemas.microsoft.com/office/drawing/2014/main" val="20000"/>
                    </a:ext>
                  </a:extLst>
                </a:gridCol>
                <a:gridCol w="3675017">
                  <a:extLst>
                    <a:ext uri="{9D8B030D-6E8A-4147-A177-3AD203B41FA5}">
                      <a16:colId xmlns:a16="http://schemas.microsoft.com/office/drawing/2014/main" val="20001"/>
                    </a:ext>
                  </a:extLst>
                </a:gridCol>
                <a:gridCol w="3675017">
                  <a:extLst>
                    <a:ext uri="{9D8B030D-6E8A-4147-A177-3AD203B41FA5}">
                      <a16:colId xmlns:a16="http://schemas.microsoft.com/office/drawing/2014/main" val="20002"/>
                    </a:ext>
                  </a:extLst>
                </a:gridCol>
              </a:tblGrid>
              <a:tr h="635030">
                <a:tc>
                  <a:txBody>
                    <a:bodyPr/>
                    <a:lstStyle/>
                    <a:p>
                      <a:r>
                        <a:rPr lang="en-IN" dirty="0"/>
                        <a:t>Properties  Of  Button</a:t>
                      </a:r>
                    </a:p>
                  </a:txBody>
                  <a:tcPr/>
                </a:tc>
                <a:tc>
                  <a:txBody>
                    <a:bodyPr/>
                    <a:lstStyle/>
                    <a:p>
                      <a:r>
                        <a:rPr lang="en-IN" dirty="0"/>
                        <a:t>Methods  Of</a:t>
                      </a:r>
                      <a:r>
                        <a:rPr lang="en-IN" baseline="0" dirty="0"/>
                        <a:t>  Button</a:t>
                      </a:r>
                      <a:endParaRPr lang="en-IN" dirty="0"/>
                    </a:p>
                  </a:txBody>
                  <a:tcPr/>
                </a:tc>
                <a:tc>
                  <a:txBody>
                    <a:bodyPr/>
                    <a:lstStyle/>
                    <a:p>
                      <a:r>
                        <a:rPr lang="en-IN" dirty="0"/>
                        <a:t>Events  Of   Button</a:t>
                      </a:r>
                    </a:p>
                  </a:txBody>
                  <a:tcPr/>
                </a:tc>
                <a:extLst>
                  <a:ext uri="{0D108BD9-81ED-4DB2-BD59-A6C34878D82A}">
                    <a16:rowId xmlns:a16="http://schemas.microsoft.com/office/drawing/2014/main" val="10000"/>
                  </a:ext>
                </a:extLst>
              </a:tr>
              <a:tr h="635030">
                <a:tc>
                  <a:txBody>
                    <a:bodyPr/>
                    <a:lstStyle/>
                    <a:p>
                      <a:r>
                        <a:rPr lang="en-IN" dirty="0"/>
                        <a:t>AutoSizeMode</a:t>
                      </a:r>
                    </a:p>
                  </a:txBody>
                  <a:tcPr/>
                </a:tc>
                <a:tc>
                  <a:txBody>
                    <a:bodyPr/>
                    <a:lstStyle/>
                    <a:p>
                      <a:r>
                        <a:rPr lang="en-IN" dirty="0"/>
                        <a:t>GetPrederredSize</a:t>
                      </a:r>
                    </a:p>
                  </a:txBody>
                  <a:tcPr/>
                </a:tc>
                <a:tc>
                  <a:txBody>
                    <a:bodyPr/>
                    <a:lstStyle/>
                    <a:p>
                      <a:r>
                        <a:rPr lang="en-IN" dirty="0"/>
                        <a:t>Click</a:t>
                      </a:r>
                    </a:p>
                  </a:txBody>
                  <a:tcPr/>
                </a:tc>
                <a:extLst>
                  <a:ext uri="{0D108BD9-81ED-4DB2-BD59-A6C34878D82A}">
                    <a16:rowId xmlns:a16="http://schemas.microsoft.com/office/drawing/2014/main" val="10001"/>
                  </a:ext>
                </a:extLst>
              </a:tr>
              <a:tr h="635030">
                <a:tc>
                  <a:txBody>
                    <a:bodyPr/>
                    <a:lstStyle/>
                    <a:p>
                      <a:r>
                        <a:rPr lang="en-IN" dirty="0"/>
                        <a:t>BackColor</a:t>
                      </a:r>
                    </a:p>
                  </a:txBody>
                  <a:tcPr/>
                </a:tc>
                <a:tc>
                  <a:txBody>
                    <a:bodyPr/>
                    <a:lstStyle/>
                    <a:p>
                      <a:r>
                        <a:rPr lang="en-IN" dirty="0"/>
                        <a:t>NotifyDefault</a:t>
                      </a:r>
                    </a:p>
                  </a:txBody>
                  <a:tcPr/>
                </a:tc>
                <a:tc>
                  <a:txBody>
                    <a:bodyPr/>
                    <a:lstStyle/>
                    <a:p>
                      <a:r>
                        <a:rPr lang="en-IN" dirty="0"/>
                        <a:t>DoubleCLick</a:t>
                      </a:r>
                    </a:p>
                  </a:txBody>
                  <a:tcPr/>
                </a:tc>
                <a:extLst>
                  <a:ext uri="{0D108BD9-81ED-4DB2-BD59-A6C34878D82A}">
                    <a16:rowId xmlns:a16="http://schemas.microsoft.com/office/drawing/2014/main" val="10002"/>
                  </a:ext>
                </a:extLst>
              </a:tr>
              <a:tr h="635030">
                <a:tc>
                  <a:txBody>
                    <a:bodyPr/>
                    <a:lstStyle/>
                    <a:p>
                      <a:r>
                        <a:rPr lang="en-IN" dirty="0"/>
                        <a:t>BackgroundImage</a:t>
                      </a:r>
                    </a:p>
                  </a:txBody>
                  <a:tcPr/>
                </a:tc>
                <a:tc>
                  <a:txBody>
                    <a:bodyPr/>
                    <a:lstStyle/>
                    <a:p>
                      <a:r>
                        <a:rPr lang="en-IN" dirty="0"/>
                        <a:t>Select</a:t>
                      </a:r>
                    </a:p>
                  </a:txBody>
                  <a:tcPr/>
                </a:tc>
                <a:tc>
                  <a:txBody>
                    <a:bodyPr/>
                    <a:lstStyle/>
                    <a:p>
                      <a:r>
                        <a:rPr lang="en-IN" dirty="0"/>
                        <a:t>GotFocus</a:t>
                      </a:r>
                    </a:p>
                  </a:txBody>
                  <a:tcPr/>
                </a:tc>
                <a:extLst>
                  <a:ext uri="{0D108BD9-81ED-4DB2-BD59-A6C34878D82A}">
                    <a16:rowId xmlns:a16="http://schemas.microsoft.com/office/drawing/2014/main" val="10003"/>
                  </a:ext>
                </a:extLst>
              </a:tr>
              <a:tr h="635030">
                <a:tc>
                  <a:txBody>
                    <a:bodyPr/>
                    <a:lstStyle/>
                    <a:p>
                      <a:r>
                        <a:rPr lang="en-IN" dirty="0"/>
                        <a:t>DialogResult</a:t>
                      </a:r>
                    </a:p>
                  </a:txBody>
                  <a:tcPr/>
                </a:tc>
                <a:tc>
                  <a:txBody>
                    <a:bodyPr/>
                    <a:lstStyle/>
                    <a:p>
                      <a:r>
                        <a:rPr lang="en-IN" dirty="0"/>
                        <a:t>ToString</a:t>
                      </a:r>
                    </a:p>
                  </a:txBody>
                  <a:tcPr/>
                </a:tc>
                <a:tc>
                  <a:txBody>
                    <a:bodyPr/>
                    <a:lstStyle/>
                    <a:p>
                      <a:r>
                        <a:rPr lang="en-IN" dirty="0"/>
                        <a:t>TabIndexChanged</a:t>
                      </a:r>
                    </a:p>
                  </a:txBody>
                  <a:tcPr/>
                </a:tc>
                <a:extLst>
                  <a:ext uri="{0D108BD9-81ED-4DB2-BD59-A6C34878D82A}">
                    <a16:rowId xmlns:a16="http://schemas.microsoft.com/office/drawing/2014/main" val="10004"/>
                  </a:ext>
                </a:extLst>
              </a:tr>
              <a:tr h="635030">
                <a:tc>
                  <a:txBody>
                    <a:bodyPr/>
                    <a:lstStyle/>
                    <a:p>
                      <a:r>
                        <a:rPr lang="en-IN" dirty="0"/>
                        <a:t>Image</a:t>
                      </a:r>
                    </a:p>
                  </a:txBody>
                  <a:tcPr/>
                </a:tc>
                <a:tc>
                  <a:txBody>
                    <a:bodyPr/>
                    <a:lstStyle/>
                    <a:p>
                      <a:endParaRPr lang="en-IN" dirty="0"/>
                    </a:p>
                  </a:txBody>
                  <a:tcPr/>
                </a:tc>
                <a:tc>
                  <a:txBody>
                    <a:bodyPr/>
                    <a:lstStyle/>
                    <a:p>
                      <a:r>
                        <a:rPr lang="en-IN" dirty="0"/>
                        <a:t>Validated</a:t>
                      </a:r>
                    </a:p>
                  </a:txBody>
                  <a:tcPr/>
                </a:tc>
                <a:extLst>
                  <a:ext uri="{0D108BD9-81ED-4DB2-BD59-A6C34878D82A}">
                    <a16:rowId xmlns:a16="http://schemas.microsoft.com/office/drawing/2014/main" val="10005"/>
                  </a:ext>
                </a:extLst>
              </a:tr>
              <a:tr h="635030">
                <a:tc>
                  <a:txBody>
                    <a:bodyPr/>
                    <a:lstStyle/>
                    <a:p>
                      <a:r>
                        <a:rPr lang="en-IN" dirty="0"/>
                        <a:t>Location</a:t>
                      </a:r>
                    </a:p>
                  </a:txBody>
                  <a:tcPr/>
                </a:tc>
                <a:tc>
                  <a:txBody>
                    <a:bodyPr/>
                    <a:lstStyle/>
                    <a:p>
                      <a:endParaRPr lang="en-IN" dirty="0"/>
                    </a:p>
                  </a:txBody>
                  <a:tcPr/>
                </a:tc>
                <a:tc>
                  <a:txBody>
                    <a:bodyPr/>
                    <a:lstStyle/>
                    <a:p>
                      <a:r>
                        <a:rPr lang="en-IN" dirty="0">
                          <a:hlinkClick r:id="rId3"/>
                        </a:rPr>
                        <a:t>Click here for more</a:t>
                      </a:r>
                      <a:endParaRPr lang="en-IN" dirty="0"/>
                    </a:p>
                  </a:txBody>
                  <a:tcPr/>
                </a:tc>
                <a:extLst>
                  <a:ext uri="{0D108BD9-81ED-4DB2-BD59-A6C34878D82A}">
                    <a16:rowId xmlns:a16="http://schemas.microsoft.com/office/drawing/2014/main" val="10006"/>
                  </a:ext>
                </a:extLst>
              </a:tr>
              <a:tr h="635030">
                <a:tc>
                  <a:txBody>
                    <a:bodyPr/>
                    <a:lstStyle/>
                    <a:p>
                      <a:r>
                        <a:rPr lang="en-IN" dirty="0"/>
                        <a:t>Text</a:t>
                      </a:r>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7219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pic>
        <p:nvPicPr>
          <p:cNvPr id="6" name="Picture 5" descr="Screenshot (46).png"/>
          <p:cNvPicPr>
            <a:picLocks noChangeAspect="1"/>
          </p:cNvPicPr>
          <p:nvPr/>
        </p:nvPicPr>
        <p:blipFill>
          <a:blip r:embed="rId3" cstate="print"/>
          <a:stretch>
            <a:fillRect/>
          </a:stretch>
        </p:blipFill>
        <p:spPr>
          <a:xfrm>
            <a:off x="404949" y="0"/>
            <a:ext cx="10476411" cy="6858000"/>
          </a:xfrm>
          <a:prstGeom prst="rect">
            <a:avLst/>
          </a:prstGeom>
        </p:spPr>
      </p:pic>
    </p:spTree>
    <p:extLst>
      <p:ext uri="{BB962C8B-B14F-4D97-AF65-F5344CB8AC3E}">
        <p14:creationId xmlns:p14="http://schemas.microsoft.com/office/powerpoint/2010/main" val="2067219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378823" y="287383"/>
            <a:ext cx="10371908" cy="1200329"/>
          </a:xfrm>
          <a:prstGeom prst="rect">
            <a:avLst/>
          </a:prstGeom>
          <a:noFill/>
        </p:spPr>
        <p:txBody>
          <a:bodyPr wrap="square" rtlCol="0">
            <a:spAutoFit/>
          </a:bodyPr>
          <a:lstStyle/>
          <a:p>
            <a:pPr marL="342900" indent="-342900">
              <a:buAutoNum type="arabicPeriod" startAt="4"/>
            </a:pPr>
            <a:r>
              <a:rPr lang="en-IN" sz="3200" dirty="0">
                <a:latin typeface="Times New Roman" pitchFamily="18" charset="0"/>
                <a:cs typeface="Times New Roman" pitchFamily="18" charset="0"/>
              </a:rPr>
              <a:t>Radio Button </a:t>
            </a:r>
          </a:p>
          <a:p>
            <a:pPr marL="342900" indent="-342900"/>
            <a:r>
              <a:rPr lang="en-IN" sz="2000" dirty="0">
                <a:latin typeface="Times New Roman" pitchFamily="18" charset="0"/>
                <a:cs typeface="Times New Roman" pitchFamily="18" charset="0"/>
              </a:rPr>
              <a:t>	 The RadioButton control is used to provide a set of mutually exclusive options. The user can select one radio button in a group.</a:t>
            </a:r>
          </a:p>
        </p:txBody>
      </p:sp>
      <p:graphicFrame>
        <p:nvGraphicFramePr>
          <p:cNvPr id="7" name="Table 6"/>
          <p:cNvGraphicFramePr>
            <a:graphicFrameLocks noGrp="1"/>
          </p:cNvGraphicFramePr>
          <p:nvPr/>
        </p:nvGraphicFramePr>
        <p:xfrm>
          <a:off x="522513" y="1554477"/>
          <a:ext cx="11338560" cy="5042264"/>
        </p:xfrm>
        <a:graphic>
          <a:graphicData uri="http://schemas.openxmlformats.org/drawingml/2006/table">
            <a:tbl>
              <a:tblPr firstRow="1" bandRow="1">
                <a:tableStyleId>{5C22544A-7EE6-4342-B048-85BDC9FD1C3A}</a:tableStyleId>
              </a:tblPr>
              <a:tblGrid>
                <a:gridCol w="3779520">
                  <a:extLst>
                    <a:ext uri="{9D8B030D-6E8A-4147-A177-3AD203B41FA5}">
                      <a16:colId xmlns:a16="http://schemas.microsoft.com/office/drawing/2014/main" val="20000"/>
                    </a:ext>
                  </a:extLst>
                </a:gridCol>
                <a:gridCol w="3779520">
                  <a:extLst>
                    <a:ext uri="{9D8B030D-6E8A-4147-A177-3AD203B41FA5}">
                      <a16:colId xmlns:a16="http://schemas.microsoft.com/office/drawing/2014/main" val="20001"/>
                    </a:ext>
                  </a:extLst>
                </a:gridCol>
                <a:gridCol w="3779520">
                  <a:extLst>
                    <a:ext uri="{9D8B030D-6E8A-4147-A177-3AD203B41FA5}">
                      <a16:colId xmlns:a16="http://schemas.microsoft.com/office/drawing/2014/main" val="20002"/>
                    </a:ext>
                  </a:extLst>
                </a:gridCol>
              </a:tblGrid>
              <a:tr h="630283">
                <a:tc>
                  <a:txBody>
                    <a:bodyPr/>
                    <a:lstStyle/>
                    <a:p>
                      <a:r>
                        <a:rPr lang="en-IN" dirty="0"/>
                        <a:t>Properties  Of  </a:t>
                      </a:r>
                      <a:r>
                        <a:rPr lang="en-IN" baseline="0" dirty="0"/>
                        <a:t> RadioButton</a:t>
                      </a:r>
                      <a:endParaRPr lang="en-IN" dirty="0"/>
                    </a:p>
                  </a:txBody>
                  <a:tcPr/>
                </a:tc>
                <a:tc>
                  <a:txBody>
                    <a:bodyPr/>
                    <a:lstStyle/>
                    <a:p>
                      <a:r>
                        <a:rPr lang="en-IN" dirty="0"/>
                        <a:t>Methods</a:t>
                      </a:r>
                      <a:r>
                        <a:rPr lang="en-IN" baseline="0" dirty="0"/>
                        <a:t>   Of  RadioButton</a:t>
                      </a:r>
                      <a:endParaRPr lang="en-IN" dirty="0"/>
                    </a:p>
                  </a:txBody>
                  <a:tcPr/>
                </a:tc>
                <a:tc>
                  <a:txBody>
                    <a:bodyPr/>
                    <a:lstStyle/>
                    <a:p>
                      <a:r>
                        <a:rPr lang="en-IN" dirty="0"/>
                        <a:t>Events  Of   RadioButton</a:t>
                      </a:r>
                    </a:p>
                  </a:txBody>
                  <a:tcPr/>
                </a:tc>
                <a:extLst>
                  <a:ext uri="{0D108BD9-81ED-4DB2-BD59-A6C34878D82A}">
                    <a16:rowId xmlns:a16="http://schemas.microsoft.com/office/drawing/2014/main" val="10000"/>
                  </a:ext>
                </a:extLst>
              </a:tr>
              <a:tr h="630283">
                <a:tc>
                  <a:txBody>
                    <a:bodyPr/>
                    <a:lstStyle/>
                    <a:p>
                      <a:r>
                        <a:rPr lang="en-IN" dirty="0"/>
                        <a:t>Appearance</a:t>
                      </a:r>
                    </a:p>
                  </a:txBody>
                  <a:tcPr/>
                </a:tc>
                <a:tc>
                  <a:txBody>
                    <a:bodyPr/>
                    <a:lstStyle/>
                    <a:p>
                      <a:r>
                        <a:rPr lang="en-IN" dirty="0"/>
                        <a:t>PerformClick</a:t>
                      </a:r>
                    </a:p>
                  </a:txBody>
                  <a:tcPr/>
                </a:tc>
                <a:tc>
                  <a:txBody>
                    <a:bodyPr/>
                    <a:lstStyle/>
                    <a:p>
                      <a:r>
                        <a:rPr lang="en-IN" dirty="0"/>
                        <a:t>AppearenceChanged</a:t>
                      </a:r>
                    </a:p>
                  </a:txBody>
                  <a:tcPr/>
                </a:tc>
                <a:extLst>
                  <a:ext uri="{0D108BD9-81ED-4DB2-BD59-A6C34878D82A}">
                    <a16:rowId xmlns:a16="http://schemas.microsoft.com/office/drawing/2014/main" val="10001"/>
                  </a:ext>
                </a:extLst>
              </a:tr>
              <a:tr h="630283">
                <a:tc>
                  <a:txBody>
                    <a:bodyPr/>
                    <a:lstStyle/>
                    <a:p>
                      <a:r>
                        <a:rPr lang="en-IN" dirty="0"/>
                        <a:t>AutoCheck</a:t>
                      </a:r>
                    </a:p>
                  </a:txBody>
                  <a:tcPr/>
                </a:tc>
                <a:tc>
                  <a:txBody>
                    <a:bodyPr/>
                    <a:lstStyle/>
                    <a:p>
                      <a:endParaRPr lang="en-IN"/>
                    </a:p>
                  </a:txBody>
                  <a:tcPr/>
                </a:tc>
                <a:tc>
                  <a:txBody>
                    <a:bodyPr/>
                    <a:lstStyle/>
                    <a:p>
                      <a:r>
                        <a:rPr lang="en-IN" dirty="0"/>
                        <a:t>CheckedChanged</a:t>
                      </a:r>
                    </a:p>
                  </a:txBody>
                  <a:tcPr/>
                </a:tc>
                <a:extLst>
                  <a:ext uri="{0D108BD9-81ED-4DB2-BD59-A6C34878D82A}">
                    <a16:rowId xmlns:a16="http://schemas.microsoft.com/office/drawing/2014/main" val="10002"/>
                  </a:ext>
                </a:extLst>
              </a:tr>
              <a:tr h="630283">
                <a:tc>
                  <a:txBody>
                    <a:bodyPr/>
                    <a:lstStyle/>
                    <a:p>
                      <a:r>
                        <a:rPr lang="en-IN" dirty="0"/>
                        <a:t>CheckAlign</a:t>
                      </a:r>
                    </a:p>
                  </a:txBody>
                  <a:tcPr/>
                </a:tc>
                <a:tc>
                  <a:txBody>
                    <a:bodyPr/>
                    <a:lstStyle/>
                    <a:p>
                      <a:endParaRPr lang="en-IN"/>
                    </a:p>
                  </a:txBody>
                  <a:tcPr/>
                </a:tc>
                <a:tc>
                  <a:txBody>
                    <a:bodyPr/>
                    <a:lstStyle/>
                    <a:p>
                      <a:r>
                        <a:rPr lang="en-IN" dirty="0">
                          <a:hlinkClick r:id="rId3"/>
                        </a:rPr>
                        <a:t>Click here for more</a:t>
                      </a:r>
                      <a:endParaRPr lang="en-IN" dirty="0"/>
                    </a:p>
                  </a:txBody>
                  <a:tcPr/>
                </a:tc>
                <a:extLst>
                  <a:ext uri="{0D108BD9-81ED-4DB2-BD59-A6C34878D82A}">
                    <a16:rowId xmlns:a16="http://schemas.microsoft.com/office/drawing/2014/main" val="10003"/>
                  </a:ext>
                </a:extLst>
              </a:tr>
              <a:tr h="630283">
                <a:tc>
                  <a:txBody>
                    <a:bodyPr/>
                    <a:lstStyle/>
                    <a:p>
                      <a:r>
                        <a:rPr lang="en-IN" dirty="0"/>
                        <a:t>Checked</a:t>
                      </a:r>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0004"/>
                  </a:ext>
                </a:extLst>
              </a:tr>
              <a:tr h="630283">
                <a:tc>
                  <a:txBody>
                    <a:bodyPr/>
                    <a:lstStyle/>
                    <a:p>
                      <a:r>
                        <a:rPr lang="en-IN" dirty="0"/>
                        <a:t>Text</a:t>
                      </a: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05"/>
                  </a:ext>
                </a:extLst>
              </a:tr>
              <a:tr h="630283">
                <a:tc>
                  <a:txBody>
                    <a:bodyPr/>
                    <a:lstStyle/>
                    <a:p>
                      <a:r>
                        <a:rPr lang="en-IN" dirty="0"/>
                        <a:t>TabStop</a:t>
                      </a: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06"/>
                  </a:ext>
                </a:extLst>
              </a:tr>
              <a:tr h="630283">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7219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509451" y="222069"/>
            <a:ext cx="10593978" cy="6986528"/>
          </a:xfrm>
          <a:prstGeom prst="rect">
            <a:avLst/>
          </a:prstGeom>
          <a:noFill/>
        </p:spPr>
        <p:txBody>
          <a:bodyPr wrap="square" rtlCol="0">
            <a:spAutoFit/>
          </a:bodyPr>
          <a:lstStyle/>
          <a:p>
            <a:r>
              <a:rPr lang="en-IN" sz="1400" dirty="0"/>
              <a:t>Public Class </a:t>
            </a:r>
            <a:r>
              <a:rPr lang="en-IN" sz="1400" dirty="0" err="1"/>
              <a:t>RadioBtn</a:t>
            </a:r>
            <a:r>
              <a:rPr lang="en-IN" sz="1400" dirty="0"/>
              <a:t>  </a:t>
            </a:r>
          </a:p>
          <a:p>
            <a:r>
              <a:rPr lang="en-IN" sz="1400" dirty="0"/>
              <a:t>    Private Sub </a:t>
            </a:r>
            <a:r>
              <a:rPr lang="en-IN" sz="1400" dirty="0" err="1"/>
              <a:t>RadioBtn_Load</a:t>
            </a:r>
            <a:r>
              <a:rPr lang="en-IN" sz="1400" dirty="0"/>
              <a:t>(sender As Object, e As EventArgs) Handles MyBase.Load  </a:t>
            </a:r>
          </a:p>
          <a:p>
            <a:r>
              <a:rPr lang="en-IN" sz="1400" dirty="0"/>
              <a:t>        Me.Text = "javaTpoint.com" ' Set the title of the form  </a:t>
            </a:r>
          </a:p>
          <a:p>
            <a:r>
              <a:rPr lang="en-IN" sz="1400" dirty="0"/>
              <a:t>        Label1.Text = "Select the Gender"  </a:t>
            </a:r>
          </a:p>
          <a:p>
            <a:r>
              <a:rPr lang="en-IN" sz="1400" dirty="0"/>
              <a:t>        RadioButton1.Text = "Male"  ' Set the radiobutton1 and radiobutton2  </a:t>
            </a:r>
          </a:p>
          <a:p>
            <a:r>
              <a:rPr lang="en-IN" sz="1400" dirty="0"/>
              <a:t>        RadioButton2.Text = "Female"  </a:t>
            </a:r>
          </a:p>
          <a:p>
            <a:r>
              <a:rPr lang="en-IN" sz="1400" dirty="0"/>
              <a:t>        RadioButton3.Text = "Transgender"  </a:t>
            </a:r>
          </a:p>
          <a:p>
            <a:r>
              <a:rPr lang="en-IN" sz="1400" dirty="0"/>
              <a:t>        Button1.Text = "Submit"   ' Set the button name  </a:t>
            </a:r>
          </a:p>
          <a:p>
            <a:r>
              <a:rPr lang="en-IN" sz="1400" dirty="0"/>
              <a:t>        Button2.Text = "Exit"  </a:t>
            </a:r>
          </a:p>
          <a:p>
            <a:r>
              <a:rPr lang="en-IN" sz="1400" dirty="0"/>
              <a:t>    End Sub  </a:t>
            </a:r>
          </a:p>
          <a:p>
            <a:r>
              <a:rPr lang="en-IN" sz="1400" dirty="0"/>
              <a:t>  </a:t>
            </a:r>
          </a:p>
          <a:p>
            <a:r>
              <a:rPr lang="en-IN" sz="1400" dirty="0"/>
              <a:t>    Private Sub Button1_Click(sender As Object, e As EventArgs) Handles Button1.Click  </a:t>
            </a:r>
          </a:p>
          <a:p>
            <a:r>
              <a:rPr lang="en-IN" sz="1400" dirty="0"/>
              <a:t>        Dim gen As String  </a:t>
            </a:r>
          </a:p>
          <a:p>
            <a:r>
              <a:rPr lang="en-IN" sz="1400" dirty="0"/>
              <a:t>        If RadioButton1.Checked = True Then  </a:t>
            </a:r>
          </a:p>
          <a:p>
            <a:r>
              <a:rPr lang="en-IN" sz="1400" dirty="0"/>
              <a:t>            gen = "Male"  </a:t>
            </a:r>
          </a:p>
          <a:p>
            <a:r>
              <a:rPr lang="en-IN" sz="1400" dirty="0"/>
              <a:t>            </a:t>
            </a:r>
            <a:r>
              <a:rPr lang="en-IN" sz="1400" dirty="0" err="1"/>
              <a:t>MsgBox</a:t>
            </a:r>
            <a:r>
              <a:rPr lang="en-IN" sz="1400" dirty="0"/>
              <a:t>(" Your gender is : " &amp; gen)  </a:t>
            </a:r>
          </a:p>
          <a:p>
            <a:r>
              <a:rPr lang="en-IN" sz="1400" dirty="0"/>
              <a:t>  </a:t>
            </a:r>
          </a:p>
          <a:p>
            <a:r>
              <a:rPr lang="en-IN" sz="1400" dirty="0"/>
              <a:t>        </a:t>
            </a:r>
            <a:r>
              <a:rPr lang="en-IN" sz="1400" dirty="0" err="1"/>
              <a:t>ElseIf</a:t>
            </a:r>
            <a:r>
              <a:rPr lang="en-IN" sz="1400" dirty="0"/>
              <a:t> RadioButton2.Checked = True Then  </a:t>
            </a:r>
          </a:p>
          <a:p>
            <a:r>
              <a:rPr lang="en-IN" sz="1400" dirty="0"/>
              <a:t>            gen = "Female"  </a:t>
            </a:r>
          </a:p>
          <a:p>
            <a:r>
              <a:rPr lang="en-IN" sz="1400" dirty="0"/>
              <a:t>            </a:t>
            </a:r>
            <a:r>
              <a:rPr lang="en-IN" sz="1400" dirty="0" err="1"/>
              <a:t>MsgBox</a:t>
            </a:r>
            <a:r>
              <a:rPr lang="en-IN" sz="1400" dirty="0"/>
              <a:t>(" Your gender is : " &amp; gen)  </a:t>
            </a:r>
          </a:p>
          <a:p>
            <a:r>
              <a:rPr lang="en-IN" sz="1400" dirty="0"/>
              <a:t>        Else  </a:t>
            </a:r>
          </a:p>
          <a:p>
            <a:r>
              <a:rPr lang="en-IN" sz="1400" dirty="0"/>
              <a:t>            gen = "Transgender"  </a:t>
            </a:r>
          </a:p>
          <a:p>
            <a:r>
              <a:rPr lang="en-IN" sz="1400" dirty="0"/>
              <a:t>            </a:t>
            </a:r>
            <a:r>
              <a:rPr lang="en-IN" sz="1400" dirty="0" err="1"/>
              <a:t>MsgBox</a:t>
            </a:r>
            <a:r>
              <a:rPr lang="en-IN" sz="1400" dirty="0"/>
              <a:t>(" You have Selected the gender : " &amp; gen)  </a:t>
            </a:r>
          </a:p>
          <a:p>
            <a:r>
              <a:rPr lang="en-IN" sz="1400" dirty="0"/>
              <a:t>        End If  </a:t>
            </a:r>
          </a:p>
          <a:p>
            <a:r>
              <a:rPr lang="en-IN" sz="1400" dirty="0"/>
              <a:t>  </a:t>
            </a:r>
          </a:p>
          <a:p>
            <a:r>
              <a:rPr lang="en-IN" sz="1400" dirty="0"/>
              <a:t>    End Sub  </a:t>
            </a:r>
          </a:p>
          <a:p>
            <a:r>
              <a:rPr lang="en-IN" sz="1400" dirty="0"/>
              <a:t>  </a:t>
            </a:r>
          </a:p>
          <a:p>
            <a:r>
              <a:rPr lang="en-IN" sz="1400" dirty="0"/>
              <a:t>    Private Sub Button2_Click(sender As Object, e As EventArgs) Handles Button2.Click  </a:t>
            </a:r>
          </a:p>
          <a:p>
            <a:r>
              <a:rPr lang="en-IN" sz="1400" dirty="0"/>
              <a:t>        End 'Terminate the program  </a:t>
            </a:r>
          </a:p>
          <a:p>
            <a:r>
              <a:rPr lang="en-IN" sz="1400" dirty="0"/>
              <a:t>    End Sub  </a:t>
            </a:r>
          </a:p>
          <a:p>
            <a:r>
              <a:rPr lang="en-IN" sz="1400" dirty="0"/>
              <a:t>End Class</a:t>
            </a:r>
          </a:p>
          <a:p>
            <a:endParaRPr lang="en-IN" sz="1400" dirty="0"/>
          </a:p>
        </p:txBody>
      </p:sp>
      <p:pic>
        <p:nvPicPr>
          <p:cNvPr id="7" name="Picture 6" descr="Screenshot (107).png"/>
          <p:cNvPicPr>
            <a:picLocks noChangeAspect="1"/>
          </p:cNvPicPr>
          <p:nvPr/>
        </p:nvPicPr>
        <p:blipFill>
          <a:blip r:embed="rId3" cstate="print"/>
          <a:stretch>
            <a:fillRect/>
          </a:stretch>
        </p:blipFill>
        <p:spPr>
          <a:xfrm>
            <a:off x="7054685" y="1118945"/>
            <a:ext cx="4953692" cy="5430008"/>
          </a:xfrm>
          <a:prstGeom prst="rect">
            <a:avLst/>
          </a:prstGeom>
        </p:spPr>
      </p:pic>
    </p:spTree>
    <p:extLst>
      <p:ext uri="{BB962C8B-B14F-4D97-AF65-F5344CB8AC3E}">
        <p14:creationId xmlns:p14="http://schemas.microsoft.com/office/powerpoint/2010/main" val="2067219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ED5F35-4EFC-4B1A-A685-D0FE2F7AD39C}"/>
              </a:ext>
            </a:extLst>
          </p:cNvPr>
          <p:cNvSpPr>
            <a:spLocks noGrp="1"/>
          </p:cNvSpPr>
          <p:nvPr>
            <p:ph type="title"/>
          </p:nvPr>
        </p:nvSpPr>
        <p:spPr>
          <a:xfrm>
            <a:off x="8050787" y="482321"/>
            <a:ext cx="3656581" cy="5571625"/>
          </a:xfrm>
        </p:spPr>
        <p:txBody>
          <a:bodyPr anchor="ctr">
            <a:normAutofit/>
          </a:bodyPr>
          <a:lstStyle/>
          <a:p>
            <a:r>
              <a:rPr lang="en-US" sz="4000" dirty="0">
                <a:latin typeface="Bodoni MT" panose="02070603080606020203" pitchFamily="18" charset="0"/>
                <a:cs typeface="Times New Roman" panose="02020603050405020304" pitchFamily="18" charset="0"/>
              </a:rPr>
              <a:t>What You Learn?</a:t>
            </a:r>
            <a:br>
              <a:rPr lang="en-US" sz="4000" dirty="0">
                <a:latin typeface="Bodoni MT" panose="02070603080606020203" pitchFamily="18" charset="0"/>
                <a:cs typeface="Times New Roman" panose="02020603050405020304" pitchFamily="18" charset="0"/>
              </a:rPr>
            </a:br>
            <a:br>
              <a:rPr lang="en-US" sz="4000" dirty="0">
                <a:latin typeface="Bodoni MT" panose="02070603080606020203" pitchFamily="18" charset="0"/>
                <a:cs typeface="Times New Roman" panose="02020603050405020304" pitchFamily="18" charset="0"/>
              </a:rPr>
            </a:br>
            <a:r>
              <a:rPr lang="en-US" sz="2400" dirty="0">
                <a:latin typeface="Bodoni MT" panose="02070603080606020203" pitchFamily="18" charset="0"/>
                <a:cs typeface="Times New Roman" panose="02020603050405020304" pitchFamily="18" charset="0"/>
                <a:hlinkClick r:id="rId2"/>
              </a:rPr>
              <a:t>Click here for more</a:t>
            </a:r>
            <a:endParaRPr lang="en-US" sz="2400" dirty="0">
              <a:latin typeface="Bodoni MT" panose="02070603080606020203"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VB.NET_Logo.svg.png"/>
          <p:cNvPicPr>
            <a:picLocks noChangeAspect="1"/>
          </p:cNvPicPr>
          <p:nvPr/>
        </p:nvPicPr>
        <p:blipFill>
          <a:blip r:embed="rId8" cstate="print"/>
          <a:stretch>
            <a:fillRect/>
          </a:stretch>
        </p:blipFill>
        <p:spPr>
          <a:xfrm>
            <a:off x="11103973" y="181249"/>
            <a:ext cx="837655" cy="837655"/>
          </a:xfrm>
          <a:prstGeom prst="rect">
            <a:avLst/>
          </a:prstGeom>
        </p:spPr>
      </p:pic>
    </p:spTree>
    <p:extLst>
      <p:ext uri="{BB962C8B-B14F-4D97-AF65-F5344CB8AC3E}">
        <p14:creationId xmlns:p14="http://schemas.microsoft.com/office/powerpoint/2010/main" val="2067219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431074" y="209006"/>
            <a:ext cx="10607040" cy="1508105"/>
          </a:xfrm>
          <a:prstGeom prst="rect">
            <a:avLst/>
          </a:prstGeom>
          <a:noFill/>
        </p:spPr>
        <p:txBody>
          <a:bodyPr wrap="square" rtlCol="0">
            <a:spAutoFit/>
          </a:bodyPr>
          <a:lstStyle/>
          <a:p>
            <a:pPr marL="342900" indent="-342900">
              <a:buAutoNum type="arabicPeriod" startAt="5"/>
            </a:pPr>
            <a:r>
              <a:rPr lang="en-IN" sz="3200" dirty="0">
                <a:latin typeface="Times New Roman" pitchFamily="18" charset="0"/>
                <a:cs typeface="Times New Roman" pitchFamily="18" charset="0"/>
              </a:rPr>
              <a:t>Check Box</a:t>
            </a:r>
          </a:p>
          <a:p>
            <a:pPr marL="342900" indent="-342900"/>
            <a:r>
              <a:rPr lang="en-IN" sz="2000" dirty="0">
                <a:latin typeface="Times New Roman" pitchFamily="18" charset="0"/>
                <a:cs typeface="Times New Roman" pitchFamily="18" charset="0"/>
              </a:rPr>
              <a:t>	 The CheckBox control allows the user to set true/false or yes/no type options. The user can select or deselect it. When a check box is selected it has the value True, and when it is cleared, it holds the value False.</a:t>
            </a:r>
          </a:p>
        </p:txBody>
      </p:sp>
      <p:graphicFrame>
        <p:nvGraphicFramePr>
          <p:cNvPr id="7" name="Table 6"/>
          <p:cNvGraphicFramePr>
            <a:graphicFrameLocks noGrp="1"/>
          </p:cNvGraphicFramePr>
          <p:nvPr/>
        </p:nvGraphicFramePr>
        <p:xfrm>
          <a:off x="457201" y="1751629"/>
          <a:ext cx="11364684" cy="4858176"/>
        </p:xfrm>
        <a:graphic>
          <a:graphicData uri="http://schemas.openxmlformats.org/drawingml/2006/table">
            <a:tbl>
              <a:tblPr firstRow="1" bandRow="1">
                <a:tableStyleId>{5C22544A-7EE6-4342-B048-85BDC9FD1C3A}</a:tableStyleId>
              </a:tblPr>
              <a:tblGrid>
                <a:gridCol w="3788228">
                  <a:extLst>
                    <a:ext uri="{9D8B030D-6E8A-4147-A177-3AD203B41FA5}">
                      <a16:colId xmlns:a16="http://schemas.microsoft.com/office/drawing/2014/main" val="20000"/>
                    </a:ext>
                  </a:extLst>
                </a:gridCol>
                <a:gridCol w="3788228">
                  <a:extLst>
                    <a:ext uri="{9D8B030D-6E8A-4147-A177-3AD203B41FA5}">
                      <a16:colId xmlns:a16="http://schemas.microsoft.com/office/drawing/2014/main" val="20001"/>
                    </a:ext>
                  </a:extLst>
                </a:gridCol>
                <a:gridCol w="3788228">
                  <a:extLst>
                    <a:ext uri="{9D8B030D-6E8A-4147-A177-3AD203B41FA5}">
                      <a16:colId xmlns:a16="http://schemas.microsoft.com/office/drawing/2014/main" val="20002"/>
                    </a:ext>
                  </a:extLst>
                </a:gridCol>
              </a:tblGrid>
              <a:tr h="607272">
                <a:tc>
                  <a:txBody>
                    <a:bodyPr/>
                    <a:lstStyle/>
                    <a:p>
                      <a:r>
                        <a:rPr lang="en-IN" dirty="0"/>
                        <a:t>Properties  Of  CheckBox</a:t>
                      </a:r>
                    </a:p>
                  </a:txBody>
                  <a:tcPr/>
                </a:tc>
                <a:tc>
                  <a:txBody>
                    <a:bodyPr/>
                    <a:lstStyle/>
                    <a:p>
                      <a:r>
                        <a:rPr lang="en-IN" dirty="0"/>
                        <a:t>Methods   Of   CheckBox</a:t>
                      </a:r>
                    </a:p>
                  </a:txBody>
                  <a:tcPr/>
                </a:tc>
                <a:tc>
                  <a:txBody>
                    <a:bodyPr/>
                    <a:lstStyle/>
                    <a:p>
                      <a:r>
                        <a:rPr lang="en-IN" dirty="0"/>
                        <a:t>Events  Of   CheckBox</a:t>
                      </a:r>
                    </a:p>
                  </a:txBody>
                  <a:tcPr/>
                </a:tc>
                <a:extLst>
                  <a:ext uri="{0D108BD9-81ED-4DB2-BD59-A6C34878D82A}">
                    <a16:rowId xmlns:a16="http://schemas.microsoft.com/office/drawing/2014/main" val="10000"/>
                  </a:ext>
                </a:extLst>
              </a:tr>
              <a:tr h="607272">
                <a:tc>
                  <a:txBody>
                    <a:bodyPr/>
                    <a:lstStyle/>
                    <a:p>
                      <a:r>
                        <a:rPr lang="en-IN" dirty="0"/>
                        <a:t>Appearance</a:t>
                      </a:r>
                    </a:p>
                  </a:txBody>
                  <a:tcPr/>
                </a:tc>
                <a:tc>
                  <a:txBody>
                    <a:bodyPr/>
                    <a:lstStyle/>
                    <a:p>
                      <a:r>
                        <a:rPr lang="en-IN" dirty="0"/>
                        <a:t>OnCheckedChanged</a:t>
                      </a:r>
                    </a:p>
                  </a:txBody>
                  <a:tcPr/>
                </a:tc>
                <a:tc>
                  <a:txBody>
                    <a:bodyPr/>
                    <a:lstStyle/>
                    <a:p>
                      <a:r>
                        <a:rPr lang="en-IN" dirty="0"/>
                        <a:t>AppearenceChanged</a:t>
                      </a:r>
                    </a:p>
                  </a:txBody>
                  <a:tcPr/>
                </a:tc>
                <a:extLst>
                  <a:ext uri="{0D108BD9-81ED-4DB2-BD59-A6C34878D82A}">
                    <a16:rowId xmlns:a16="http://schemas.microsoft.com/office/drawing/2014/main" val="10001"/>
                  </a:ext>
                </a:extLst>
              </a:tr>
              <a:tr h="607272">
                <a:tc>
                  <a:txBody>
                    <a:bodyPr/>
                    <a:lstStyle/>
                    <a:p>
                      <a:r>
                        <a:rPr lang="en-IN" dirty="0"/>
                        <a:t>AutoCheck</a:t>
                      </a:r>
                    </a:p>
                  </a:txBody>
                  <a:tcPr/>
                </a:tc>
                <a:tc>
                  <a:txBody>
                    <a:bodyPr/>
                    <a:lstStyle/>
                    <a:p>
                      <a:r>
                        <a:rPr lang="en-IN" dirty="0"/>
                        <a:t>OnCheckStateChange</a:t>
                      </a:r>
                    </a:p>
                  </a:txBody>
                  <a:tcPr/>
                </a:tc>
                <a:tc>
                  <a:txBody>
                    <a:bodyPr/>
                    <a:lstStyle/>
                    <a:p>
                      <a:r>
                        <a:rPr lang="en-IN" dirty="0"/>
                        <a:t>CheckedChanged</a:t>
                      </a:r>
                    </a:p>
                  </a:txBody>
                  <a:tcPr/>
                </a:tc>
                <a:extLst>
                  <a:ext uri="{0D108BD9-81ED-4DB2-BD59-A6C34878D82A}">
                    <a16:rowId xmlns:a16="http://schemas.microsoft.com/office/drawing/2014/main" val="10002"/>
                  </a:ext>
                </a:extLst>
              </a:tr>
              <a:tr h="607272">
                <a:tc>
                  <a:txBody>
                    <a:bodyPr/>
                    <a:lstStyle/>
                    <a:p>
                      <a:r>
                        <a:rPr lang="en-IN" dirty="0"/>
                        <a:t>CheckAlign</a:t>
                      </a:r>
                    </a:p>
                  </a:txBody>
                  <a:tcPr/>
                </a:tc>
                <a:tc>
                  <a:txBody>
                    <a:bodyPr/>
                    <a:lstStyle/>
                    <a:p>
                      <a:r>
                        <a:rPr lang="en-IN" dirty="0"/>
                        <a:t>OnClick</a:t>
                      </a:r>
                    </a:p>
                  </a:txBody>
                  <a:tcPr/>
                </a:tc>
                <a:tc>
                  <a:txBody>
                    <a:bodyPr/>
                    <a:lstStyle/>
                    <a:p>
                      <a:r>
                        <a:rPr lang="en-IN" dirty="0" err="1"/>
                        <a:t>CheckStateChanged</a:t>
                      </a:r>
                      <a:endParaRPr lang="en-IN" dirty="0"/>
                    </a:p>
                  </a:txBody>
                  <a:tcPr/>
                </a:tc>
                <a:extLst>
                  <a:ext uri="{0D108BD9-81ED-4DB2-BD59-A6C34878D82A}">
                    <a16:rowId xmlns:a16="http://schemas.microsoft.com/office/drawing/2014/main" val="10003"/>
                  </a:ext>
                </a:extLst>
              </a:tr>
              <a:tr h="607272">
                <a:tc>
                  <a:txBody>
                    <a:bodyPr/>
                    <a:lstStyle/>
                    <a:p>
                      <a:r>
                        <a:rPr lang="en-IN" dirty="0"/>
                        <a:t>Checked</a:t>
                      </a:r>
                    </a:p>
                  </a:txBody>
                  <a:tcPr/>
                </a:tc>
                <a:tc>
                  <a:txBody>
                    <a:bodyPr/>
                    <a:lstStyle/>
                    <a:p>
                      <a:endParaRPr lang="en-IN"/>
                    </a:p>
                  </a:txBody>
                  <a:tcPr/>
                </a:tc>
                <a:tc>
                  <a:txBody>
                    <a:bodyPr/>
                    <a:lstStyle/>
                    <a:p>
                      <a:r>
                        <a:rPr lang="en-IN" dirty="0">
                          <a:hlinkClick r:id="rId3"/>
                        </a:rPr>
                        <a:t>Click here for more</a:t>
                      </a:r>
                      <a:endParaRPr lang="en-IN" dirty="0"/>
                    </a:p>
                  </a:txBody>
                  <a:tcPr/>
                </a:tc>
                <a:extLst>
                  <a:ext uri="{0D108BD9-81ED-4DB2-BD59-A6C34878D82A}">
                    <a16:rowId xmlns:a16="http://schemas.microsoft.com/office/drawing/2014/main" val="10004"/>
                  </a:ext>
                </a:extLst>
              </a:tr>
              <a:tr h="607272">
                <a:tc>
                  <a:txBody>
                    <a:bodyPr/>
                    <a:lstStyle/>
                    <a:p>
                      <a:r>
                        <a:rPr lang="en-IN" dirty="0"/>
                        <a:t>CheckState</a:t>
                      </a: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05"/>
                  </a:ext>
                </a:extLst>
              </a:tr>
              <a:tr h="607272">
                <a:tc>
                  <a:txBody>
                    <a:bodyPr/>
                    <a:lstStyle/>
                    <a:p>
                      <a:r>
                        <a:rPr lang="en-IN" dirty="0"/>
                        <a:t>Text</a:t>
                      </a: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06"/>
                  </a:ext>
                </a:extLst>
              </a:tr>
              <a:tr h="607272">
                <a:tc>
                  <a:txBody>
                    <a:bodyPr/>
                    <a:lstStyle/>
                    <a:p>
                      <a:r>
                        <a:rPr lang="en-IN" dirty="0"/>
                        <a:t>TreeState</a:t>
                      </a:r>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7219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457200" y="261257"/>
            <a:ext cx="10907486" cy="6740307"/>
          </a:xfrm>
          <a:prstGeom prst="rect">
            <a:avLst/>
          </a:prstGeom>
          <a:noFill/>
        </p:spPr>
        <p:txBody>
          <a:bodyPr wrap="square" rtlCol="0">
            <a:spAutoFit/>
          </a:bodyPr>
          <a:lstStyle/>
          <a:p>
            <a:r>
              <a:rPr lang="en-IN" dirty="0">
                <a:latin typeface="Times New Roman" pitchFamily="18" charset="0"/>
                <a:cs typeface="Times New Roman" pitchFamily="18" charset="0"/>
              </a:rPr>
              <a:t>Public Class </a:t>
            </a:r>
            <a:r>
              <a:rPr lang="en-IN" dirty="0" err="1">
                <a:latin typeface="Times New Roman" pitchFamily="18" charset="0"/>
                <a:cs typeface="Times New Roman" pitchFamily="18" charset="0"/>
              </a:rPr>
              <a:t>Checkbxvb</a:t>
            </a:r>
            <a:r>
              <a:rPr lang="en-IN" dirty="0">
                <a:latin typeface="Times New Roman" pitchFamily="18" charset="0"/>
                <a:cs typeface="Times New Roman" pitchFamily="18" charset="0"/>
              </a:rPr>
              <a:t>  </a:t>
            </a:r>
          </a:p>
          <a:p>
            <a:r>
              <a:rPr lang="en-IN" dirty="0">
                <a:latin typeface="Times New Roman" pitchFamily="18" charset="0"/>
                <a:cs typeface="Times New Roman" pitchFamily="18" charset="0"/>
              </a:rPr>
              <a:t>    Private Sub </a:t>
            </a:r>
            <a:r>
              <a:rPr lang="en-IN" dirty="0" err="1">
                <a:latin typeface="Times New Roman" pitchFamily="18" charset="0"/>
                <a:cs typeface="Times New Roman" pitchFamily="18" charset="0"/>
              </a:rPr>
              <a:t>Checkbxvb_Load</a:t>
            </a:r>
            <a:r>
              <a:rPr lang="en-IN" dirty="0">
                <a:latin typeface="Times New Roman" pitchFamily="18" charset="0"/>
                <a:cs typeface="Times New Roman" pitchFamily="18" charset="0"/>
              </a:rPr>
              <a:t>(sender As Object, e As EventArgs) Handles MyBase.Load  </a:t>
            </a:r>
          </a:p>
          <a:p>
            <a:r>
              <a:rPr lang="en-IN" dirty="0">
                <a:latin typeface="Times New Roman" pitchFamily="18" charset="0"/>
                <a:cs typeface="Times New Roman" pitchFamily="18" charset="0"/>
              </a:rPr>
              <a:t>        Me.Text = "javaTpoint.com" ' Set the title name of the form  </a:t>
            </a:r>
          </a:p>
          <a:p>
            <a:r>
              <a:rPr lang="en-IN" dirty="0">
                <a:latin typeface="Times New Roman" pitchFamily="18" charset="0"/>
                <a:cs typeface="Times New Roman" pitchFamily="18" charset="0"/>
              </a:rPr>
              <a:t>        Label1.Text = "Select the fruits name"  </a:t>
            </a:r>
          </a:p>
          <a:p>
            <a:r>
              <a:rPr lang="en-IN" dirty="0">
                <a:latin typeface="Times New Roman" pitchFamily="18" charset="0"/>
                <a:cs typeface="Times New Roman" pitchFamily="18" charset="0"/>
              </a:rPr>
              <a:t>        CheckBox1.Text = "Apple"  </a:t>
            </a:r>
          </a:p>
          <a:p>
            <a:r>
              <a:rPr lang="en-IN" dirty="0">
                <a:latin typeface="Times New Roman" pitchFamily="18" charset="0"/>
                <a:cs typeface="Times New Roman" pitchFamily="18" charset="0"/>
              </a:rPr>
              <a:t>        CheckBox2.Text = "Mango"  </a:t>
            </a:r>
          </a:p>
          <a:p>
            <a:r>
              <a:rPr lang="en-IN" dirty="0">
                <a:latin typeface="Times New Roman" pitchFamily="18" charset="0"/>
                <a:cs typeface="Times New Roman" pitchFamily="18" charset="0"/>
              </a:rPr>
              <a:t>        CheckBox3.Text = "Banana"  </a:t>
            </a:r>
          </a:p>
          <a:p>
            <a:r>
              <a:rPr lang="en-IN" dirty="0">
                <a:latin typeface="Times New Roman" pitchFamily="18" charset="0"/>
                <a:cs typeface="Times New Roman" pitchFamily="18" charset="0"/>
              </a:rPr>
              <a:t>        CheckBox4.Text = "Orange"  </a:t>
            </a:r>
          </a:p>
          <a:p>
            <a:r>
              <a:rPr lang="en-IN" dirty="0">
                <a:latin typeface="Times New Roman" pitchFamily="18" charset="0"/>
                <a:cs typeface="Times New Roman" pitchFamily="18" charset="0"/>
              </a:rPr>
              <a:t>        CheckBox5.Text = "Potato"  </a:t>
            </a:r>
          </a:p>
          <a:p>
            <a:r>
              <a:rPr lang="en-IN" dirty="0">
                <a:latin typeface="Times New Roman" pitchFamily="18" charset="0"/>
                <a:cs typeface="Times New Roman" pitchFamily="18" charset="0"/>
              </a:rPr>
              <a:t>        CheckBox6.Text = "Tomato"  </a:t>
            </a:r>
          </a:p>
          <a:p>
            <a:r>
              <a:rPr lang="en-IN" dirty="0">
                <a:latin typeface="Times New Roman" pitchFamily="18" charset="0"/>
                <a:cs typeface="Times New Roman" pitchFamily="18" charset="0"/>
              </a:rPr>
              <a:t>        Button1.Text = "Submit"  </a:t>
            </a:r>
          </a:p>
          <a:p>
            <a:r>
              <a:rPr lang="en-IN" dirty="0">
                <a:latin typeface="Times New Roman" pitchFamily="18" charset="0"/>
                <a:cs typeface="Times New Roman" pitchFamily="18" charset="0"/>
              </a:rPr>
              <a:t>        Button2.Text = "Close"  </a:t>
            </a:r>
          </a:p>
          <a:p>
            <a:r>
              <a:rPr lang="en-IN" dirty="0">
                <a:latin typeface="Times New Roman" pitchFamily="18" charset="0"/>
                <a:cs typeface="Times New Roman" pitchFamily="18" charset="0"/>
              </a:rPr>
              <a:t>    End Sub  </a:t>
            </a:r>
          </a:p>
          <a:p>
            <a:r>
              <a:rPr lang="en-IN" dirty="0">
                <a:latin typeface="Times New Roman" pitchFamily="18" charset="0"/>
                <a:cs typeface="Times New Roman" pitchFamily="18" charset="0"/>
              </a:rPr>
              <a:t>Private Sub Button1_Click(sender As Object, e As EventArgs) Handles Button1.Click  </a:t>
            </a:r>
          </a:p>
          <a:p>
            <a:r>
              <a:rPr lang="en-IN" dirty="0">
                <a:latin typeface="Times New Roman" pitchFamily="18" charset="0"/>
                <a:cs typeface="Times New Roman" pitchFamily="18" charset="0"/>
              </a:rPr>
              <a:t>        Dim fruit As String  </a:t>
            </a:r>
          </a:p>
          <a:p>
            <a:r>
              <a:rPr lang="en-IN" dirty="0">
                <a:latin typeface="Times New Roman" pitchFamily="18" charset="0"/>
                <a:cs typeface="Times New Roman" pitchFamily="18" charset="0"/>
              </a:rPr>
              <a:t>        fruit = " "  </a:t>
            </a:r>
          </a:p>
          <a:p>
            <a:r>
              <a:rPr lang="en-IN" dirty="0">
                <a:latin typeface="Times New Roman" pitchFamily="18" charset="0"/>
                <a:cs typeface="Times New Roman" pitchFamily="18" charset="0"/>
              </a:rPr>
              <a:t>        If CheckBox1.Checked = True Then  </a:t>
            </a:r>
          </a:p>
          <a:p>
            <a:r>
              <a:rPr lang="en-IN" dirty="0">
                <a:latin typeface="Times New Roman" pitchFamily="18" charset="0"/>
                <a:cs typeface="Times New Roman" pitchFamily="18" charset="0"/>
              </a:rPr>
              <a:t>            fruit = "Apple"  </a:t>
            </a:r>
          </a:p>
          <a:p>
            <a:r>
              <a:rPr lang="en-IN" dirty="0">
                <a:latin typeface="Times New Roman" pitchFamily="18" charset="0"/>
                <a:cs typeface="Times New Roman" pitchFamily="18" charset="0"/>
              </a:rPr>
              <a:t>        End If  </a:t>
            </a:r>
          </a:p>
          <a:p>
            <a:r>
              <a:rPr lang="en-IN" dirty="0">
                <a:latin typeface="Times New Roman" pitchFamily="18" charset="0"/>
                <a:cs typeface="Times New Roman" pitchFamily="18" charset="0"/>
              </a:rPr>
              <a:t>        If CheckBox2.Checked = True Then  </a:t>
            </a:r>
          </a:p>
          <a:p>
            <a:r>
              <a:rPr lang="en-IN" dirty="0">
                <a:latin typeface="Times New Roman" pitchFamily="18" charset="0"/>
                <a:cs typeface="Times New Roman" pitchFamily="18" charset="0"/>
              </a:rPr>
              <a:t>            'fruit = CheckBox2.Text  </a:t>
            </a:r>
          </a:p>
          <a:p>
            <a:r>
              <a:rPr lang="en-IN" dirty="0">
                <a:latin typeface="Times New Roman" pitchFamily="18" charset="0"/>
                <a:cs typeface="Times New Roman" pitchFamily="18" charset="0"/>
              </a:rPr>
              <a:t>            fruit = fruit &amp; " Mango"  </a:t>
            </a:r>
          </a:p>
          <a:p>
            <a:r>
              <a:rPr lang="en-IN" dirty="0">
                <a:latin typeface="Times New Roman" pitchFamily="18" charset="0"/>
                <a:cs typeface="Times New Roman" pitchFamily="18" charset="0"/>
              </a:rPr>
              <a:t>        End If  </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067219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457200" y="222069"/>
            <a:ext cx="10437223" cy="6186309"/>
          </a:xfrm>
          <a:prstGeom prst="rect">
            <a:avLst/>
          </a:prstGeom>
          <a:noFill/>
        </p:spPr>
        <p:txBody>
          <a:bodyPr wrap="square" rtlCol="0">
            <a:spAutoFit/>
          </a:bodyPr>
          <a:lstStyle/>
          <a:p>
            <a:r>
              <a:rPr lang="en-IN" dirty="0">
                <a:latin typeface="Times New Roman" pitchFamily="18" charset="0"/>
                <a:cs typeface="Times New Roman" pitchFamily="18" charset="0"/>
              </a:rPr>
              <a:t>If CheckBox3.Checked = True Then  </a:t>
            </a:r>
          </a:p>
          <a:p>
            <a:r>
              <a:rPr lang="en-IN" dirty="0">
                <a:latin typeface="Times New Roman" pitchFamily="18" charset="0"/>
                <a:cs typeface="Times New Roman" pitchFamily="18" charset="0"/>
              </a:rPr>
              <a:t>            fruit = fruit &amp; " Banana"  </a:t>
            </a:r>
          </a:p>
          <a:p>
            <a:r>
              <a:rPr lang="en-IN" dirty="0">
                <a:latin typeface="Times New Roman" pitchFamily="18" charset="0"/>
                <a:cs typeface="Times New Roman" pitchFamily="18" charset="0"/>
              </a:rPr>
              <a:t>        End If  </a:t>
            </a:r>
          </a:p>
          <a:p>
            <a:r>
              <a:rPr lang="en-IN" dirty="0">
                <a:latin typeface="Times New Roman" pitchFamily="18" charset="0"/>
                <a:cs typeface="Times New Roman" pitchFamily="18" charset="0"/>
              </a:rPr>
              <a:t>        If CheckBox4.Checked = True Then  </a:t>
            </a:r>
          </a:p>
          <a:p>
            <a:r>
              <a:rPr lang="en-IN" dirty="0">
                <a:latin typeface="Times New Roman" pitchFamily="18" charset="0"/>
                <a:cs typeface="Times New Roman" pitchFamily="18" charset="0"/>
              </a:rPr>
              <a:t>            fruit = fruit &amp; " Orange"  </a:t>
            </a:r>
          </a:p>
          <a:p>
            <a:r>
              <a:rPr lang="en-IN" dirty="0">
                <a:latin typeface="Times New Roman" pitchFamily="18" charset="0"/>
                <a:cs typeface="Times New Roman" pitchFamily="18" charset="0"/>
              </a:rPr>
              <a:t>        End If  </a:t>
            </a:r>
          </a:p>
          <a:p>
            <a:r>
              <a:rPr lang="en-IN" dirty="0">
                <a:latin typeface="Times New Roman" pitchFamily="18" charset="0"/>
                <a:cs typeface="Times New Roman" pitchFamily="18" charset="0"/>
              </a:rPr>
              <a:t>        If CheckBox5.Checked = True Then  </a:t>
            </a:r>
          </a:p>
          <a:p>
            <a:r>
              <a:rPr lang="en-IN" dirty="0">
                <a:latin typeface="Times New Roman" pitchFamily="18" charset="0"/>
                <a:cs typeface="Times New Roman" pitchFamily="18" charset="0"/>
              </a:rPr>
              <a:t>            fruit = fruit &amp; " Potato"  </a:t>
            </a:r>
          </a:p>
          <a:p>
            <a:r>
              <a:rPr lang="en-IN" dirty="0">
                <a:latin typeface="Times New Roman" pitchFamily="18" charset="0"/>
                <a:cs typeface="Times New Roman" pitchFamily="18" charset="0"/>
              </a:rPr>
              <a:t>        End If  </a:t>
            </a:r>
          </a:p>
          <a:p>
            <a:r>
              <a:rPr lang="en-IN" dirty="0">
                <a:latin typeface="Times New Roman" pitchFamily="18" charset="0"/>
                <a:cs typeface="Times New Roman" pitchFamily="18" charset="0"/>
              </a:rPr>
              <a:t>        If CheckBox6.Checked = True Then  </a:t>
            </a:r>
          </a:p>
          <a:p>
            <a:r>
              <a:rPr lang="en-IN" dirty="0">
                <a:latin typeface="Times New Roman" pitchFamily="18" charset="0"/>
                <a:cs typeface="Times New Roman" pitchFamily="18" charset="0"/>
              </a:rPr>
              <a:t>            fruit = fruit &amp; " Tomato"  </a:t>
            </a:r>
          </a:p>
          <a:p>
            <a:r>
              <a:rPr lang="en-IN" dirty="0">
                <a:latin typeface="Times New Roman" pitchFamily="18" charset="0"/>
                <a:cs typeface="Times New Roman" pitchFamily="18" charset="0"/>
              </a:rPr>
              <a:t>        End If  </a:t>
            </a:r>
          </a:p>
          <a:p>
            <a:r>
              <a:rPr lang="en-IN" dirty="0">
                <a:latin typeface="Times New Roman" pitchFamily="18" charset="0"/>
                <a:cs typeface="Times New Roman" pitchFamily="18" charset="0"/>
              </a:rPr>
              <a:t>        If </a:t>
            </a:r>
            <a:r>
              <a:rPr lang="en-IN" dirty="0" err="1">
                <a:latin typeface="Times New Roman" pitchFamily="18" charset="0"/>
                <a:cs typeface="Times New Roman" pitchFamily="18" charset="0"/>
              </a:rPr>
              <a:t>fruit.Length</a:t>
            </a:r>
            <a:r>
              <a:rPr lang="en-IN" dirty="0">
                <a:latin typeface="Times New Roman" pitchFamily="18" charset="0"/>
                <a:cs typeface="Times New Roman" pitchFamily="18" charset="0"/>
              </a:rPr>
              <a:t> &lt;&gt; 0 Then  </a:t>
            </a:r>
          </a:p>
          <a:p>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MsgBox</a:t>
            </a:r>
            <a:r>
              <a:rPr lang="en-IN" dirty="0">
                <a:latin typeface="Times New Roman" pitchFamily="18" charset="0"/>
                <a:cs typeface="Times New Roman" pitchFamily="18" charset="0"/>
              </a:rPr>
              <a:t>(" Selected items " &amp; fruit)  </a:t>
            </a:r>
          </a:p>
          <a:p>
            <a:r>
              <a:rPr lang="en-IN" dirty="0">
                <a:latin typeface="Times New Roman" pitchFamily="18" charset="0"/>
                <a:cs typeface="Times New Roman" pitchFamily="18" charset="0"/>
              </a:rPr>
              <a:t>        End If  </a:t>
            </a:r>
          </a:p>
          <a:p>
            <a:r>
              <a:rPr lang="en-IN" dirty="0">
                <a:latin typeface="Times New Roman" pitchFamily="18" charset="0"/>
                <a:cs typeface="Times New Roman" pitchFamily="18" charset="0"/>
              </a:rPr>
              <a:t>        CheckBox1.ThreeState = True  </a:t>
            </a:r>
          </a:p>
          <a:p>
            <a:r>
              <a:rPr lang="en-IN" dirty="0">
                <a:latin typeface="Times New Roman" pitchFamily="18" charset="0"/>
                <a:cs typeface="Times New Roman" pitchFamily="18" charset="0"/>
              </a:rPr>
              <a:t>    End Sub  </a:t>
            </a:r>
          </a:p>
          <a:p>
            <a:r>
              <a:rPr lang="en-IN" dirty="0">
                <a:latin typeface="Times New Roman" pitchFamily="18" charset="0"/>
                <a:cs typeface="Times New Roman" pitchFamily="18" charset="0"/>
              </a:rPr>
              <a:t>    Private Sub Button2_Click(sender As Object, e As EventArgs) Handles Button2.Click  </a:t>
            </a:r>
          </a:p>
          <a:p>
            <a:r>
              <a:rPr lang="en-IN" dirty="0">
                <a:latin typeface="Times New Roman" pitchFamily="18" charset="0"/>
                <a:cs typeface="Times New Roman" pitchFamily="18" charset="0"/>
              </a:rPr>
              <a:t>        End 'terminate the program  </a:t>
            </a:r>
          </a:p>
          <a:p>
            <a:r>
              <a:rPr lang="en-IN" dirty="0">
                <a:latin typeface="Times New Roman" pitchFamily="18" charset="0"/>
                <a:cs typeface="Times New Roman" pitchFamily="18" charset="0"/>
              </a:rPr>
              <a:t>    End Sub  </a:t>
            </a:r>
          </a:p>
          <a:p>
            <a:r>
              <a:rPr lang="en-IN" dirty="0">
                <a:latin typeface="Times New Roman" pitchFamily="18" charset="0"/>
                <a:cs typeface="Times New Roman" pitchFamily="18" charset="0"/>
              </a:rPr>
              <a:t>End Class </a:t>
            </a:r>
          </a:p>
          <a:p>
            <a:endParaRPr lang="en-IN" dirty="0">
              <a:latin typeface="Times New Roman" pitchFamily="18" charset="0"/>
              <a:cs typeface="Times New Roman" pitchFamily="18" charset="0"/>
            </a:endParaRPr>
          </a:p>
        </p:txBody>
      </p:sp>
      <p:pic>
        <p:nvPicPr>
          <p:cNvPr id="8" name="Picture 7" descr="Screenshot (111).png"/>
          <p:cNvPicPr>
            <a:picLocks noChangeAspect="1"/>
          </p:cNvPicPr>
          <p:nvPr/>
        </p:nvPicPr>
        <p:blipFill>
          <a:blip r:embed="rId3" cstate="print"/>
          <a:stretch>
            <a:fillRect/>
          </a:stretch>
        </p:blipFill>
        <p:spPr>
          <a:xfrm>
            <a:off x="5040919" y="997460"/>
            <a:ext cx="5611008" cy="3086531"/>
          </a:xfrm>
          <a:prstGeom prst="rect">
            <a:avLst/>
          </a:prstGeom>
        </p:spPr>
      </p:pic>
    </p:spTree>
    <p:extLst>
      <p:ext uri="{BB962C8B-B14F-4D97-AF65-F5344CB8AC3E}">
        <p14:creationId xmlns:p14="http://schemas.microsoft.com/office/powerpoint/2010/main" val="2067219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391886" y="222069"/>
            <a:ext cx="10580914" cy="1508105"/>
          </a:xfrm>
          <a:prstGeom prst="rect">
            <a:avLst/>
          </a:prstGeom>
          <a:noFill/>
        </p:spPr>
        <p:txBody>
          <a:bodyPr wrap="square" rtlCol="0">
            <a:spAutoFit/>
          </a:bodyPr>
          <a:lstStyle/>
          <a:p>
            <a:pPr marL="342900" indent="-342900">
              <a:buAutoNum type="arabicPeriod" startAt="6"/>
            </a:pPr>
            <a:r>
              <a:rPr lang="en-IN" sz="3200" dirty="0">
                <a:latin typeface="Times New Roman" pitchFamily="18" charset="0"/>
                <a:cs typeface="Times New Roman" pitchFamily="18" charset="0"/>
              </a:rPr>
              <a:t>List Box</a:t>
            </a:r>
          </a:p>
          <a:p>
            <a:pPr marL="342900" indent="-342900"/>
            <a:r>
              <a:rPr lang="en-IN" sz="2000" dirty="0">
                <a:latin typeface="Times New Roman" pitchFamily="18" charset="0"/>
                <a:cs typeface="Times New Roman" pitchFamily="18" charset="0"/>
              </a:rPr>
              <a:t>	 The ListBox represents a Windows control to display a list of items to a user. A user can select an item from the list. It allows the programmer to add items at design time by using the properties window or at the runtime.</a:t>
            </a:r>
          </a:p>
        </p:txBody>
      </p:sp>
      <p:graphicFrame>
        <p:nvGraphicFramePr>
          <p:cNvPr id="7" name="Table 6"/>
          <p:cNvGraphicFramePr>
            <a:graphicFrameLocks noGrp="1"/>
          </p:cNvGraphicFramePr>
          <p:nvPr/>
        </p:nvGraphicFramePr>
        <p:xfrm>
          <a:off x="548639" y="1751630"/>
          <a:ext cx="11299371" cy="4897368"/>
        </p:xfrm>
        <a:graphic>
          <a:graphicData uri="http://schemas.openxmlformats.org/drawingml/2006/table">
            <a:tbl>
              <a:tblPr firstRow="1" bandRow="1">
                <a:tableStyleId>{5C22544A-7EE6-4342-B048-85BDC9FD1C3A}</a:tableStyleId>
              </a:tblPr>
              <a:tblGrid>
                <a:gridCol w="3766457">
                  <a:extLst>
                    <a:ext uri="{9D8B030D-6E8A-4147-A177-3AD203B41FA5}">
                      <a16:colId xmlns:a16="http://schemas.microsoft.com/office/drawing/2014/main" val="20000"/>
                    </a:ext>
                  </a:extLst>
                </a:gridCol>
                <a:gridCol w="3766457">
                  <a:extLst>
                    <a:ext uri="{9D8B030D-6E8A-4147-A177-3AD203B41FA5}">
                      <a16:colId xmlns:a16="http://schemas.microsoft.com/office/drawing/2014/main" val="20001"/>
                    </a:ext>
                  </a:extLst>
                </a:gridCol>
                <a:gridCol w="3766457">
                  <a:extLst>
                    <a:ext uri="{9D8B030D-6E8A-4147-A177-3AD203B41FA5}">
                      <a16:colId xmlns:a16="http://schemas.microsoft.com/office/drawing/2014/main" val="20002"/>
                    </a:ext>
                  </a:extLst>
                </a:gridCol>
              </a:tblGrid>
              <a:tr h="612171">
                <a:tc>
                  <a:txBody>
                    <a:bodyPr/>
                    <a:lstStyle/>
                    <a:p>
                      <a:r>
                        <a:rPr lang="en-IN" dirty="0"/>
                        <a:t>Properties  Of  ListBox</a:t>
                      </a:r>
                    </a:p>
                  </a:txBody>
                  <a:tcPr/>
                </a:tc>
                <a:tc>
                  <a:txBody>
                    <a:bodyPr/>
                    <a:lstStyle/>
                    <a:p>
                      <a:r>
                        <a:rPr lang="en-IN" dirty="0"/>
                        <a:t>Methods   Of  ListBox</a:t>
                      </a:r>
                      <a:r>
                        <a:rPr lang="en-IN" baseline="0" dirty="0"/>
                        <a:t>  </a:t>
                      </a:r>
                      <a:endParaRPr lang="en-IN" dirty="0"/>
                    </a:p>
                  </a:txBody>
                  <a:tcPr/>
                </a:tc>
                <a:tc>
                  <a:txBody>
                    <a:bodyPr/>
                    <a:lstStyle/>
                    <a:p>
                      <a:r>
                        <a:rPr lang="en-IN" dirty="0"/>
                        <a:t>Events  Of  ListBox</a:t>
                      </a:r>
                    </a:p>
                  </a:txBody>
                  <a:tcPr/>
                </a:tc>
                <a:extLst>
                  <a:ext uri="{0D108BD9-81ED-4DB2-BD59-A6C34878D82A}">
                    <a16:rowId xmlns:a16="http://schemas.microsoft.com/office/drawing/2014/main" val="10000"/>
                  </a:ext>
                </a:extLst>
              </a:tr>
              <a:tr h="612171">
                <a:tc>
                  <a:txBody>
                    <a:bodyPr/>
                    <a:lstStyle/>
                    <a:p>
                      <a:r>
                        <a:rPr lang="en-IN" dirty="0"/>
                        <a:t>AllowSelection</a:t>
                      </a:r>
                    </a:p>
                  </a:txBody>
                  <a:tcPr/>
                </a:tc>
                <a:tc>
                  <a:txBody>
                    <a:bodyPr/>
                    <a:lstStyle/>
                    <a:p>
                      <a:r>
                        <a:rPr lang="en-IN" dirty="0"/>
                        <a:t>BeginUpdate</a:t>
                      </a:r>
                    </a:p>
                  </a:txBody>
                  <a:tcPr/>
                </a:tc>
                <a:tc>
                  <a:txBody>
                    <a:bodyPr/>
                    <a:lstStyle/>
                    <a:p>
                      <a:r>
                        <a:rPr lang="en-IN" dirty="0"/>
                        <a:t>Click</a:t>
                      </a:r>
                    </a:p>
                  </a:txBody>
                  <a:tcPr/>
                </a:tc>
                <a:extLst>
                  <a:ext uri="{0D108BD9-81ED-4DB2-BD59-A6C34878D82A}">
                    <a16:rowId xmlns:a16="http://schemas.microsoft.com/office/drawing/2014/main" val="10001"/>
                  </a:ext>
                </a:extLst>
              </a:tr>
              <a:tr h="612171">
                <a:tc>
                  <a:txBody>
                    <a:bodyPr/>
                    <a:lstStyle/>
                    <a:p>
                      <a:r>
                        <a:rPr lang="en-IN" dirty="0"/>
                        <a:t>BorderStyle</a:t>
                      </a:r>
                    </a:p>
                  </a:txBody>
                  <a:tcPr/>
                </a:tc>
                <a:tc>
                  <a:txBody>
                    <a:bodyPr/>
                    <a:lstStyle/>
                    <a:p>
                      <a:r>
                        <a:rPr lang="en-IN" dirty="0"/>
                        <a:t>ClearSelected</a:t>
                      </a:r>
                    </a:p>
                  </a:txBody>
                  <a:tcPr/>
                </a:tc>
                <a:tc>
                  <a:txBody>
                    <a:bodyPr/>
                    <a:lstStyle/>
                    <a:p>
                      <a:r>
                        <a:rPr lang="en-IN" dirty="0"/>
                        <a:t>SelectedIndexChanged</a:t>
                      </a:r>
                    </a:p>
                  </a:txBody>
                  <a:tcPr/>
                </a:tc>
                <a:extLst>
                  <a:ext uri="{0D108BD9-81ED-4DB2-BD59-A6C34878D82A}">
                    <a16:rowId xmlns:a16="http://schemas.microsoft.com/office/drawing/2014/main" val="10002"/>
                  </a:ext>
                </a:extLst>
              </a:tr>
              <a:tr h="612171">
                <a:tc>
                  <a:txBody>
                    <a:bodyPr/>
                    <a:lstStyle/>
                    <a:p>
                      <a:r>
                        <a:rPr lang="en-IN" dirty="0"/>
                        <a:t>ColumnWidth</a:t>
                      </a:r>
                    </a:p>
                  </a:txBody>
                  <a:tcPr/>
                </a:tc>
                <a:tc>
                  <a:txBody>
                    <a:bodyPr/>
                    <a:lstStyle/>
                    <a:p>
                      <a:r>
                        <a:rPr lang="en-IN" dirty="0"/>
                        <a:t>EndUpdate</a:t>
                      </a:r>
                    </a:p>
                  </a:txBody>
                  <a:tcPr/>
                </a:tc>
                <a:tc>
                  <a:txBody>
                    <a:bodyPr/>
                    <a:lstStyle/>
                    <a:p>
                      <a:r>
                        <a:rPr lang="en-IN" dirty="0">
                          <a:hlinkClick r:id="rId3"/>
                        </a:rPr>
                        <a:t>Click here for more</a:t>
                      </a:r>
                      <a:endParaRPr lang="en-IN" dirty="0"/>
                    </a:p>
                  </a:txBody>
                  <a:tcPr/>
                </a:tc>
                <a:extLst>
                  <a:ext uri="{0D108BD9-81ED-4DB2-BD59-A6C34878D82A}">
                    <a16:rowId xmlns:a16="http://schemas.microsoft.com/office/drawing/2014/main" val="10003"/>
                  </a:ext>
                </a:extLst>
              </a:tr>
              <a:tr h="612171">
                <a:tc>
                  <a:txBody>
                    <a:bodyPr/>
                    <a:lstStyle/>
                    <a:p>
                      <a:r>
                        <a:rPr lang="en-IN" dirty="0"/>
                        <a:t>HorizontalExtent</a:t>
                      </a:r>
                    </a:p>
                  </a:txBody>
                  <a:tcPr/>
                </a:tc>
                <a:tc>
                  <a:txBody>
                    <a:bodyPr/>
                    <a:lstStyle/>
                    <a:p>
                      <a:r>
                        <a:rPr lang="en-IN" dirty="0"/>
                        <a:t>FindString</a:t>
                      </a:r>
                    </a:p>
                  </a:txBody>
                  <a:tcPr/>
                </a:tc>
                <a:tc>
                  <a:txBody>
                    <a:bodyPr/>
                    <a:lstStyle/>
                    <a:p>
                      <a:endParaRPr lang="en-IN"/>
                    </a:p>
                  </a:txBody>
                  <a:tcPr/>
                </a:tc>
                <a:extLst>
                  <a:ext uri="{0D108BD9-81ED-4DB2-BD59-A6C34878D82A}">
                    <a16:rowId xmlns:a16="http://schemas.microsoft.com/office/drawing/2014/main" val="10004"/>
                  </a:ext>
                </a:extLst>
              </a:tr>
              <a:tr h="612171">
                <a:tc>
                  <a:txBody>
                    <a:bodyPr/>
                    <a:lstStyle/>
                    <a:p>
                      <a:r>
                        <a:rPr lang="en-IN" dirty="0"/>
                        <a:t>HorizontalScrollBar</a:t>
                      </a:r>
                    </a:p>
                  </a:txBody>
                  <a:tcPr/>
                </a:tc>
                <a:tc>
                  <a:txBody>
                    <a:bodyPr/>
                    <a:lstStyle/>
                    <a:p>
                      <a:r>
                        <a:rPr lang="en-IN" dirty="0"/>
                        <a:t>FindStringExact</a:t>
                      </a:r>
                    </a:p>
                  </a:txBody>
                  <a:tcPr/>
                </a:tc>
                <a:tc>
                  <a:txBody>
                    <a:bodyPr/>
                    <a:lstStyle/>
                    <a:p>
                      <a:endParaRPr lang="en-IN"/>
                    </a:p>
                  </a:txBody>
                  <a:tcPr/>
                </a:tc>
                <a:extLst>
                  <a:ext uri="{0D108BD9-81ED-4DB2-BD59-A6C34878D82A}">
                    <a16:rowId xmlns:a16="http://schemas.microsoft.com/office/drawing/2014/main" val="10005"/>
                  </a:ext>
                </a:extLst>
              </a:tr>
              <a:tr h="612171">
                <a:tc>
                  <a:txBody>
                    <a:bodyPr/>
                    <a:lstStyle/>
                    <a:p>
                      <a:r>
                        <a:rPr lang="en-IN" dirty="0"/>
                        <a:t>ItemHeight</a:t>
                      </a:r>
                    </a:p>
                  </a:txBody>
                  <a:tcPr/>
                </a:tc>
                <a:tc>
                  <a:txBody>
                    <a:bodyPr/>
                    <a:lstStyle/>
                    <a:p>
                      <a:r>
                        <a:rPr lang="en-IN" dirty="0"/>
                        <a:t>GetSelected</a:t>
                      </a:r>
                    </a:p>
                  </a:txBody>
                  <a:tcPr/>
                </a:tc>
                <a:tc>
                  <a:txBody>
                    <a:bodyPr/>
                    <a:lstStyle/>
                    <a:p>
                      <a:endParaRPr lang="en-IN"/>
                    </a:p>
                  </a:txBody>
                  <a:tcPr/>
                </a:tc>
                <a:extLst>
                  <a:ext uri="{0D108BD9-81ED-4DB2-BD59-A6C34878D82A}">
                    <a16:rowId xmlns:a16="http://schemas.microsoft.com/office/drawing/2014/main" val="10006"/>
                  </a:ext>
                </a:extLst>
              </a:tr>
              <a:tr h="612171">
                <a:tc>
                  <a:txBody>
                    <a:bodyPr/>
                    <a:lstStyle/>
                    <a:p>
                      <a:r>
                        <a:rPr lang="en-IN" dirty="0"/>
                        <a:t>Items</a:t>
                      </a:r>
                    </a:p>
                  </a:txBody>
                  <a:tcPr/>
                </a:tc>
                <a:tc>
                  <a:txBody>
                    <a:bodyPr/>
                    <a:lstStyle/>
                    <a:p>
                      <a:r>
                        <a:rPr lang="en-IN" dirty="0"/>
                        <a:t>SetSelected</a:t>
                      </a:r>
                    </a:p>
                  </a:txBody>
                  <a:tcPr/>
                </a:tc>
                <a:tc>
                  <a:txBody>
                    <a:bodyPr/>
                    <a:lstStyle/>
                    <a:p>
                      <a:endParaRPr lang="en-IN"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7219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509451" y="287383"/>
            <a:ext cx="10411098" cy="5632311"/>
          </a:xfrm>
          <a:prstGeom prst="rect">
            <a:avLst/>
          </a:prstGeom>
          <a:noFill/>
        </p:spPr>
        <p:txBody>
          <a:bodyPr wrap="square" rtlCol="0">
            <a:spAutoFit/>
          </a:bodyPr>
          <a:lstStyle/>
          <a:p>
            <a:r>
              <a:rPr lang="en-IN" sz="2000" dirty="0">
                <a:latin typeface="Times New Roman" pitchFamily="18" charset="0"/>
                <a:cs typeface="Times New Roman" pitchFamily="18" charset="0"/>
              </a:rPr>
              <a:t>Public Class </a:t>
            </a:r>
            <a:r>
              <a:rPr lang="en-IN" sz="2000" dirty="0" err="1">
                <a:latin typeface="Times New Roman" pitchFamily="18" charset="0"/>
                <a:cs typeface="Times New Roman" pitchFamily="18" charset="0"/>
              </a:rPr>
              <a:t>Listbx</a:t>
            </a:r>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Private Sub </a:t>
            </a:r>
            <a:r>
              <a:rPr lang="en-IN" sz="2000" dirty="0" err="1">
                <a:latin typeface="Times New Roman" pitchFamily="18" charset="0"/>
                <a:cs typeface="Times New Roman" pitchFamily="18" charset="0"/>
              </a:rPr>
              <a:t>Listbx_Load</a:t>
            </a:r>
            <a:r>
              <a:rPr lang="en-IN" sz="2000" dirty="0">
                <a:latin typeface="Times New Roman" pitchFamily="18" charset="0"/>
                <a:cs typeface="Times New Roman" pitchFamily="18" charset="0"/>
              </a:rPr>
              <a:t>(sender As Object, e As EventArgs) Handles MyBase.Load  </a:t>
            </a:r>
          </a:p>
          <a:p>
            <a:r>
              <a:rPr lang="en-IN" sz="2000" dirty="0">
                <a:latin typeface="Times New Roman" pitchFamily="18" charset="0"/>
                <a:cs typeface="Times New Roman" pitchFamily="18" charset="0"/>
              </a:rPr>
              <a:t>        ' set the title of the Form.  </a:t>
            </a:r>
          </a:p>
          <a:p>
            <a:r>
              <a:rPr lang="en-IN" sz="2000" dirty="0">
                <a:latin typeface="Times New Roman" pitchFamily="18" charset="0"/>
                <a:cs typeface="Times New Roman" pitchFamily="18" charset="0"/>
              </a:rPr>
              <a:t>        Me.Text = “</a:t>
            </a:r>
            <a:r>
              <a:rPr lang="en-IN" sz="2000" dirty="0" err="1">
                <a:latin typeface="Times New Roman" pitchFamily="18" charset="0"/>
                <a:cs typeface="Times New Roman" pitchFamily="18" charset="0"/>
              </a:rPr>
              <a:t>ListBoxForm</a:t>
            </a:r>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 Add the items into the ListBox  </a:t>
            </a:r>
          </a:p>
          <a:p>
            <a:r>
              <a:rPr lang="en-IN" sz="2000" dirty="0">
                <a:latin typeface="Times New Roman" pitchFamily="18" charset="0"/>
                <a:cs typeface="Times New Roman" pitchFamily="18" charset="0"/>
              </a:rPr>
              <a:t>        ListBox1.Items.Add("Earth")  </a:t>
            </a:r>
          </a:p>
          <a:p>
            <a:r>
              <a:rPr lang="en-IN" sz="2000" dirty="0">
                <a:latin typeface="Times New Roman" pitchFamily="18" charset="0"/>
                <a:cs typeface="Times New Roman" pitchFamily="18" charset="0"/>
              </a:rPr>
              <a:t>        ListBox1.Items.Add("Mercury")  </a:t>
            </a:r>
          </a:p>
          <a:p>
            <a:r>
              <a:rPr lang="en-IN" sz="2000" dirty="0">
                <a:latin typeface="Times New Roman" pitchFamily="18" charset="0"/>
                <a:cs typeface="Times New Roman" pitchFamily="18" charset="0"/>
              </a:rPr>
              <a:t>        ListBox1.Items.Add("Mars")  </a:t>
            </a:r>
          </a:p>
          <a:p>
            <a:r>
              <a:rPr lang="en-IN" sz="2000" dirty="0">
                <a:latin typeface="Times New Roman" pitchFamily="18" charset="0"/>
                <a:cs typeface="Times New Roman" pitchFamily="18" charset="0"/>
              </a:rPr>
              <a:t>        ListBox1.Items.Add("Jupiter")  </a:t>
            </a:r>
          </a:p>
          <a:p>
            <a:r>
              <a:rPr lang="en-IN" sz="2000" dirty="0">
                <a:latin typeface="Times New Roman" pitchFamily="18" charset="0"/>
                <a:cs typeface="Times New Roman" pitchFamily="18" charset="0"/>
              </a:rPr>
              <a:t>        ListBox1.Items.Add("Venus")  </a:t>
            </a:r>
          </a:p>
          <a:p>
            <a:r>
              <a:rPr lang="en-IN" sz="2000" dirty="0">
                <a:latin typeface="Times New Roman" pitchFamily="18" charset="0"/>
                <a:cs typeface="Times New Roman" pitchFamily="18" charset="0"/>
              </a:rPr>
              <a:t>        ListBox1.Items.Add("Neptune")  </a:t>
            </a:r>
          </a:p>
          <a:p>
            <a:r>
              <a:rPr lang="en-IN" sz="2000" dirty="0">
                <a:latin typeface="Times New Roman" pitchFamily="18" charset="0"/>
                <a:cs typeface="Times New Roman" pitchFamily="18" charset="0"/>
              </a:rPr>
              <a:t>        ListBox1.Items.Add("Uranus")  </a:t>
            </a:r>
          </a:p>
          <a:p>
            <a:r>
              <a:rPr lang="en-IN" sz="2000" dirty="0">
                <a:latin typeface="Times New Roman" pitchFamily="18" charset="0"/>
                <a:cs typeface="Times New Roman" pitchFamily="18" charset="0"/>
              </a:rPr>
              <a:t>        ' Set the name of the Button1 and Button2  </a:t>
            </a:r>
          </a:p>
          <a:p>
            <a:r>
              <a:rPr lang="en-IN" sz="2000" dirty="0">
                <a:latin typeface="Times New Roman" pitchFamily="18" charset="0"/>
                <a:cs typeface="Times New Roman" pitchFamily="18" charset="0"/>
              </a:rPr>
              <a:t>        Button1.Text = "Show"  </a:t>
            </a:r>
          </a:p>
          <a:p>
            <a:r>
              <a:rPr lang="en-IN" sz="2000" dirty="0">
                <a:latin typeface="Times New Roman" pitchFamily="18" charset="0"/>
                <a:cs typeface="Times New Roman" pitchFamily="18" charset="0"/>
              </a:rPr>
              <a:t>        Button2.Text = "Exit"  </a:t>
            </a:r>
          </a:p>
          <a:p>
            <a:r>
              <a:rPr lang="en-IN" sz="2000" dirty="0">
                <a:latin typeface="Times New Roman" pitchFamily="18" charset="0"/>
                <a:cs typeface="Times New Roman" pitchFamily="18" charset="0"/>
              </a:rPr>
              <a:t>        Label2.Text = "Select the solar system from the ListBox"  </a:t>
            </a:r>
          </a:p>
          <a:p>
            <a:r>
              <a:rPr lang="en-IN" sz="2000" dirty="0">
                <a:latin typeface="Times New Roman" pitchFamily="18" charset="0"/>
                <a:cs typeface="Times New Roman" pitchFamily="18" charset="0"/>
              </a:rPr>
              <a:t>    End Sub </a:t>
            </a:r>
          </a:p>
          <a:p>
            <a:r>
              <a:rPr lang="en-IN" sz="2000" dirty="0">
                <a:latin typeface="Times New Roman" pitchFamily="18" charset="0"/>
                <a:cs typeface="Times New Roman" pitchFamily="18" charset="0"/>
              </a:rPr>
              <a:t>End Class</a:t>
            </a:r>
          </a:p>
        </p:txBody>
      </p:sp>
      <p:pic>
        <p:nvPicPr>
          <p:cNvPr id="7" name="Picture 6" descr="Screenshot (108).png"/>
          <p:cNvPicPr>
            <a:picLocks noChangeAspect="1"/>
          </p:cNvPicPr>
          <p:nvPr/>
        </p:nvPicPr>
        <p:blipFill>
          <a:blip r:embed="rId3" cstate="print"/>
          <a:stretch>
            <a:fillRect/>
          </a:stretch>
        </p:blipFill>
        <p:spPr>
          <a:xfrm>
            <a:off x="5007545" y="1456587"/>
            <a:ext cx="6598676" cy="2396955"/>
          </a:xfrm>
          <a:prstGeom prst="rect">
            <a:avLst/>
          </a:prstGeom>
        </p:spPr>
      </p:pic>
    </p:spTree>
    <p:extLst>
      <p:ext uri="{BB962C8B-B14F-4D97-AF65-F5344CB8AC3E}">
        <p14:creationId xmlns:p14="http://schemas.microsoft.com/office/powerpoint/2010/main" val="2067219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391886" y="248194"/>
            <a:ext cx="10463348" cy="1508105"/>
          </a:xfrm>
          <a:prstGeom prst="rect">
            <a:avLst/>
          </a:prstGeom>
          <a:noFill/>
        </p:spPr>
        <p:txBody>
          <a:bodyPr wrap="square" rtlCol="0">
            <a:spAutoFit/>
          </a:bodyPr>
          <a:lstStyle/>
          <a:p>
            <a:pPr marL="342900" indent="-342900">
              <a:buAutoNum type="arabicPeriod" startAt="7"/>
            </a:pPr>
            <a:r>
              <a:rPr lang="en-IN" sz="3200" dirty="0">
                <a:latin typeface="Times New Roman" pitchFamily="18" charset="0"/>
                <a:cs typeface="Times New Roman" pitchFamily="18" charset="0"/>
              </a:rPr>
              <a:t>Combo Box </a:t>
            </a:r>
          </a:p>
          <a:p>
            <a:pPr marL="342900" indent="-342900"/>
            <a:r>
              <a:rPr lang="en-IN" sz="2000" dirty="0">
                <a:latin typeface="Times New Roman" pitchFamily="18" charset="0"/>
                <a:cs typeface="Times New Roman" pitchFamily="18" charset="0"/>
              </a:rPr>
              <a:t>	 The ComboBox control is used to display a drop-down list of various items. It is a combination of a text box in which the user enters an item and a drop-down list from which the user selects an item.</a:t>
            </a:r>
          </a:p>
        </p:txBody>
      </p:sp>
      <p:graphicFrame>
        <p:nvGraphicFramePr>
          <p:cNvPr id="7" name="Table 6"/>
          <p:cNvGraphicFramePr>
            <a:graphicFrameLocks noGrp="1"/>
          </p:cNvGraphicFramePr>
          <p:nvPr/>
        </p:nvGraphicFramePr>
        <p:xfrm>
          <a:off x="548639" y="1830009"/>
          <a:ext cx="11351625" cy="4845260"/>
        </p:xfrm>
        <a:graphic>
          <a:graphicData uri="http://schemas.openxmlformats.org/drawingml/2006/table">
            <a:tbl>
              <a:tblPr firstRow="1" bandRow="1">
                <a:tableStyleId>{5C22544A-7EE6-4342-B048-85BDC9FD1C3A}</a:tableStyleId>
              </a:tblPr>
              <a:tblGrid>
                <a:gridCol w="3783875">
                  <a:extLst>
                    <a:ext uri="{9D8B030D-6E8A-4147-A177-3AD203B41FA5}">
                      <a16:colId xmlns:a16="http://schemas.microsoft.com/office/drawing/2014/main" val="20000"/>
                    </a:ext>
                  </a:extLst>
                </a:gridCol>
                <a:gridCol w="3783875">
                  <a:extLst>
                    <a:ext uri="{9D8B030D-6E8A-4147-A177-3AD203B41FA5}">
                      <a16:colId xmlns:a16="http://schemas.microsoft.com/office/drawing/2014/main" val="20001"/>
                    </a:ext>
                  </a:extLst>
                </a:gridCol>
                <a:gridCol w="3783875">
                  <a:extLst>
                    <a:ext uri="{9D8B030D-6E8A-4147-A177-3AD203B41FA5}">
                      <a16:colId xmlns:a16="http://schemas.microsoft.com/office/drawing/2014/main" val="20002"/>
                    </a:ext>
                  </a:extLst>
                </a:gridCol>
              </a:tblGrid>
              <a:tr h="600740">
                <a:tc>
                  <a:txBody>
                    <a:bodyPr/>
                    <a:lstStyle/>
                    <a:p>
                      <a:r>
                        <a:rPr lang="en-IN" dirty="0"/>
                        <a:t>Properties </a:t>
                      </a:r>
                      <a:r>
                        <a:rPr lang="en-IN" baseline="0" dirty="0"/>
                        <a:t>  Of  Combo Box</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Methods</a:t>
                      </a:r>
                      <a:r>
                        <a:rPr lang="en-IN" baseline="0" dirty="0"/>
                        <a:t>  Of  Combo Box</a:t>
                      </a:r>
                      <a:endParaRPr lang="en-IN" dirty="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Events</a:t>
                      </a:r>
                      <a:r>
                        <a:rPr lang="en-IN" baseline="0" dirty="0"/>
                        <a:t>  Of  Combo Box</a:t>
                      </a:r>
                      <a:endParaRPr lang="en-IN" dirty="0"/>
                    </a:p>
                    <a:p>
                      <a:endParaRPr lang="en-IN" dirty="0"/>
                    </a:p>
                  </a:txBody>
                  <a:tcPr/>
                </a:tc>
                <a:extLst>
                  <a:ext uri="{0D108BD9-81ED-4DB2-BD59-A6C34878D82A}">
                    <a16:rowId xmlns:a16="http://schemas.microsoft.com/office/drawing/2014/main" val="10000"/>
                  </a:ext>
                </a:extLst>
              </a:tr>
              <a:tr h="600740">
                <a:tc>
                  <a:txBody>
                    <a:bodyPr/>
                    <a:lstStyle/>
                    <a:p>
                      <a:r>
                        <a:rPr lang="en-IN" dirty="0"/>
                        <a:t>AllowSelection</a:t>
                      </a:r>
                    </a:p>
                  </a:txBody>
                  <a:tcPr/>
                </a:tc>
                <a:tc>
                  <a:txBody>
                    <a:bodyPr/>
                    <a:lstStyle/>
                    <a:p>
                      <a:r>
                        <a:rPr lang="en-IN" dirty="0"/>
                        <a:t>BeginUpdate</a:t>
                      </a:r>
                    </a:p>
                  </a:txBody>
                  <a:tcPr/>
                </a:tc>
                <a:tc>
                  <a:txBody>
                    <a:bodyPr/>
                    <a:lstStyle/>
                    <a:p>
                      <a:r>
                        <a:rPr lang="en-IN" dirty="0"/>
                        <a:t>DropDown</a:t>
                      </a:r>
                    </a:p>
                  </a:txBody>
                  <a:tcPr/>
                </a:tc>
                <a:extLst>
                  <a:ext uri="{0D108BD9-81ED-4DB2-BD59-A6C34878D82A}">
                    <a16:rowId xmlns:a16="http://schemas.microsoft.com/office/drawing/2014/main" val="10001"/>
                  </a:ext>
                </a:extLst>
              </a:tr>
              <a:tr h="600740">
                <a:tc>
                  <a:txBody>
                    <a:bodyPr/>
                    <a:lstStyle/>
                    <a:p>
                      <a:r>
                        <a:rPr lang="en-IN" dirty="0"/>
                        <a:t>AutoCompleteCustomSource</a:t>
                      </a:r>
                    </a:p>
                  </a:txBody>
                  <a:tcPr/>
                </a:tc>
                <a:tc>
                  <a:txBody>
                    <a:bodyPr/>
                    <a:lstStyle/>
                    <a:p>
                      <a:r>
                        <a:rPr lang="en-IN" dirty="0"/>
                        <a:t>EndUpdate</a:t>
                      </a:r>
                    </a:p>
                  </a:txBody>
                  <a:tcPr/>
                </a:tc>
                <a:tc>
                  <a:txBody>
                    <a:bodyPr/>
                    <a:lstStyle/>
                    <a:p>
                      <a:r>
                        <a:rPr lang="en-IN" dirty="0"/>
                        <a:t>DropDownClosed</a:t>
                      </a:r>
                    </a:p>
                  </a:txBody>
                  <a:tcPr/>
                </a:tc>
                <a:extLst>
                  <a:ext uri="{0D108BD9-81ED-4DB2-BD59-A6C34878D82A}">
                    <a16:rowId xmlns:a16="http://schemas.microsoft.com/office/drawing/2014/main" val="10002"/>
                  </a:ext>
                </a:extLst>
              </a:tr>
              <a:tr h="600740">
                <a:tc>
                  <a:txBody>
                    <a:bodyPr/>
                    <a:lstStyle/>
                    <a:p>
                      <a:r>
                        <a:rPr lang="en-IN" dirty="0"/>
                        <a:t>AutoCompleteMode</a:t>
                      </a:r>
                    </a:p>
                  </a:txBody>
                  <a:tcPr/>
                </a:tc>
                <a:tc>
                  <a:txBody>
                    <a:bodyPr/>
                    <a:lstStyle/>
                    <a:p>
                      <a:r>
                        <a:rPr lang="en-IN" dirty="0"/>
                        <a:t>FindString</a:t>
                      </a:r>
                    </a:p>
                  </a:txBody>
                  <a:tcPr/>
                </a:tc>
                <a:tc>
                  <a:txBody>
                    <a:bodyPr/>
                    <a:lstStyle/>
                    <a:p>
                      <a:r>
                        <a:rPr lang="en-IN" dirty="0"/>
                        <a:t>DropDownStyleChanged</a:t>
                      </a:r>
                    </a:p>
                  </a:txBody>
                  <a:tcPr/>
                </a:tc>
                <a:extLst>
                  <a:ext uri="{0D108BD9-81ED-4DB2-BD59-A6C34878D82A}">
                    <a16:rowId xmlns:a16="http://schemas.microsoft.com/office/drawing/2014/main" val="10003"/>
                  </a:ext>
                </a:extLst>
              </a:tr>
              <a:tr h="600740">
                <a:tc>
                  <a:txBody>
                    <a:bodyPr/>
                    <a:lstStyle/>
                    <a:p>
                      <a:r>
                        <a:rPr lang="en-IN" dirty="0"/>
                        <a:t>AutoComplete</a:t>
                      </a:r>
                      <a:r>
                        <a:rPr lang="en-IN" baseline="0" dirty="0"/>
                        <a:t>Source</a:t>
                      </a:r>
                      <a:endParaRPr lang="en-IN" dirty="0"/>
                    </a:p>
                  </a:txBody>
                  <a:tcPr/>
                </a:tc>
                <a:tc>
                  <a:txBody>
                    <a:bodyPr/>
                    <a:lstStyle/>
                    <a:p>
                      <a:r>
                        <a:rPr lang="en-IN" dirty="0"/>
                        <a:t>FindStringExact</a:t>
                      </a:r>
                    </a:p>
                  </a:txBody>
                  <a:tcPr/>
                </a:tc>
                <a:tc>
                  <a:txBody>
                    <a:bodyPr/>
                    <a:lstStyle/>
                    <a:p>
                      <a:r>
                        <a:rPr lang="en-IN" dirty="0"/>
                        <a:t>SelectedIndexChanged</a:t>
                      </a:r>
                    </a:p>
                  </a:txBody>
                  <a:tcPr/>
                </a:tc>
                <a:extLst>
                  <a:ext uri="{0D108BD9-81ED-4DB2-BD59-A6C34878D82A}">
                    <a16:rowId xmlns:a16="http://schemas.microsoft.com/office/drawing/2014/main" val="10004"/>
                  </a:ext>
                </a:extLst>
              </a:tr>
              <a:tr h="600740">
                <a:tc>
                  <a:txBody>
                    <a:bodyPr/>
                    <a:lstStyle/>
                    <a:p>
                      <a:r>
                        <a:rPr lang="en-IN" dirty="0"/>
                        <a:t>DataManager</a:t>
                      </a:r>
                    </a:p>
                  </a:txBody>
                  <a:tcPr/>
                </a:tc>
                <a:tc>
                  <a:txBody>
                    <a:bodyPr/>
                    <a:lstStyle/>
                    <a:p>
                      <a:r>
                        <a:rPr lang="en-IN" dirty="0"/>
                        <a:t>SelectAll</a:t>
                      </a:r>
                    </a:p>
                  </a:txBody>
                  <a:tcPr/>
                </a:tc>
                <a:tc>
                  <a:txBody>
                    <a:bodyPr/>
                    <a:lstStyle/>
                    <a:p>
                      <a:r>
                        <a:rPr lang="en-IN" dirty="0"/>
                        <a:t>SelectionChangeCommitted</a:t>
                      </a:r>
                    </a:p>
                  </a:txBody>
                  <a:tcPr/>
                </a:tc>
                <a:extLst>
                  <a:ext uri="{0D108BD9-81ED-4DB2-BD59-A6C34878D82A}">
                    <a16:rowId xmlns:a16="http://schemas.microsoft.com/office/drawing/2014/main" val="10005"/>
                  </a:ext>
                </a:extLst>
              </a:tr>
              <a:tr h="600740">
                <a:tc>
                  <a:txBody>
                    <a:bodyPr/>
                    <a:lstStyle/>
                    <a:p>
                      <a:r>
                        <a:rPr lang="en-IN" dirty="0"/>
                        <a:t>DropDownHeight</a:t>
                      </a:r>
                    </a:p>
                  </a:txBody>
                  <a:tcPr/>
                </a:tc>
                <a:tc>
                  <a:txBody>
                    <a:bodyPr/>
                    <a:lstStyle/>
                    <a:p>
                      <a:endParaRPr lang="en-IN"/>
                    </a:p>
                  </a:txBody>
                  <a:tcPr/>
                </a:tc>
                <a:tc>
                  <a:txBody>
                    <a:bodyPr/>
                    <a:lstStyle/>
                    <a:p>
                      <a:r>
                        <a:rPr lang="en-IN" dirty="0">
                          <a:hlinkClick r:id="rId3"/>
                        </a:rPr>
                        <a:t>Click here for more</a:t>
                      </a:r>
                      <a:endParaRPr lang="en-IN" dirty="0"/>
                    </a:p>
                  </a:txBody>
                  <a:tcPr/>
                </a:tc>
                <a:extLst>
                  <a:ext uri="{0D108BD9-81ED-4DB2-BD59-A6C34878D82A}">
                    <a16:rowId xmlns:a16="http://schemas.microsoft.com/office/drawing/2014/main" val="10006"/>
                  </a:ext>
                </a:extLst>
              </a:tr>
              <a:tr h="600740">
                <a:tc>
                  <a:txBody>
                    <a:bodyPr/>
                    <a:lstStyle/>
                    <a:p>
                      <a:r>
                        <a:rPr lang="en-IN" dirty="0"/>
                        <a:t>DropDownStyle</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7219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457200" y="274320"/>
            <a:ext cx="10398034" cy="400110"/>
          </a:xfrm>
          <a:prstGeom prst="rect">
            <a:avLst/>
          </a:prstGeom>
          <a:noFill/>
        </p:spPr>
        <p:txBody>
          <a:bodyPr wrap="square" rtlCol="0">
            <a:spAutoFit/>
          </a:bodyPr>
          <a:lstStyle/>
          <a:p>
            <a:r>
              <a:rPr lang="en-IN" sz="2000" dirty="0">
                <a:latin typeface="Times New Roman" pitchFamily="18" charset="0"/>
                <a:cs typeface="Times New Roman" pitchFamily="18" charset="0"/>
              </a:rPr>
              <a:t>Q)Write a program to display the Calendar in the VB.Net Windows Form.</a:t>
            </a:r>
          </a:p>
        </p:txBody>
      </p:sp>
      <p:sp>
        <p:nvSpPr>
          <p:cNvPr id="8" name="TextBox 7"/>
          <p:cNvSpPr txBox="1"/>
          <p:nvPr/>
        </p:nvSpPr>
        <p:spPr>
          <a:xfrm>
            <a:off x="561703" y="627016"/>
            <a:ext cx="11930743" cy="6740307"/>
          </a:xfrm>
          <a:prstGeom prst="rect">
            <a:avLst/>
          </a:prstGeom>
          <a:noFill/>
        </p:spPr>
        <p:txBody>
          <a:bodyPr wrap="square" rtlCol="0">
            <a:spAutoFit/>
          </a:bodyPr>
          <a:lstStyle/>
          <a:p>
            <a:r>
              <a:rPr lang="en-IN" sz="1600" dirty="0">
                <a:latin typeface="Times New Roman" pitchFamily="18" charset="0"/>
                <a:cs typeface="Times New Roman" pitchFamily="18" charset="0"/>
              </a:rPr>
              <a:t>Public Class </a:t>
            </a:r>
            <a:r>
              <a:rPr lang="en-IN" sz="1600" dirty="0" err="1">
                <a:latin typeface="Times New Roman" pitchFamily="18" charset="0"/>
                <a:cs typeface="Times New Roman" pitchFamily="18" charset="0"/>
              </a:rPr>
              <a:t>ComboBox_Control</a:t>
            </a:r>
            <a:r>
              <a:rPr lang="en-IN" sz="1600" dirty="0">
                <a:latin typeface="Times New Roman" pitchFamily="18" charset="0"/>
                <a:cs typeface="Times New Roman" pitchFamily="18" charset="0"/>
              </a:rPr>
              <a:t>  </a:t>
            </a:r>
          </a:p>
          <a:p>
            <a:r>
              <a:rPr lang="en-IN" sz="1600" dirty="0">
                <a:latin typeface="Times New Roman" pitchFamily="18" charset="0"/>
                <a:cs typeface="Times New Roman" pitchFamily="18" charset="0"/>
              </a:rPr>
              <a:t>    Dim DT As Integer  </a:t>
            </a:r>
          </a:p>
          <a:p>
            <a:r>
              <a:rPr lang="en-IN" sz="1600" dirty="0">
                <a:latin typeface="Times New Roman" pitchFamily="18" charset="0"/>
                <a:cs typeface="Times New Roman" pitchFamily="18" charset="0"/>
              </a:rPr>
              <a:t>    Dim MM As String  </a:t>
            </a:r>
          </a:p>
          <a:p>
            <a:r>
              <a:rPr lang="en-IN" sz="1600" dirty="0">
                <a:latin typeface="Times New Roman" pitchFamily="18" charset="0"/>
                <a:cs typeface="Times New Roman" pitchFamily="18" charset="0"/>
              </a:rPr>
              <a:t>    Dim YY As Integer  </a:t>
            </a:r>
          </a:p>
          <a:p>
            <a:r>
              <a:rPr lang="en-IN" sz="1600" dirty="0">
                <a:latin typeface="Times New Roman" pitchFamily="18" charset="0"/>
                <a:cs typeface="Times New Roman" pitchFamily="18" charset="0"/>
              </a:rPr>
              <a:t>    Private Sub </a:t>
            </a:r>
            <a:r>
              <a:rPr lang="en-IN" sz="1600" dirty="0" err="1">
                <a:latin typeface="Times New Roman" pitchFamily="18" charset="0"/>
                <a:cs typeface="Times New Roman" pitchFamily="18" charset="0"/>
              </a:rPr>
              <a:t>ComboBox_Control_Load</a:t>
            </a:r>
            <a:r>
              <a:rPr lang="en-IN" sz="1600" dirty="0">
                <a:latin typeface="Times New Roman" pitchFamily="18" charset="0"/>
                <a:cs typeface="Times New Roman" pitchFamily="18" charset="0"/>
              </a:rPr>
              <a:t>(sender As Object, e As EventArgs) Handles MyBase.Load  </a:t>
            </a:r>
          </a:p>
          <a:p>
            <a:r>
              <a:rPr lang="en-IN" sz="1600" dirty="0">
                <a:latin typeface="Times New Roman" pitchFamily="18" charset="0"/>
                <a:cs typeface="Times New Roman" pitchFamily="18" charset="0"/>
              </a:rPr>
              <a:t>        Me.Text = "JavaTpoint.com"  </a:t>
            </a:r>
          </a:p>
          <a:p>
            <a:r>
              <a:rPr lang="en-IN" sz="1600" dirty="0">
                <a:latin typeface="Times New Roman" pitchFamily="18" charset="0"/>
                <a:cs typeface="Times New Roman" pitchFamily="18" charset="0"/>
              </a:rPr>
              <a:t>        Label1.Text = "Display Calendar"  </a:t>
            </a:r>
          </a:p>
          <a:p>
            <a:r>
              <a:rPr lang="en-IN" sz="1600" dirty="0">
                <a:latin typeface="Times New Roman" pitchFamily="18" charset="0"/>
                <a:cs typeface="Times New Roman" pitchFamily="18" charset="0"/>
              </a:rPr>
              <a:t>        Label2.Text = "Get Date"  </a:t>
            </a:r>
          </a:p>
          <a:p>
            <a:r>
              <a:rPr lang="en-IN" sz="1600" dirty="0">
                <a:latin typeface="Times New Roman" pitchFamily="18" charset="0"/>
                <a:cs typeface="Times New Roman" pitchFamily="18" charset="0"/>
              </a:rPr>
              <a:t>        Button1.Text = "Date"  </a:t>
            </a:r>
          </a:p>
          <a:p>
            <a:r>
              <a:rPr lang="en-IN" sz="1600" dirty="0">
                <a:latin typeface="Times New Roman" pitchFamily="18" charset="0"/>
                <a:cs typeface="Times New Roman" pitchFamily="18" charset="0"/>
              </a:rPr>
              <a:t>        Button2.Text = "Exit"  </a:t>
            </a:r>
          </a:p>
          <a:p>
            <a:r>
              <a:rPr lang="en-IN" sz="1600" dirty="0">
                <a:latin typeface="Times New Roman" pitchFamily="18" charset="0"/>
                <a:cs typeface="Times New Roman" pitchFamily="18" charset="0"/>
              </a:rPr>
              <a:t>        ComboBox1.Items.Add("Date")  </a:t>
            </a:r>
          </a:p>
          <a:p>
            <a:r>
              <a:rPr lang="en-IN" sz="1600" dirty="0">
                <a:latin typeface="Times New Roman" pitchFamily="18" charset="0"/>
                <a:cs typeface="Times New Roman" pitchFamily="18" charset="0"/>
              </a:rPr>
              <a:t>        ComboBox1.Items.Add("01")  </a:t>
            </a:r>
          </a:p>
          <a:p>
            <a:r>
              <a:rPr lang="en-IN" sz="1600" dirty="0">
                <a:latin typeface="Times New Roman" pitchFamily="18" charset="0"/>
                <a:cs typeface="Times New Roman" pitchFamily="18" charset="0"/>
              </a:rPr>
              <a:t>        ComboBox1.Items.Add("02")  </a:t>
            </a:r>
          </a:p>
          <a:p>
            <a:r>
              <a:rPr lang="en-IN" sz="1600" dirty="0">
                <a:latin typeface="Times New Roman" pitchFamily="18" charset="0"/>
                <a:cs typeface="Times New Roman" pitchFamily="18" charset="0"/>
              </a:rPr>
              <a:t>        ComboBox1.Items.Add("03")  </a:t>
            </a:r>
          </a:p>
          <a:p>
            <a:r>
              <a:rPr lang="en-IN" sz="1600" dirty="0">
                <a:latin typeface="Times New Roman" pitchFamily="18" charset="0"/>
                <a:cs typeface="Times New Roman" pitchFamily="18" charset="0"/>
              </a:rPr>
              <a:t>        ComboBox1.Items.Add("04")  </a:t>
            </a:r>
          </a:p>
          <a:p>
            <a:r>
              <a:rPr lang="en-IN" sz="1600" dirty="0">
                <a:latin typeface="Times New Roman" pitchFamily="18" charset="0"/>
                <a:cs typeface="Times New Roman" pitchFamily="18" charset="0"/>
              </a:rPr>
              <a:t>        ComboBox1.Items.Add("05")  </a:t>
            </a:r>
          </a:p>
          <a:p>
            <a:r>
              <a:rPr lang="en-IN" sz="1600" dirty="0">
                <a:latin typeface="Times New Roman" pitchFamily="18" charset="0"/>
                <a:cs typeface="Times New Roman" pitchFamily="18" charset="0"/>
              </a:rPr>
              <a:t>        ComboBox1.Items.Add("06")  </a:t>
            </a:r>
          </a:p>
          <a:p>
            <a:r>
              <a:rPr lang="en-IN" sz="1600" dirty="0">
                <a:latin typeface="Times New Roman" pitchFamily="18" charset="0"/>
                <a:cs typeface="Times New Roman" pitchFamily="18" charset="0"/>
              </a:rPr>
              <a:t>        ComboBox1.Items.Add("07")  </a:t>
            </a:r>
          </a:p>
          <a:p>
            <a:r>
              <a:rPr lang="en-IN" sz="1600" dirty="0">
                <a:latin typeface="Times New Roman" pitchFamily="18" charset="0"/>
                <a:cs typeface="Times New Roman" pitchFamily="18" charset="0"/>
              </a:rPr>
              <a:t>        ComboBox1.Items.Add("08")  </a:t>
            </a:r>
          </a:p>
          <a:p>
            <a:r>
              <a:rPr lang="en-IN" sz="1600" dirty="0">
                <a:latin typeface="Times New Roman" pitchFamily="18" charset="0"/>
                <a:cs typeface="Times New Roman" pitchFamily="18" charset="0"/>
              </a:rPr>
              <a:t>        ComboBox1.Items.Add("09")  </a:t>
            </a:r>
          </a:p>
          <a:p>
            <a:r>
              <a:rPr lang="en-IN" sz="1600" dirty="0">
                <a:latin typeface="Times New Roman" pitchFamily="18" charset="0"/>
                <a:cs typeface="Times New Roman" pitchFamily="18" charset="0"/>
              </a:rPr>
              <a:t>        ComboBox2.Items.Add("Month")  </a:t>
            </a:r>
          </a:p>
          <a:p>
            <a:r>
              <a:rPr lang="en-IN" sz="1600" dirty="0">
                <a:latin typeface="Times New Roman" pitchFamily="18" charset="0"/>
                <a:cs typeface="Times New Roman" pitchFamily="18" charset="0"/>
              </a:rPr>
              <a:t>        ComboBox2.Items.Add("January")  </a:t>
            </a:r>
          </a:p>
          <a:p>
            <a:r>
              <a:rPr lang="en-IN" sz="1600" dirty="0">
                <a:latin typeface="Times New Roman" pitchFamily="18" charset="0"/>
                <a:cs typeface="Times New Roman" pitchFamily="18" charset="0"/>
              </a:rPr>
              <a:t>        ComboBox2.Items.Add("February")  </a:t>
            </a:r>
          </a:p>
          <a:p>
            <a:r>
              <a:rPr lang="en-IN" sz="1600" dirty="0">
                <a:latin typeface="Times New Roman" pitchFamily="18" charset="0"/>
                <a:cs typeface="Times New Roman" pitchFamily="18" charset="0"/>
              </a:rPr>
              <a:t>        ComboBox2.Items.Add("March")  </a:t>
            </a:r>
          </a:p>
          <a:p>
            <a:r>
              <a:rPr lang="en-IN" sz="1600" dirty="0">
                <a:latin typeface="Times New Roman" pitchFamily="18" charset="0"/>
                <a:cs typeface="Times New Roman" pitchFamily="18" charset="0"/>
              </a:rPr>
              <a:t>        ComboBox2.Items.Add("May")  </a:t>
            </a:r>
          </a:p>
          <a:p>
            <a:r>
              <a:rPr lang="en-IN" sz="1600" dirty="0">
                <a:latin typeface="Times New Roman" pitchFamily="18" charset="0"/>
                <a:cs typeface="Times New Roman" pitchFamily="18" charset="0"/>
              </a:rPr>
              <a:t>     </a:t>
            </a:r>
          </a:p>
        </p:txBody>
      </p:sp>
      <p:pic>
        <p:nvPicPr>
          <p:cNvPr id="9" name="Picture 8" descr="Screenshot (110).png"/>
          <p:cNvPicPr>
            <a:picLocks noChangeAspect="1"/>
          </p:cNvPicPr>
          <p:nvPr/>
        </p:nvPicPr>
        <p:blipFill>
          <a:blip r:embed="rId3" cstate="print"/>
          <a:stretch>
            <a:fillRect/>
          </a:stretch>
        </p:blipFill>
        <p:spPr>
          <a:xfrm>
            <a:off x="4792660" y="2639127"/>
            <a:ext cx="6525536" cy="3591426"/>
          </a:xfrm>
          <a:prstGeom prst="rect">
            <a:avLst/>
          </a:prstGeom>
        </p:spPr>
      </p:pic>
    </p:spTree>
    <p:extLst>
      <p:ext uri="{BB962C8B-B14F-4D97-AF65-F5344CB8AC3E}">
        <p14:creationId xmlns:p14="http://schemas.microsoft.com/office/powerpoint/2010/main" val="2067219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7" name="TextBox 6"/>
          <p:cNvSpPr txBox="1"/>
          <p:nvPr/>
        </p:nvSpPr>
        <p:spPr>
          <a:xfrm>
            <a:off x="418011" y="326571"/>
            <a:ext cx="10476412" cy="6186309"/>
          </a:xfrm>
          <a:prstGeom prst="rect">
            <a:avLst/>
          </a:prstGeom>
          <a:noFill/>
        </p:spPr>
        <p:txBody>
          <a:bodyPr wrap="square" rtlCol="0">
            <a:spAutoFit/>
          </a:bodyPr>
          <a:lstStyle/>
          <a:p>
            <a:r>
              <a:rPr lang="en-IN" dirty="0">
                <a:latin typeface="Times New Roman" pitchFamily="18" charset="0"/>
                <a:cs typeface="Times New Roman" pitchFamily="18" charset="0"/>
              </a:rPr>
              <a:t> ComboBox2.Items.Add("June")  </a:t>
            </a:r>
          </a:p>
          <a:p>
            <a:r>
              <a:rPr lang="en-IN" dirty="0">
                <a:latin typeface="Times New Roman" pitchFamily="18" charset="0"/>
                <a:cs typeface="Times New Roman" pitchFamily="18" charset="0"/>
              </a:rPr>
              <a:t>        ComboBox2.Items.Add("July")  </a:t>
            </a:r>
          </a:p>
          <a:p>
            <a:r>
              <a:rPr lang="en-IN" dirty="0">
                <a:latin typeface="Times New Roman" pitchFamily="18" charset="0"/>
                <a:cs typeface="Times New Roman" pitchFamily="18" charset="0"/>
              </a:rPr>
              <a:t>        ComboBox3.Items.Add("Year")  </a:t>
            </a:r>
          </a:p>
          <a:p>
            <a:r>
              <a:rPr lang="en-IN" dirty="0">
                <a:latin typeface="Times New Roman" pitchFamily="18" charset="0"/>
                <a:cs typeface="Times New Roman" pitchFamily="18" charset="0"/>
              </a:rPr>
              <a:t>        ComboBox3.Items.Add("2016")  </a:t>
            </a:r>
          </a:p>
          <a:p>
            <a:r>
              <a:rPr lang="en-IN" dirty="0">
                <a:latin typeface="Times New Roman" pitchFamily="18" charset="0"/>
                <a:cs typeface="Times New Roman" pitchFamily="18" charset="0"/>
              </a:rPr>
              <a:t>        ComboBox3.Items.Add("2017")  </a:t>
            </a:r>
          </a:p>
          <a:p>
            <a:r>
              <a:rPr lang="en-IN" dirty="0">
                <a:latin typeface="Times New Roman" pitchFamily="18" charset="0"/>
                <a:cs typeface="Times New Roman" pitchFamily="18" charset="0"/>
              </a:rPr>
              <a:t>        ComboBox3.Items.Add("2018")  </a:t>
            </a:r>
          </a:p>
          <a:p>
            <a:r>
              <a:rPr lang="en-IN" dirty="0">
                <a:latin typeface="Times New Roman" pitchFamily="18" charset="0"/>
                <a:cs typeface="Times New Roman" pitchFamily="18" charset="0"/>
              </a:rPr>
              <a:t>        ComboBox3.Items.Add("2019")  </a:t>
            </a:r>
          </a:p>
          <a:p>
            <a:r>
              <a:rPr lang="en-IN" dirty="0">
                <a:latin typeface="Times New Roman" pitchFamily="18" charset="0"/>
                <a:cs typeface="Times New Roman" pitchFamily="18" charset="0"/>
              </a:rPr>
              <a:t>        ComboBox3.Items.Add("2020")  </a:t>
            </a:r>
          </a:p>
          <a:p>
            <a:r>
              <a:rPr lang="en-IN" dirty="0">
                <a:latin typeface="Times New Roman" pitchFamily="18" charset="0"/>
                <a:cs typeface="Times New Roman" pitchFamily="18" charset="0"/>
              </a:rPr>
              <a:t>    End Sub  </a:t>
            </a:r>
          </a:p>
          <a:p>
            <a:r>
              <a:rPr lang="en-IN" dirty="0">
                <a:latin typeface="Times New Roman" pitchFamily="18" charset="0"/>
                <a:cs typeface="Times New Roman" pitchFamily="18" charset="0"/>
              </a:rPr>
              <a:t>  </a:t>
            </a:r>
          </a:p>
          <a:p>
            <a:r>
              <a:rPr lang="en-IN" dirty="0">
                <a:latin typeface="Times New Roman" pitchFamily="18" charset="0"/>
                <a:cs typeface="Times New Roman" pitchFamily="18" charset="0"/>
              </a:rPr>
              <a:t>    Private Sub Button1_Click(sender As Object, e As EventArgs) Handles Button1.Click  </a:t>
            </a:r>
          </a:p>
          <a:p>
            <a:r>
              <a:rPr lang="en-IN" dirty="0">
                <a:latin typeface="Times New Roman" pitchFamily="18" charset="0"/>
                <a:cs typeface="Times New Roman" pitchFamily="18" charset="0"/>
              </a:rPr>
              <a:t>        DT = ComboBox1.Text  </a:t>
            </a:r>
          </a:p>
          <a:p>
            <a:r>
              <a:rPr lang="en-IN" dirty="0">
                <a:latin typeface="Times New Roman" pitchFamily="18" charset="0"/>
                <a:cs typeface="Times New Roman" pitchFamily="18" charset="0"/>
              </a:rPr>
              <a:t>        MM = ComboBox2.Text  </a:t>
            </a:r>
          </a:p>
          <a:p>
            <a:r>
              <a:rPr lang="en-IN" dirty="0">
                <a:latin typeface="Times New Roman" pitchFamily="18" charset="0"/>
                <a:cs typeface="Times New Roman" pitchFamily="18" charset="0"/>
              </a:rPr>
              <a:t>        YY = ComboBox3.Text  </a:t>
            </a:r>
          </a:p>
          <a:p>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MsgBox</a:t>
            </a:r>
            <a:r>
              <a:rPr lang="en-IN" dirty="0">
                <a:latin typeface="Times New Roman" pitchFamily="18" charset="0"/>
                <a:cs typeface="Times New Roman" pitchFamily="18" charset="0"/>
              </a:rPr>
              <a:t>("Month " &amp; MM + </a:t>
            </a:r>
            <a:r>
              <a:rPr lang="en-IN" dirty="0" err="1">
                <a:latin typeface="Times New Roman" pitchFamily="18" charset="0"/>
                <a:cs typeface="Times New Roman" pitchFamily="18" charset="0"/>
              </a:rPr>
              <a:t>vbCrLf</a:t>
            </a:r>
            <a:r>
              <a:rPr lang="en-IN" dirty="0">
                <a:latin typeface="Times New Roman" pitchFamily="18" charset="0"/>
                <a:cs typeface="Times New Roman" pitchFamily="18" charset="0"/>
              </a:rPr>
              <a:t> + "Year " &amp; YY)  </a:t>
            </a:r>
          </a:p>
          <a:p>
            <a:r>
              <a:rPr lang="en-IN" dirty="0">
                <a:latin typeface="Times New Roman" pitchFamily="18" charset="0"/>
                <a:cs typeface="Times New Roman" pitchFamily="18" charset="0"/>
              </a:rPr>
              <a:t>    End Sub  </a:t>
            </a:r>
          </a:p>
          <a:p>
            <a:r>
              <a:rPr lang="en-IN" dirty="0">
                <a:latin typeface="Times New Roman" pitchFamily="18" charset="0"/>
                <a:cs typeface="Times New Roman" pitchFamily="18" charset="0"/>
              </a:rPr>
              <a:t>  </a:t>
            </a:r>
          </a:p>
          <a:p>
            <a:r>
              <a:rPr lang="en-IN" dirty="0">
                <a:latin typeface="Times New Roman" pitchFamily="18" charset="0"/>
                <a:cs typeface="Times New Roman" pitchFamily="18" charset="0"/>
              </a:rPr>
              <a:t>    Private Sub Button2_Click(sender As Object, e As EventArgs) Handles Button2.Click  </a:t>
            </a:r>
          </a:p>
          <a:p>
            <a:r>
              <a:rPr lang="en-IN" dirty="0">
                <a:latin typeface="Times New Roman" pitchFamily="18" charset="0"/>
                <a:cs typeface="Times New Roman" pitchFamily="18" charset="0"/>
              </a:rPr>
              <a:t>        End  </a:t>
            </a:r>
          </a:p>
          <a:p>
            <a:r>
              <a:rPr lang="en-IN" dirty="0">
                <a:latin typeface="Times New Roman" pitchFamily="18" charset="0"/>
                <a:cs typeface="Times New Roman" pitchFamily="18" charset="0"/>
              </a:rPr>
              <a:t>    End Sub  </a:t>
            </a:r>
          </a:p>
          <a:p>
            <a:r>
              <a:rPr lang="en-IN" dirty="0">
                <a:latin typeface="Times New Roman" pitchFamily="18" charset="0"/>
                <a:cs typeface="Times New Roman" pitchFamily="18" charset="0"/>
              </a:rPr>
              <a:t>End Class  </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067219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391886" y="274320"/>
            <a:ext cx="10567851" cy="1200329"/>
          </a:xfrm>
          <a:prstGeom prst="rect">
            <a:avLst/>
          </a:prstGeom>
          <a:noFill/>
        </p:spPr>
        <p:txBody>
          <a:bodyPr wrap="square" rtlCol="0">
            <a:spAutoFit/>
          </a:bodyPr>
          <a:lstStyle/>
          <a:p>
            <a:pPr marL="342900" indent="-342900">
              <a:buAutoNum type="arabicPeriod" startAt="8"/>
            </a:pPr>
            <a:r>
              <a:rPr lang="en-IN" sz="3200" dirty="0">
                <a:latin typeface="Times New Roman" pitchFamily="18" charset="0"/>
                <a:cs typeface="Times New Roman" pitchFamily="18" charset="0"/>
              </a:rPr>
              <a:t>Picture Box</a:t>
            </a:r>
          </a:p>
          <a:p>
            <a:pPr marL="342900" indent="-342900"/>
            <a:r>
              <a:rPr lang="en-IN" sz="2000" dirty="0">
                <a:latin typeface="Times New Roman" pitchFamily="18" charset="0"/>
                <a:cs typeface="Times New Roman" pitchFamily="18" charset="0"/>
              </a:rPr>
              <a:t>	 The PictureBox control is used for displaying images on the form. The Image property of the control allows you to set an image both at design time or at run time.</a:t>
            </a:r>
          </a:p>
        </p:txBody>
      </p:sp>
      <p:graphicFrame>
        <p:nvGraphicFramePr>
          <p:cNvPr id="7" name="Table 6"/>
          <p:cNvGraphicFramePr>
            <a:graphicFrameLocks noGrp="1"/>
          </p:cNvGraphicFramePr>
          <p:nvPr/>
        </p:nvGraphicFramePr>
        <p:xfrm>
          <a:off x="613956" y="1607940"/>
          <a:ext cx="10998924" cy="5093304"/>
        </p:xfrm>
        <a:graphic>
          <a:graphicData uri="http://schemas.openxmlformats.org/drawingml/2006/table">
            <a:tbl>
              <a:tblPr firstRow="1" bandRow="1">
                <a:tableStyleId>{5C22544A-7EE6-4342-B048-85BDC9FD1C3A}</a:tableStyleId>
              </a:tblPr>
              <a:tblGrid>
                <a:gridCol w="3666308">
                  <a:extLst>
                    <a:ext uri="{9D8B030D-6E8A-4147-A177-3AD203B41FA5}">
                      <a16:colId xmlns:a16="http://schemas.microsoft.com/office/drawing/2014/main" val="20000"/>
                    </a:ext>
                  </a:extLst>
                </a:gridCol>
                <a:gridCol w="3666308">
                  <a:extLst>
                    <a:ext uri="{9D8B030D-6E8A-4147-A177-3AD203B41FA5}">
                      <a16:colId xmlns:a16="http://schemas.microsoft.com/office/drawing/2014/main" val="20001"/>
                    </a:ext>
                  </a:extLst>
                </a:gridCol>
                <a:gridCol w="3666308">
                  <a:extLst>
                    <a:ext uri="{9D8B030D-6E8A-4147-A177-3AD203B41FA5}">
                      <a16:colId xmlns:a16="http://schemas.microsoft.com/office/drawing/2014/main" val="20002"/>
                    </a:ext>
                  </a:extLst>
                </a:gridCol>
              </a:tblGrid>
              <a:tr h="636663">
                <a:tc>
                  <a:txBody>
                    <a:bodyPr/>
                    <a:lstStyle/>
                    <a:p>
                      <a:r>
                        <a:rPr lang="en-IN" dirty="0"/>
                        <a:t>Properties  Of   Picture</a:t>
                      </a:r>
                      <a:r>
                        <a:rPr lang="en-IN" baseline="0" dirty="0"/>
                        <a:t> Box</a:t>
                      </a:r>
                      <a:endParaRPr lang="en-IN" dirty="0"/>
                    </a:p>
                  </a:txBody>
                  <a:tcPr/>
                </a:tc>
                <a:tc>
                  <a:txBody>
                    <a:bodyPr/>
                    <a:lstStyle/>
                    <a:p>
                      <a:r>
                        <a:rPr lang="en-IN" dirty="0"/>
                        <a:t>Methods</a:t>
                      </a:r>
                      <a:r>
                        <a:rPr lang="en-IN" baseline="0" dirty="0"/>
                        <a:t>  Of  Picture Box</a:t>
                      </a:r>
                      <a:endParaRPr lang="en-IN" dirty="0"/>
                    </a:p>
                  </a:txBody>
                  <a:tcPr/>
                </a:tc>
                <a:tc>
                  <a:txBody>
                    <a:bodyPr/>
                    <a:lstStyle/>
                    <a:p>
                      <a:r>
                        <a:rPr lang="en-IN" dirty="0"/>
                        <a:t>Events</a:t>
                      </a:r>
                      <a:r>
                        <a:rPr lang="en-IN" baseline="0" dirty="0"/>
                        <a:t>  Of  Picture Box</a:t>
                      </a:r>
                      <a:endParaRPr lang="en-IN" dirty="0"/>
                    </a:p>
                  </a:txBody>
                  <a:tcPr/>
                </a:tc>
                <a:extLst>
                  <a:ext uri="{0D108BD9-81ED-4DB2-BD59-A6C34878D82A}">
                    <a16:rowId xmlns:a16="http://schemas.microsoft.com/office/drawing/2014/main" val="10000"/>
                  </a:ext>
                </a:extLst>
              </a:tr>
              <a:tr h="636663">
                <a:tc>
                  <a:txBody>
                    <a:bodyPr/>
                    <a:lstStyle/>
                    <a:p>
                      <a:r>
                        <a:rPr lang="en-IN" dirty="0"/>
                        <a:t>AllowDrop</a:t>
                      </a:r>
                    </a:p>
                  </a:txBody>
                  <a:tcPr/>
                </a:tc>
                <a:tc>
                  <a:txBody>
                    <a:bodyPr/>
                    <a:lstStyle/>
                    <a:p>
                      <a:r>
                        <a:rPr lang="en-IN" dirty="0"/>
                        <a:t>CancelAsync</a:t>
                      </a:r>
                    </a:p>
                  </a:txBody>
                  <a:tcPr/>
                </a:tc>
                <a:tc>
                  <a:txBody>
                    <a:bodyPr/>
                    <a:lstStyle/>
                    <a:p>
                      <a:r>
                        <a:rPr lang="en-IN" dirty="0"/>
                        <a:t>CausesValidationChanged</a:t>
                      </a:r>
                    </a:p>
                  </a:txBody>
                  <a:tcPr/>
                </a:tc>
                <a:extLst>
                  <a:ext uri="{0D108BD9-81ED-4DB2-BD59-A6C34878D82A}">
                    <a16:rowId xmlns:a16="http://schemas.microsoft.com/office/drawing/2014/main" val="10001"/>
                  </a:ext>
                </a:extLst>
              </a:tr>
              <a:tr h="636663">
                <a:tc>
                  <a:txBody>
                    <a:bodyPr/>
                    <a:lstStyle/>
                    <a:p>
                      <a:r>
                        <a:rPr lang="en-IN" dirty="0"/>
                        <a:t>ErrorImage</a:t>
                      </a:r>
                    </a:p>
                  </a:txBody>
                  <a:tcPr/>
                </a:tc>
                <a:tc>
                  <a:txBody>
                    <a:bodyPr/>
                    <a:lstStyle/>
                    <a:p>
                      <a:r>
                        <a:rPr lang="en-IN" dirty="0"/>
                        <a:t>Load</a:t>
                      </a:r>
                    </a:p>
                  </a:txBody>
                  <a:tcPr/>
                </a:tc>
                <a:tc>
                  <a:txBody>
                    <a:bodyPr/>
                    <a:lstStyle/>
                    <a:p>
                      <a:r>
                        <a:rPr lang="en-IN" dirty="0"/>
                        <a:t>Click</a:t>
                      </a:r>
                    </a:p>
                  </a:txBody>
                  <a:tcPr/>
                </a:tc>
                <a:extLst>
                  <a:ext uri="{0D108BD9-81ED-4DB2-BD59-A6C34878D82A}">
                    <a16:rowId xmlns:a16="http://schemas.microsoft.com/office/drawing/2014/main" val="10002"/>
                  </a:ext>
                </a:extLst>
              </a:tr>
              <a:tr h="636663">
                <a:tc>
                  <a:txBody>
                    <a:bodyPr/>
                    <a:lstStyle/>
                    <a:p>
                      <a:r>
                        <a:rPr lang="en-IN" dirty="0"/>
                        <a:t>Image</a:t>
                      </a:r>
                    </a:p>
                  </a:txBody>
                  <a:tcPr/>
                </a:tc>
                <a:tc>
                  <a:txBody>
                    <a:bodyPr/>
                    <a:lstStyle/>
                    <a:p>
                      <a:r>
                        <a:rPr lang="en-IN" dirty="0"/>
                        <a:t>LoadAsync</a:t>
                      </a:r>
                    </a:p>
                  </a:txBody>
                  <a:tcPr/>
                </a:tc>
                <a:tc>
                  <a:txBody>
                    <a:bodyPr/>
                    <a:lstStyle/>
                    <a:p>
                      <a:r>
                        <a:rPr lang="en-IN" dirty="0"/>
                        <a:t>Enter</a:t>
                      </a:r>
                    </a:p>
                  </a:txBody>
                  <a:tcPr/>
                </a:tc>
                <a:extLst>
                  <a:ext uri="{0D108BD9-81ED-4DB2-BD59-A6C34878D82A}">
                    <a16:rowId xmlns:a16="http://schemas.microsoft.com/office/drawing/2014/main" val="10003"/>
                  </a:ext>
                </a:extLst>
              </a:tr>
              <a:tr h="636663">
                <a:tc>
                  <a:txBody>
                    <a:bodyPr/>
                    <a:lstStyle/>
                    <a:p>
                      <a:r>
                        <a:rPr lang="en-IN" dirty="0"/>
                        <a:t>ImageLocation</a:t>
                      </a:r>
                    </a:p>
                  </a:txBody>
                  <a:tcPr/>
                </a:tc>
                <a:tc>
                  <a:txBody>
                    <a:bodyPr/>
                    <a:lstStyle/>
                    <a:p>
                      <a:r>
                        <a:rPr lang="en-IN" dirty="0"/>
                        <a:t>ToString</a:t>
                      </a:r>
                    </a:p>
                  </a:txBody>
                  <a:tcPr/>
                </a:tc>
                <a:tc>
                  <a:txBody>
                    <a:bodyPr/>
                    <a:lstStyle/>
                    <a:p>
                      <a:r>
                        <a:rPr lang="en-IN" dirty="0"/>
                        <a:t>FontChnaged</a:t>
                      </a:r>
                    </a:p>
                  </a:txBody>
                  <a:tcPr/>
                </a:tc>
                <a:extLst>
                  <a:ext uri="{0D108BD9-81ED-4DB2-BD59-A6C34878D82A}">
                    <a16:rowId xmlns:a16="http://schemas.microsoft.com/office/drawing/2014/main" val="10004"/>
                  </a:ext>
                </a:extLst>
              </a:tr>
              <a:tr h="636663">
                <a:tc>
                  <a:txBody>
                    <a:bodyPr/>
                    <a:lstStyle/>
                    <a:p>
                      <a:r>
                        <a:rPr lang="en-IN" dirty="0"/>
                        <a:t>InitialLocation</a:t>
                      </a:r>
                    </a:p>
                  </a:txBody>
                  <a:tcPr/>
                </a:tc>
                <a:tc>
                  <a:txBody>
                    <a:bodyPr/>
                    <a:lstStyle/>
                    <a:p>
                      <a:endParaRPr lang="en-IN"/>
                    </a:p>
                  </a:txBody>
                  <a:tcPr/>
                </a:tc>
                <a:tc>
                  <a:txBody>
                    <a:bodyPr/>
                    <a:lstStyle/>
                    <a:p>
                      <a:r>
                        <a:rPr lang="en-IN" dirty="0"/>
                        <a:t>KeyPress</a:t>
                      </a:r>
                    </a:p>
                  </a:txBody>
                  <a:tcPr/>
                </a:tc>
                <a:extLst>
                  <a:ext uri="{0D108BD9-81ED-4DB2-BD59-A6C34878D82A}">
                    <a16:rowId xmlns:a16="http://schemas.microsoft.com/office/drawing/2014/main" val="10005"/>
                  </a:ext>
                </a:extLst>
              </a:tr>
              <a:tr h="636663">
                <a:tc>
                  <a:txBody>
                    <a:bodyPr/>
                    <a:lstStyle/>
                    <a:p>
                      <a:r>
                        <a:rPr lang="en-IN" dirty="0"/>
                        <a:t>SizeMode</a:t>
                      </a:r>
                    </a:p>
                  </a:txBody>
                  <a:tcPr/>
                </a:tc>
                <a:tc>
                  <a:txBody>
                    <a:bodyPr/>
                    <a:lstStyle/>
                    <a:p>
                      <a:endParaRPr lang="en-IN"/>
                    </a:p>
                  </a:txBody>
                  <a:tcPr/>
                </a:tc>
                <a:tc>
                  <a:txBody>
                    <a:bodyPr/>
                    <a:lstStyle/>
                    <a:p>
                      <a:r>
                        <a:rPr lang="en-IN" dirty="0"/>
                        <a:t>KeyDown</a:t>
                      </a:r>
                    </a:p>
                  </a:txBody>
                  <a:tcPr/>
                </a:tc>
                <a:extLst>
                  <a:ext uri="{0D108BD9-81ED-4DB2-BD59-A6C34878D82A}">
                    <a16:rowId xmlns:a16="http://schemas.microsoft.com/office/drawing/2014/main" val="10006"/>
                  </a:ext>
                </a:extLst>
              </a:tr>
              <a:tr h="636663">
                <a:tc>
                  <a:txBody>
                    <a:bodyPr/>
                    <a:lstStyle/>
                    <a:p>
                      <a:r>
                        <a:rPr lang="en-IN" dirty="0"/>
                        <a:t>Text</a:t>
                      </a:r>
                    </a:p>
                  </a:txBody>
                  <a:tcPr/>
                </a:tc>
                <a:tc>
                  <a:txBody>
                    <a:bodyPr/>
                    <a:lstStyle/>
                    <a:p>
                      <a:endParaRPr lang="en-IN"/>
                    </a:p>
                  </a:txBody>
                  <a:tcPr/>
                </a:tc>
                <a:tc>
                  <a:txBody>
                    <a:bodyPr/>
                    <a:lstStyle/>
                    <a:p>
                      <a:r>
                        <a:rPr lang="en-IN" dirty="0">
                          <a:hlinkClick r:id="rId3"/>
                        </a:rPr>
                        <a:t>Click here for more</a:t>
                      </a:r>
                      <a:endParaRPr lang="en-IN"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7219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300446" y="418010"/>
            <a:ext cx="11560628" cy="5324535"/>
          </a:xfrm>
          <a:prstGeom prst="rect">
            <a:avLst/>
          </a:prstGeom>
          <a:noFill/>
        </p:spPr>
        <p:txBody>
          <a:bodyPr wrap="square" rtlCol="0">
            <a:spAutoFit/>
          </a:bodyPr>
          <a:lstStyle/>
          <a:p>
            <a:r>
              <a:rPr lang="en-IN" sz="2000" dirty="0">
                <a:latin typeface="Times New Roman" pitchFamily="18" charset="0"/>
                <a:cs typeface="Times New Roman" pitchFamily="18" charset="0"/>
              </a:rPr>
              <a:t>Public Class </a:t>
            </a:r>
            <a:r>
              <a:rPr lang="en-IN" sz="2000" dirty="0" err="1">
                <a:latin typeface="Times New Roman" pitchFamily="18" charset="0"/>
                <a:cs typeface="Times New Roman" pitchFamily="18" charset="0"/>
              </a:rPr>
              <a:t>Picturebx</a:t>
            </a:r>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Private Sub Button1_Click(sender As Object, e As EventArgs) Handles Button1.Click  </a:t>
            </a:r>
          </a:p>
          <a:p>
            <a:r>
              <a:rPr lang="en-IN" sz="2000" dirty="0">
                <a:latin typeface="Times New Roman" pitchFamily="18" charset="0"/>
                <a:cs typeface="Times New Roman" pitchFamily="18" charset="0"/>
              </a:rPr>
              <a:t>        'Dim </a:t>
            </a:r>
            <a:r>
              <a:rPr lang="en-IN" sz="2000" dirty="0" err="1">
                <a:latin typeface="Times New Roman" pitchFamily="18" charset="0"/>
                <a:cs typeface="Times New Roman" pitchFamily="18" charset="0"/>
              </a:rPr>
              <a:t>Str</a:t>
            </a:r>
            <a:r>
              <a:rPr lang="en-IN" sz="2000" dirty="0">
                <a:latin typeface="Times New Roman" pitchFamily="18" charset="0"/>
                <a:cs typeface="Times New Roman" pitchFamily="18" charset="0"/>
              </a:rPr>
              <a:t> As String = "C:\Users\AMIT YADAV\Desktop\"  </a:t>
            </a:r>
          </a:p>
          <a:p>
            <a:r>
              <a:rPr lang="en-IN" sz="2000" dirty="0">
                <a:latin typeface="Times New Roman" pitchFamily="18" charset="0"/>
                <a:cs typeface="Times New Roman" pitchFamily="18" charset="0"/>
              </a:rPr>
              <a:t>        PictureBox1.Image = </a:t>
            </a:r>
            <a:r>
              <a:rPr lang="en-IN" sz="2000" dirty="0" err="1">
                <a:latin typeface="Times New Roman" pitchFamily="18" charset="0"/>
                <a:cs typeface="Times New Roman" pitchFamily="18" charset="0"/>
              </a:rPr>
              <a:t>Image.FromFile</a:t>
            </a:r>
            <a:r>
              <a:rPr lang="en-IN" sz="2000" dirty="0">
                <a:latin typeface="Times New Roman" pitchFamily="18" charset="0"/>
                <a:cs typeface="Times New Roman" pitchFamily="18" charset="0"/>
              </a:rPr>
              <a:t>("C:\Users\AMIT YADAV\Desktop\jtp2.png")  </a:t>
            </a:r>
          </a:p>
          <a:p>
            <a:r>
              <a:rPr lang="en-IN" sz="2000" dirty="0">
                <a:latin typeface="Times New Roman" pitchFamily="18" charset="0"/>
                <a:cs typeface="Times New Roman" pitchFamily="18" charset="0"/>
              </a:rPr>
              <a:t>        PictureBox1.SizeMode = </a:t>
            </a:r>
            <a:r>
              <a:rPr lang="en-IN" sz="2000" dirty="0" err="1">
                <a:latin typeface="Times New Roman" pitchFamily="18" charset="0"/>
                <a:cs typeface="Times New Roman" pitchFamily="18" charset="0"/>
              </a:rPr>
              <a:t>PictureBoxSizeMode.StretchImage</a:t>
            </a:r>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PictureBox1.Height = 250  </a:t>
            </a:r>
          </a:p>
          <a:p>
            <a:r>
              <a:rPr lang="en-IN" sz="2000" dirty="0">
                <a:latin typeface="Times New Roman" pitchFamily="18" charset="0"/>
                <a:cs typeface="Times New Roman" pitchFamily="18" charset="0"/>
              </a:rPr>
              <a:t>        PictureBox1.Width = 400  </a:t>
            </a:r>
          </a:p>
          <a:p>
            <a:r>
              <a:rPr lang="en-IN" sz="2000" dirty="0">
                <a:latin typeface="Times New Roman" pitchFamily="18" charset="0"/>
                <a:cs typeface="Times New Roman" pitchFamily="18" charset="0"/>
              </a:rPr>
              <a:t>        Label1.Visible = False  </a:t>
            </a:r>
          </a:p>
          <a:p>
            <a:r>
              <a:rPr lang="en-IN" sz="2000" dirty="0">
                <a:latin typeface="Times New Roman" pitchFamily="18" charset="0"/>
                <a:cs typeface="Times New Roman" pitchFamily="18" charset="0"/>
              </a:rPr>
              <a:t>    End Sub  </a:t>
            </a:r>
          </a:p>
          <a:p>
            <a:r>
              <a:rPr lang="en-IN" sz="2000" dirty="0">
                <a:latin typeface="Times New Roman" pitchFamily="18" charset="0"/>
                <a:cs typeface="Times New Roman" pitchFamily="18" charset="0"/>
              </a:rPr>
              <a:t>    Private Sub </a:t>
            </a:r>
            <a:r>
              <a:rPr lang="en-IN" sz="2000" dirty="0" err="1">
                <a:latin typeface="Times New Roman" pitchFamily="18" charset="0"/>
                <a:cs typeface="Times New Roman" pitchFamily="18" charset="0"/>
              </a:rPr>
              <a:t>Picturebx_Load</a:t>
            </a:r>
            <a:r>
              <a:rPr lang="en-IN" sz="2000" dirty="0">
                <a:latin typeface="Times New Roman" pitchFamily="18" charset="0"/>
                <a:cs typeface="Times New Roman" pitchFamily="18" charset="0"/>
              </a:rPr>
              <a:t>(sender As Object, e As EventArgs) Handles MyBase.Load  </a:t>
            </a:r>
          </a:p>
          <a:p>
            <a:r>
              <a:rPr lang="en-IN" sz="2000" dirty="0">
                <a:latin typeface="Times New Roman" pitchFamily="18" charset="0"/>
                <a:cs typeface="Times New Roman" pitchFamily="18" charset="0"/>
              </a:rPr>
              <a:t>        Me.Text = "javaTpoint.com" 'Set the title name </a:t>
            </a:r>
            <a:r>
              <a:rPr lang="en-IN" sz="2000" b="1" dirty="0">
                <a:latin typeface="Times New Roman" pitchFamily="18" charset="0"/>
                <a:cs typeface="Times New Roman" pitchFamily="18" charset="0"/>
              </a:rPr>
              <a:t>for</a:t>
            </a:r>
            <a:r>
              <a:rPr lang="en-IN" sz="2000" dirty="0">
                <a:latin typeface="Times New Roman" pitchFamily="18" charset="0"/>
                <a:cs typeface="Times New Roman" pitchFamily="18" charset="0"/>
              </a:rPr>
              <a:t> the form  </a:t>
            </a:r>
          </a:p>
          <a:p>
            <a:r>
              <a:rPr lang="en-IN" sz="2000" dirty="0">
                <a:latin typeface="Times New Roman" pitchFamily="18" charset="0"/>
                <a:cs typeface="Times New Roman" pitchFamily="18" charset="0"/>
              </a:rPr>
              <a:t>        Button1.Text = "Show"  </a:t>
            </a:r>
          </a:p>
          <a:p>
            <a:r>
              <a:rPr lang="en-IN" sz="2000" dirty="0">
                <a:latin typeface="Times New Roman" pitchFamily="18" charset="0"/>
                <a:cs typeface="Times New Roman" pitchFamily="18" charset="0"/>
              </a:rPr>
              <a:t>        Label1.Text = "Click to display the image"  </a:t>
            </a:r>
          </a:p>
          <a:p>
            <a:r>
              <a:rPr lang="en-IN" sz="2000" dirty="0">
                <a:latin typeface="Times New Roman" pitchFamily="18" charset="0"/>
                <a:cs typeface="Times New Roman" pitchFamily="18" charset="0"/>
              </a:rPr>
              <a:t>        Label1.ForeColor = </a:t>
            </a:r>
            <a:r>
              <a:rPr lang="en-IN" sz="2000" dirty="0" err="1">
                <a:latin typeface="Times New Roman" pitchFamily="18" charset="0"/>
                <a:cs typeface="Times New Roman" pitchFamily="18" charset="0"/>
              </a:rPr>
              <a:t>ForeColor.Green</a:t>
            </a:r>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End Sub  </a:t>
            </a:r>
          </a:p>
          <a:p>
            <a:r>
              <a:rPr lang="en-IN" sz="2000" dirty="0">
                <a:latin typeface="Times New Roman" pitchFamily="18" charset="0"/>
                <a:cs typeface="Times New Roman" pitchFamily="18" charset="0"/>
              </a:rPr>
              <a:t>End Class </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067219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627017" y="313508"/>
            <a:ext cx="10358846" cy="769441"/>
          </a:xfrm>
          <a:prstGeom prst="rect">
            <a:avLst/>
          </a:prstGeom>
          <a:noFill/>
        </p:spPr>
        <p:txBody>
          <a:bodyPr wrap="square" rtlCol="0">
            <a:spAutoFit/>
          </a:bodyPr>
          <a:lstStyle/>
          <a:p>
            <a:r>
              <a:rPr lang="en-IN" sz="4400" dirty="0">
                <a:latin typeface="Times New Roman" pitchFamily="18" charset="0"/>
                <a:cs typeface="Times New Roman" pitchFamily="18" charset="0"/>
              </a:rPr>
              <a:t>Input and Output Functions in VB.Net :</a:t>
            </a:r>
          </a:p>
        </p:txBody>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13" name="TextBox 12"/>
          <p:cNvSpPr txBox="1"/>
          <p:nvPr/>
        </p:nvSpPr>
        <p:spPr>
          <a:xfrm>
            <a:off x="679269" y="1136469"/>
            <a:ext cx="9862457" cy="5016758"/>
          </a:xfrm>
          <a:prstGeom prst="rect">
            <a:avLst/>
          </a:prstGeom>
          <a:noFill/>
        </p:spPr>
        <p:txBody>
          <a:bodyPr wrap="square" rtlCol="0">
            <a:spAutoFit/>
          </a:bodyPr>
          <a:lstStyle/>
          <a:p>
            <a:r>
              <a:rPr lang="en-IN" sz="2000" dirty="0">
                <a:latin typeface="Times New Roman" pitchFamily="18" charset="0"/>
                <a:cs typeface="Times New Roman" pitchFamily="18" charset="0"/>
              </a:rPr>
              <a:t>Basically the input and output are different based on the application that we are building. There are two main types applications that we build </a:t>
            </a:r>
          </a:p>
          <a:p>
            <a:pPr>
              <a:buFont typeface="Arial" pitchFamily="34" charset="0"/>
              <a:buChar char="•"/>
            </a:pPr>
            <a:r>
              <a:rPr lang="en-IN" sz="2000" b="1" dirty="0">
                <a:latin typeface="Times New Roman" pitchFamily="18" charset="0"/>
                <a:cs typeface="Times New Roman" pitchFamily="18" charset="0"/>
              </a:rPr>
              <a:t>Console Based Application</a:t>
            </a:r>
          </a:p>
          <a:p>
            <a:pPr>
              <a:buFont typeface="Arial" pitchFamily="34" charset="0"/>
              <a:buChar char="•"/>
            </a:pPr>
            <a:r>
              <a:rPr lang="en-IN" sz="2000" b="1" dirty="0">
                <a:latin typeface="Times New Roman" pitchFamily="18" charset="0"/>
                <a:cs typeface="Times New Roman" pitchFamily="18" charset="0"/>
              </a:rPr>
              <a:t>GUI or Windows Based Application</a:t>
            </a:r>
          </a:p>
          <a:p>
            <a:pPr>
              <a:buFont typeface="Arial" pitchFamily="34" charset="0"/>
              <a:buChar char="•"/>
            </a:pPr>
            <a:endParaRPr lang="en-IN" sz="2000" b="1" dirty="0">
              <a:latin typeface="Times New Roman" pitchFamily="18" charset="0"/>
              <a:cs typeface="Times New Roman" pitchFamily="18" charset="0"/>
            </a:endParaRPr>
          </a:p>
          <a:p>
            <a:pPr marL="457200" indent="-457200">
              <a:buAutoNum type="arabicPeriod"/>
            </a:pPr>
            <a:r>
              <a:rPr lang="en-IN" sz="2000" dirty="0">
                <a:latin typeface="Times New Roman" pitchFamily="18" charset="0"/>
                <a:cs typeface="Times New Roman" pitchFamily="18" charset="0"/>
              </a:rPr>
              <a:t>Input and Output For Console Based Applications :</a:t>
            </a:r>
          </a:p>
          <a:p>
            <a:pPr marL="457200" indent="-457200"/>
            <a:r>
              <a:rPr lang="en-IN" sz="2000" dirty="0">
                <a:latin typeface="Times New Roman" pitchFamily="18" charset="0"/>
                <a:cs typeface="Times New Roman" pitchFamily="18" charset="0"/>
              </a:rPr>
              <a:t>	A) </a:t>
            </a:r>
            <a:r>
              <a:rPr lang="en-IN" sz="2000" dirty="0" err="1">
                <a:latin typeface="Times New Roman" pitchFamily="18" charset="0"/>
                <a:cs typeface="Times New Roman" pitchFamily="18" charset="0"/>
              </a:rPr>
              <a:t>Console.ReadLine</a:t>
            </a:r>
            <a:r>
              <a:rPr lang="en-IN" sz="2000" dirty="0">
                <a:latin typeface="Times New Roman" pitchFamily="18" charset="0"/>
                <a:cs typeface="Times New Roman" pitchFamily="18" charset="0"/>
              </a:rPr>
              <a:t>() :</a:t>
            </a:r>
          </a:p>
          <a:p>
            <a:pPr marL="457200" indent="-457200"/>
            <a:r>
              <a:rPr lang="en-IN" sz="2000" dirty="0">
                <a:latin typeface="Times New Roman" pitchFamily="18" charset="0"/>
                <a:cs typeface="Times New Roman" pitchFamily="18" charset="0"/>
              </a:rPr>
              <a:t>		It will read the console input from the user, up until the next newline is detected 	(usually upon pressing the Enter or Return key). Code execution is paused in the 	current thread until a newline is provided. If standard input is redirected to a file, it 	reads a line of text from a file.</a:t>
            </a:r>
          </a:p>
          <a:p>
            <a:pPr fontAlgn="base"/>
            <a:r>
              <a:rPr lang="en-IN" sz="2000" dirty="0">
                <a:latin typeface="Times New Roman" pitchFamily="18" charset="0"/>
                <a:cs typeface="Times New Roman" pitchFamily="18" charset="0"/>
              </a:rPr>
              <a:t>	For Example : 	</a:t>
            </a:r>
            <a:r>
              <a:rPr lang="en-IN" sz="2000" dirty="0" err="1"/>
              <a:t>Console.Write</a:t>
            </a:r>
            <a:r>
              <a:rPr lang="en-IN" sz="2000" dirty="0"/>
              <a:t>("Enter your name:");</a:t>
            </a:r>
          </a:p>
          <a:p>
            <a:pPr fontAlgn="base"/>
            <a:r>
              <a:rPr lang="en-IN" sz="2000" b="1" dirty="0"/>
              <a:t>					string</a:t>
            </a:r>
            <a:r>
              <a:rPr lang="en-IN" sz="2000" dirty="0"/>
              <a:t> name= </a:t>
            </a:r>
            <a:r>
              <a:rPr lang="en-IN" sz="2000" dirty="0" err="1"/>
              <a:t>Console.ReadLine</a:t>
            </a:r>
            <a:r>
              <a:rPr lang="en-IN" sz="2000" dirty="0"/>
              <a:t>();</a:t>
            </a:r>
          </a:p>
          <a:p>
            <a:pPr fontAlgn="base"/>
            <a:r>
              <a:rPr lang="en-IN" sz="2000" dirty="0"/>
              <a:t>					</a:t>
            </a:r>
            <a:endParaRPr lang="en-IN" sz="2000" dirty="0">
              <a:latin typeface="Times New Roman" pitchFamily="18" charset="0"/>
              <a:cs typeface="Times New Roman" pitchFamily="18" charset="0"/>
            </a:endParaRPr>
          </a:p>
          <a:p>
            <a:pPr marL="457200" indent="-457200"/>
            <a:endParaRPr lang="en-IN" sz="2000" dirty="0">
              <a:latin typeface="Times New Roman" pitchFamily="18" charset="0"/>
              <a:cs typeface="Times New Roman" pitchFamily="18" charset="0"/>
            </a:endParaRPr>
          </a:p>
          <a:p>
            <a:pPr marL="457200" indent="-457200"/>
            <a:r>
              <a:rPr lang="en-IN" sz="2000" dirty="0">
                <a:latin typeface="Times New Roman" pitchFamily="18" charset="0"/>
                <a:cs typeface="Times New Roman" pitchFamily="18" charset="0"/>
              </a:rPr>
              <a:t>	</a:t>
            </a:r>
          </a:p>
        </p:txBody>
      </p:sp>
    </p:spTree>
    <p:extLst>
      <p:ext uri="{BB962C8B-B14F-4D97-AF65-F5344CB8AC3E}">
        <p14:creationId xmlns:p14="http://schemas.microsoft.com/office/powerpoint/2010/main" val="2067219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Shape 9">
            <a:extLst>
              <a:ext uri="{FF2B5EF4-FFF2-40B4-BE49-F238E27FC236}">
                <a16:creationId xmlns:a16="http://schemas.microsoft.com/office/drawing/2014/main" id="{E473B0C0-761B-443F-97A0-9D6E01FBB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2"/>
            <a:ext cx="6300250" cy="6858002"/>
          </a:xfrm>
          <a:custGeom>
            <a:avLst/>
            <a:gdLst>
              <a:gd name="connsiteX0" fmla="*/ 0 w 6300250"/>
              <a:gd name="connsiteY0" fmla="*/ 0 h 6858002"/>
              <a:gd name="connsiteX1" fmla="*/ 3149600 w 6300250"/>
              <a:gd name="connsiteY1" fmla="*/ 0 h 6858002"/>
              <a:gd name="connsiteX2" fmla="*/ 3149600 w 6300250"/>
              <a:gd name="connsiteY2" fmla="*/ 2 h 6858002"/>
              <a:gd name="connsiteX3" fmla="*/ 6110455 w 6300250"/>
              <a:gd name="connsiteY3" fmla="*/ 2 h 6858002"/>
              <a:gd name="connsiteX4" fmla="*/ 6115495 w 6300250"/>
              <a:gd name="connsiteY4" fmla="*/ 66677 h 6858002"/>
              <a:gd name="connsiteX5" fmla="*/ 6123892 w 6300250"/>
              <a:gd name="connsiteY5" fmla="*/ 122239 h 6858002"/>
              <a:gd name="connsiteX6" fmla="*/ 6133970 w 6300250"/>
              <a:gd name="connsiteY6" fmla="*/ 174627 h 6858002"/>
              <a:gd name="connsiteX7" fmla="*/ 6150766 w 6300250"/>
              <a:gd name="connsiteY7" fmla="*/ 217489 h 6858002"/>
              <a:gd name="connsiteX8" fmla="*/ 6167562 w 6300250"/>
              <a:gd name="connsiteY8" fmla="*/ 260352 h 6858002"/>
              <a:gd name="connsiteX9" fmla="*/ 6187717 w 6300250"/>
              <a:gd name="connsiteY9" fmla="*/ 296864 h 6858002"/>
              <a:gd name="connsiteX10" fmla="*/ 6207872 w 6300250"/>
              <a:gd name="connsiteY10" fmla="*/ 334964 h 6858002"/>
              <a:gd name="connsiteX11" fmla="*/ 6226348 w 6300250"/>
              <a:gd name="connsiteY11" fmla="*/ 369889 h 6858002"/>
              <a:gd name="connsiteX12" fmla="*/ 6244823 w 6300250"/>
              <a:gd name="connsiteY12" fmla="*/ 409577 h 6858002"/>
              <a:gd name="connsiteX13" fmla="*/ 6261619 w 6300250"/>
              <a:gd name="connsiteY13" fmla="*/ 450852 h 6858002"/>
              <a:gd name="connsiteX14" fmla="*/ 6276736 w 6300250"/>
              <a:gd name="connsiteY14" fmla="*/ 496889 h 6858002"/>
              <a:gd name="connsiteX15" fmla="*/ 6288493 w 6300250"/>
              <a:gd name="connsiteY15" fmla="*/ 546102 h 6858002"/>
              <a:gd name="connsiteX16" fmla="*/ 6296891 w 6300250"/>
              <a:gd name="connsiteY16" fmla="*/ 606427 h 6858002"/>
              <a:gd name="connsiteX17" fmla="*/ 6300250 w 6300250"/>
              <a:gd name="connsiteY17" fmla="*/ 673102 h 6858002"/>
              <a:gd name="connsiteX18" fmla="*/ 6296891 w 6300250"/>
              <a:gd name="connsiteY18" fmla="*/ 744539 h 6858002"/>
              <a:gd name="connsiteX19" fmla="*/ 6288493 w 6300250"/>
              <a:gd name="connsiteY19" fmla="*/ 801689 h 6858002"/>
              <a:gd name="connsiteX20" fmla="*/ 6276736 w 6300250"/>
              <a:gd name="connsiteY20" fmla="*/ 854077 h 6858002"/>
              <a:gd name="connsiteX21" fmla="*/ 6261619 w 6300250"/>
              <a:gd name="connsiteY21" fmla="*/ 901702 h 6858002"/>
              <a:gd name="connsiteX22" fmla="*/ 6244823 w 6300250"/>
              <a:gd name="connsiteY22" fmla="*/ 942977 h 6858002"/>
              <a:gd name="connsiteX23" fmla="*/ 6224668 w 6300250"/>
              <a:gd name="connsiteY23" fmla="*/ 981077 h 6858002"/>
              <a:gd name="connsiteX24" fmla="*/ 6204513 w 6300250"/>
              <a:gd name="connsiteY24" fmla="*/ 1017589 h 6858002"/>
              <a:gd name="connsiteX25" fmla="*/ 6184358 w 6300250"/>
              <a:gd name="connsiteY25" fmla="*/ 1055689 h 6858002"/>
              <a:gd name="connsiteX26" fmla="*/ 6165882 w 6300250"/>
              <a:gd name="connsiteY26" fmla="*/ 1095377 h 6858002"/>
              <a:gd name="connsiteX27" fmla="*/ 6147406 w 6300250"/>
              <a:gd name="connsiteY27" fmla="*/ 1136652 h 6858002"/>
              <a:gd name="connsiteX28" fmla="*/ 6132291 w 6300250"/>
              <a:gd name="connsiteY28" fmla="*/ 1182689 h 6858002"/>
              <a:gd name="connsiteX29" fmla="*/ 6122213 w 6300250"/>
              <a:gd name="connsiteY29" fmla="*/ 1235077 h 6858002"/>
              <a:gd name="connsiteX30" fmla="*/ 6112135 w 6300250"/>
              <a:gd name="connsiteY30" fmla="*/ 1295402 h 6858002"/>
              <a:gd name="connsiteX31" fmla="*/ 6110455 w 6300250"/>
              <a:gd name="connsiteY31" fmla="*/ 1363664 h 6858002"/>
              <a:gd name="connsiteX32" fmla="*/ 6112135 w 6300250"/>
              <a:gd name="connsiteY32" fmla="*/ 1431927 h 6858002"/>
              <a:gd name="connsiteX33" fmla="*/ 6122213 w 6300250"/>
              <a:gd name="connsiteY33" fmla="*/ 1492252 h 6858002"/>
              <a:gd name="connsiteX34" fmla="*/ 6132291 w 6300250"/>
              <a:gd name="connsiteY34" fmla="*/ 1544639 h 6858002"/>
              <a:gd name="connsiteX35" fmla="*/ 6147406 w 6300250"/>
              <a:gd name="connsiteY35" fmla="*/ 1589089 h 6858002"/>
              <a:gd name="connsiteX36" fmla="*/ 6165882 w 6300250"/>
              <a:gd name="connsiteY36" fmla="*/ 1631952 h 6858002"/>
              <a:gd name="connsiteX37" fmla="*/ 6184358 w 6300250"/>
              <a:gd name="connsiteY37" fmla="*/ 1671639 h 6858002"/>
              <a:gd name="connsiteX38" fmla="*/ 6204513 w 6300250"/>
              <a:gd name="connsiteY38" fmla="*/ 1708152 h 6858002"/>
              <a:gd name="connsiteX39" fmla="*/ 6224668 w 6300250"/>
              <a:gd name="connsiteY39" fmla="*/ 1743077 h 6858002"/>
              <a:gd name="connsiteX40" fmla="*/ 6244823 w 6300250"/>
              <a:gd name="connsiteY40" fmla="*/ 1782764 h 6858002"/>
              <a:gd name="connsiteX41" fmla="*/ 6261619 w 6300250"/>
              <a:gd name="connsiteY41" fmla="*/ 1824039 h 6858002"/>
              <a:gd name="connsiteX42" fmla="*/ 6276736 w 6300250"/>
              <a:gd name="connsiteY42" fmla="*/ 1870077 h 6858002"/>
              <a:gd name="connsiteX43" fmla="*/ 6288493 w 6300250"/>
              <a:gd name="connsiteY43" fmla="*/ 1922464 h 6858002"/>
              <a:gd name="connsiteX44" fmla="*/ 6296891 w 6300250"/>
              <a:gd name="connsiteY44" fmla="*/ 1982789 h 6858002"/>
              <a:gd name="connsiteX45" fmla="*/ 6300250 w 6300250"/>
              <a:gd name="connsiteY45" fmla="*/ 2051052 h 6858002"/>
              <a:gd name="connsiteX46" fmla="*/ 6296891 w 6300250"/>
              <a:gd name="connsiteY46" fmla="*/ 2119314 h 6858002"/>
              <a:gd name="connsiteX47" fmla="*/ 6288493 w 6300250"/>
              <a:gd name="connsiteY47" fmla="*/ 2179639 h 6858002"/>
              <a:gd name="connsiteX48" fmla="*/ 6276736 w 6300250"/>
              <a:gd name="connsiteY48" fmla="*/ 2232027 h 6858002"/>
              <a:gd name="connsiteX49" fmla="*/ 6261619 w 6300250"/>
              <a:gd name="connsiteY49" fmla="*/ 2278064 h 6858002"/>
              <a:gd name="connsiteX50" fmla="*/ 6244823 w 6300250"/>
              <a:gd name="connsiteY50" fmla="*/ 2319339 h 6858002"/>
              <a:gd name="connsiteX51" fmla="*/ 6224668 w 6300250"/>
              <a:gd name="connsiteY51" fmla="*/ 2359027 h 6858002"/>
              <a:gd name="connsiteX52" fmla="*/ 6204513 w 6300250"/>
              <a:gd name="connsiteY52" fmla="*/ 2395539 h 6858002"/>
              <a:gd name="connsiteX53" fmla="*/ 6184358 w 6300250"/>
              <a:gd name="connsiteY53" fmla="*/ 2433639 h 6858002"/>
              <a:gd name="connsiteX54" fmla="*/ 6165882 w 6300250"/>
              <a:gd name="connsiteY54" fmla="*/ 2471739 h 6858002"/>
              <a:gd name="connsiteX55" fmla="*/ 6147406 w 6300250"/>
              <a:gd name="connsiteY55" fmla="*/ 2513014 h 6858002"/>
              <a:gd name="connsiteX56" fmla="*/ 6132291 w 6300250"/>
              <a:gd name="connsiteY56" fmla="*/ 2560639 h 6858002"/>
              <a:gd name="connsiteX57" fmla="*/ 6122213 w 6300250"/>
              <a:gd name="connsiteY57" fmla="*/ 2613027 h 6858002"/>
              <a:gd name="connsiteX58" fmla="*/ 6112135 w 6300250"/>
              <a:gd name="connsiteY58" fmla="*/ 2671764 h 6858002"/>
              <a:gd name="connsiteX59" fmla="*/ 6110455 w 6300250"/>
              <a:gd name="connsiteY59" fmla="*/ 2741614 h 6858002"/>
              <a:gd name="connsiteX60" fmla="*/ 6112135 w 6300250"/>
              <a:gd name="connsiteY60" fmla="*/ 2809877 h 6858002"/>
              <a:gd name="connsiteX61" fmla="*/ 6122213 w 6300250"/>
              <a:gd name="connsiteY61" fmla="*/ 2868614 h 6858002"/>
              <a:gd name="connsiteX62" fmla="*/ 6132291 w 6300250"/>
              <a:gd name="connsiteY62" fmla="*/ 2922589 h 6858002"/>
              <a:gd name="connsiteX63" fmla="*/ 6147406 w 6300250"/>
              <a:gd name="connsiteY63" fmla="*/ 2967039 h 6858002"/>
              <a:gd name="connsiteX64" fmla="*/ 6165882 w 6300250"/>
              <a:gd name="connsiteY64" fmla="*/ 3009902 h 6858002"/>
              <a:gd name="connsiteX65" fmla="*/ 6184358 w 6300250"/>
              <a:gd name="connsiteY65" fmla="*/ 3046414 h 6858002"/>
              <a:gd name="connsiteX66" fmla="*/ 6204513 w 6300250"/>
              <a:gd name="connsiteY66" fmla="*/ 3084514 h 6858002"/>
              <a:gd name="connsiteX67" fmla="*/ 6224668 w 6300250"/>
              <a:gd name="connsiteY67" fmla="*/ 3121027 h 6858002"/>
              <a:gd name="connsiteX68" fmla="*/ 6244823 w 6300250"/>
              <a:gd name="connsiteY68" fmla="*/ 3160714 h 6858002"/>
              <a:gd name="connsiteX69" fmla="*/ 6261619 w 6300250"/>
              <a:gd name="connsiteY69" fmla="*/ 3201989 h 6858002"/>
              <a:gd name="connsiteX70" fmla="*/ 6276736 w 6300250"/>
              <a:gd name="connsiteY70" fmla="*/ 3248027 h 6858002"/>
              <a:gd name="connsiteX71" fmla="*/ 6288493 w 6300250"/>
              <a:gd name="connsiteY71" fmla="*/ 3300414 h 6858002"/>
              <a:gd name="connsiteX72" fmla="*/ 6296891 w 6300250"/>
              <a:gd name="connsiteY72" fmla="*/ 3360739 h 6858002"/>
              <a:gd name="connsiteX73" fmla="*/ 6300250 w 6300250"/>
              <a:gd name="connsiteY73" fmla="*/ 3427414 h 6858002"/>
              <a:gd name="connsiteX74" fmla="*/ 6296891 w 6300250"/>
              <a:gd name="connsiteY74" fmla="*/ 3497264 h 6858002"/>
              <a:gd name="connsiteX75" fmla="*/ 6288493 w 6300250"/>
              <a:gd name="connsiteY75" fmla="*/ 3557589 h 6858002"/>
              <a:gd name="connsiteX76" fmla="*/ 6276736 w 6300250"/>
              <a:gd name="connsiteY76" fmla="*/ 3609977 h 6858002"/>
              <a:gd name="connsiteX77" fmla="*/ 6261619 w 6300250"/>
              <a:gd name="connsiteY77" fmla="*/ 3656014 h 6858002"/>
              <a:gd name="connsiteX78" fmla="*/ 6244823 w 6300250"/>
              <a:gd name="connsiteY78" fmla="*/ 3697289 h 6858002"/>
              <a:gd name="connsiteX79" fmla="*/ 6224668 w 6300250"/>
              <a:gd name="connsiteY79" fmla="*/ 3736977 h 6858002"/>
              <a:gd name="connsiteX80" fmla="*/ 6184358 w 6300250"/>
              <a:gd name="connsiteY80" fmla="*/ 3811589 h 6858002"/>
              <a:gd name="connsiteX81" fmla="*/ 6165882 w 6300250"/>
              <a:gd name="connsiteY81" fmla="*/ 3848102 h 6858002"/>
              <a:gd name="connsiteX82" fmla="*/ 6147406 w 6300250"/>
              <a:gd name="connsiteY82" fmla="*/ 3890964 h 6858002"/>
              <a:gd name="connsiteX83" fmla="*/ 6132291 w 6300250"/>
              <a:gd name="connsiteY83" fmla="*/ 3935414 h 6858002"/>
              <a:gd name="connsiteX84" fmla="*/ 6122213 w 6300250"/>
              <a:gd name="connsiteY84" fmla="*/ 3987802 h 6858002"/>
              <a:gd name="connsiteX85" fmla="*/ 6112135 w 6300250"/>
              <a:gd name="connsiteY85" fmla="*/ 4048127 h 6858002"/>
              <a:gd name="connsiteX86" fmla="*/ 6110455 w 6300250"/>
              <a:gd name="connsiteY86" fmla="*/ 4116389 h 6858002"/>
              <a:gd name="connsiteX87" fmla="*/ 6112135 w 6300250"/>
              <a:gd name="connsiteY87" fmla="*/ 4186239 h 6858002"/>
              <a:gd name="connsiteX88" fmla="*/ 6122213 w 6300250"/>
              <a:gd name="connsiteY88" fmla="*/ 4244977 h 6858002"/>
              <a:gd name="connsiteX89" fmla="*/ 6132291 w 6300250"/>
              <a:gd name="connsiteY89" fmla="*/ 4297364 h 6858002"/>
              <a:gd name="connsiteX90" fmla="*/ 6147406 w 6300250"/>
              <a:gd name="connsiteY90" fmla="*/ 4343402 h 6858002"/>
              <a:gd name="connsiteX91" fmla="*/ 6165882 w 6300250"/>
              <a:gd name="connsiteY91" fmla="*/ 4386264 h 6858002"/>
              <a:gd name="connsiteX92" fmla="*/ 6184358 w 6300250"/>
              <a:gd name="connsiteY92" fmla="*/ 4424364 h 6858002"/>
              <a:gd name="connsiteX93" fmla="*/ 6224668 w 6300250"/>
              <a:gd name="connsiteY93" fmla="*/ 4498977 h 6858002"/>
              <a:gd name="connsiteX94" fmla="*/ 6244823 w 6300250"/>
              <a:gd name="connsiteY94" fmla="*/ 4537077 h 6858002"/>
              <a:gd name="connsiteX95" fmla="*/ 6261619 w 6300250"/>
              <a:gd name="connsiteY95" fmla="*/ 4579939 h 6858002"/>
              <a:gd name="connsiteX96" fmla="*/ 6276736 w 6300250"/>
              <a:gd name="connsiteY96" fmla="*/ 4625977 h 6858002"/>
              <a:gd name="connsiteX97" fmla="*/ 6288493 w 6300250"/>
              <a:gd name="connsiteY97" fmla="*/ 4678364 h 6858002"/>
              <a:gd name="connsiteX98" fmla="*/ 6296891 w 6300250"/>
              <a:gd name="connsiteY98" fmla="*/ 4738689 h 6858002"/>
              <a:gd name="connsiteX99" fmla="*/ 6300250 w 6300250"/>
              <a:gd name="connsiteY99" fmla="*/ 4806952 h 6858002"/>
              <a:gd name="connsiteX100" fmla="*/ 6296891 w 6300250"/>
              <a:gd name="connsiteY100" fmla="*/ 4875214 h 6858002"/>
              <a:gd name="connsiteX101" fmla="*/ 6288493 w 6300250"/>
              <a:gd name="connsiteY101" fmla="*/ 4935539 h 6858002"/>
              <a:gd name="connsiteX102" fmla="*/ 6276736 w 6300250"/>
              <a:gd name="connsiteY102" fmla="*/ 4987927 h 6858002"/>
              <a:gd name="connsiteX103" fmla="*/ 6261619 w 6300250"/>
              <a:gd name="connsiteY103" fmla="*/ 5033964 h 6858002"/>
              <a:gd name="connsiteX104" fmla="*/ 6244823 w 6300250"/>
              <a:gd name="connsiteY104" fmla="*/ 5075239 h 6858002"/>
              <a:gd name="connsiteX105" fmla="*/ 6224668 w 6300250"/>
              <a:gd name="connsiteY105" fmla="*/ 5114927 h 6858002"/>
              <a:gd name="connsiteX106" fmla="*/ 6204513 w 6300250"/>
              <a:gd name="connsiteY106" fmla="*/ 5149852 h 6858002"/>
              <a:gd name="connsiteX107" fmla="*/ 6184358 w 6300250"/>
              <a:gd name="connsiteY107" fmla="*/ 5186364 h 6858002"/>
              <a:gd name="connsiteX108" fmla="*/ 6165882 w 6300250"/>
              <a:gd name="connsiteY108" fmla="*/ 5226052 h 6858002"/>
              <a:gd name="connsiteX109" fmla="*/ 6147406 w 6300250"/>
              <a:gd name="connsiteY109" fmla="*/ 5268914 h 6858002"/>
              <a:gd name="connsiteX110" fmla="*/ 6132291 w 6300250"/>
              <a:gd name="connsiteY110" fmla="*/ 5313364 h 6858002"/>
              <a:gd name="connsiteX111" fmla="*/ 6122213 w 6300250"/>
              <a:gd name="connsiteY111" fmla="*/ 5365752 h 6858002"/>
              <a:gd name="connsiteX112" fmla="*/ 6112135 w 6300250"/>
              <a:gd name="connsiteY112" fmla="*/ 5426077 h 6858002"/>
              <a:gd name="connsiteX113" fmla="*/ 6110455 w 6300250"/>
              <a:gd name="connsiteY113" fmla="*/ 5494339 h 6858002"/>
              <a:gd name="connsiteX114" fmla="*/ 6112135 w 6300250"/>
              <a:gd name="connsiteY114" fmla="*/ 5562602 h 6858002"/>
              <a:gd name="connsiteX115" fmla="*/ 6122213 w 6300250"/>
              <a:gd name="connsiteY115" fmla="*/ 5622927 h 6858002"/>
              <a:gd name="connsiteX116" fmla="*/ 6132291 w 6300250"/>
              <a:gd name="connsiteY116" fmla="*/ 5675314 h 6858002"/>
              <a:gd name="connsiteX117" fmla="*/ 6147406 w 6300250"/>
              <a:gd name="connsiteY117" fmla="*/ 5721352 h 6858002"/>
              <a:gd name="connsiteX118" fmla="*/ 6165882 w 6300250"/>
              <a:gd name="connsiteY118" fmla="*/ 5762627 h 6858002"/>
              <a:gd name="connsiteX119" fmla="*/ 6184358 w 6300250"/>
              <a:gd name="connsiteY119" fmla="*/ 5802314 h 6858002"/>
              <a:gd name="connsiteX120" fmla="*/ 6204513 w 6300250"/>
              <a:gd name="connsiteY120" fmla="*/ 5840414 h 6858002"/>
              <a:gd name="connsiteX121" fmla="*/ 6224668 w 6300250"/>
              <a:gd name="connsiteY121" fmla="*/ 5876927 h 6858002"/>
              <a:gd name="connsiteX122" fmla="*/ 6244823 w 6300250"/>
              <a:gd name="connsiteY122" fmla="*/ 5915027 h 6858002"/>
              <a:gd name="connsiteX123" fmla="*/ 6261619 w 6300250"/>
              <a:gd name="connsiteY123" fmla="*/ 5956302 h 6858002"/>
              <a:gd name="connsiteX124" fmla="*/ 6276736 w 6300250"/>
              <a:gd name="connsiteY124" fmla="*/ 6003927 h 6858002"/>
              <a:gd name="connsiteX125" fmla="*/ 6288493 w 6300250"/>
              <a:gd name="connsiteY125" fmla="*/ 6056314 h 6858002"/>
              <a:gd name="connsiteX126" fmla="*/ 6296891 w 6300250"/>
              <a:gd name="connsiteY126" fmla="*/ 6113464 h 6858002"/>
              <a:gd name="connsiteX127" fmla="*/ 6300250 w 6300250"/>
              <a:gd name="connsiteY127" fmla="*/ 6183314 h 6858002"/>
              <a:gd name="connsiteX128" fmla="*/ 6296891 w 6300250"/>
              <a:gd name="connsiteY128" fmla="*/ 6251577 h 6858002"/>
              <a:gd name="connsiteX129" fmla="*/ 6288493 w 6300250"/>
              <a:gd name="connsiteY129" fmla="*/ 6311902 h 6858002"/>
              <a:gd name="connsiteX130" fmla="*/ 6276736 w 6300250"/>
              <a:gd name="connsiteY130" fmla="*/ 6361114 h 6858002"/>
              <a:gd name="connsiteX131" fmla="*/ 6261619 w 6300250"/>
              <a:gd name="connsiteY131" fmla="*/ 6407152 h 6858002"/>
              <a:gd name="connsiteX132" fmla="*/ 6244823 w 6300250"/>
              <a:gd name="connsiteY132" fmla="*/ 6448427 h 6858002"/>
              <a:gd name="connsiteX133" fmla="*/ 6226348 w 6300250"/>
              <a:gd name="connsiteY133" fmla="*/ 6488114 h 6858002"/>
              <a:gd name="connsiteX134" fmla="*/ 6207872 w 6300250"/>
              <a:gd name="connsiteY134" fmla="*/ 6523039 h 6858002"/>
              <a:gd name="connsiteX135" fmla="*/ 6187717 w 6300250"/>
              <a:gd name="connsiteY135" fmla="*/ 6561139 h 6858002"/>
              <a:gd name="connsiteX136" fmla="*/ 6167562 w 6300250"/>
              <a:gd name="connsiteY136" fmla="*/ 6597652 h 6858002"/>
              <a:gd name="connsiteX137" fmla="*/ 6150766 w 6300250"/>
              <a:gd name="connsiteY137" fmla="*/ 6640514 h 6858002"/>
              <a:gd name="connsiteX138" fmla="*/ 6133970 w 6300250"/>
              <a:gd name="connsiteY138" fmla="*/ 6683377 h 6858002"/>
              <a:gd name="connsiteX139" fmla="*/ 6123892 w 6300250"/>
              <a:gd name="connsiteY139" fmla="*/ 6735764 h 6858002"/>
              <a:gd name="connsiteX140" fmla="*/ 6115495 w 6300250"/>
              <a:gd name="connsiteY140" fmla="*/ 6791327 h 6858002"/>
              <a:gd name="connsiteX141" fmla="*/ 6110455 w 6300250"/>
              <a:gd name="connsiteY141" fmla="*/ 6858002 h 6858002"/>
              <a:gd name="connsiteX142" fmla="*/ 3149600 w 6300250"/>
              <a:gd name="connsiteY142" fmla="*/ 6858002 h 6858002"/>
              <a:gd name="connsiteX143" fmla="*/ 2707087 w 6300250"/>
              <a:gd name="connsiteY143" fmla="*/ 6858002 h 6858002"/>
              <a:gd name="connsiteX144" fmla="*/ 0 w 6300250"/>
              <a:gd name="connsiteY144"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300250" h="6858002">
                <a:moveTo>
                  <a:pt x="0" y="0"/>
                </a:moveTo>
                <a:lnTo>
                  <a:pt x="3149600" y="0"/>
                </a:lnTo>
                <a:lnTo>
                  <a:pt x="3149600" y="2"/>
                </a:lnTo>
                <a:lnTo>
                  <a:pt x="6110455" y="2"/>
                </a:lnTo>
                <a:lnTo>
                  <a:pt x="6115495" y="66677"/>
                </a:lnTo>
                <a:lnTo>
                  <a:pt x="6123892" y="122239"/>
                </a:lnTo>
                <a:lnTo>
                  <a:pt x="6133970" y="174627"/>
                </a:lnTo>
                <a:lnTo>
                  <a:pt x="6150766" y="217489"/>
                </a:lnTo>
                <a:lnTo>
                  <a:pt x="6167562" y="260352"/>
                </a:lnTo>
                <a:lnTo>
                  <a:pt x="6187717" y="296864"/>
                </a:lnTo>
                <a:lnTo>
                  <a:pt x="6207872" y="334964"/>
                </a:lnTo>
                <a:lnTo>
                  <a:pt x="6226348" y="369889"/>
                </a:lnTo>
                <a:lnTo>
                  <a:pt x="6244823" y="409577"/>
                </a:lnTo>
                <a:lnTo>
                  <a:pt x="6261619" y="450852"/>
                </a:lnTo>
                <a:lnTo>
                  <a:pt x="6276736" y="496889"/>
                </a:lnTo>
                <a:lnTo>
                  <a:pt x="6288493" y="546102"/>
                </a:lnTo>
                <a:lnTo>
                  <a:pt x="6296891" y="606427"/>
                </a:lnTo>
                <a:lnTo>
                  <a:pt x="6300250" y="673102"/>
                </a:lnTo>
                <a:lnTo>
                  <a:pt x="6296891" y="744539"/>
                </a:lnTo>
                <a:lnTo>
                  <a:pt x="6288493" y="801689"/>
                </a:lnTo>
                <a:lnTo>
                  <a:pt x="6276736" y="854077"/>
                </a:lnTo>
                <a:lnTo>
                  <a:pt x="6261619" y="901702"/>
                </a:lnTo>
                <a:lnTo>
                  <a:pt x="6244823" y="942977"/>
                </a:lnTo>
                <a:lnTo>
                  <a:pt x="6224668" y="981077"/>
                </a:lnTo>
                <a:lnTo>
                  <a:pt x="6204513" y="1017589"/>
                </a:lnTo>
                <a:lnTo>
                  <a:pt x="6184358" y="1055689"/>
                </a:lnTo>
                <a:lnTo>
                  <a:pt x="6165882" y="1095377"/>
                </a:lnTo>
                <a:lnTo>
                  <a:pt x="6147406" y="1136652"/>
                </a:lnTo>
                <a:lnTo>
                  <a:pt x="6132291" y="1182689"/>
                </a:lnTo>
                <a:lnTo>
                  <a:pt x="6122213" y="1235077"/>
                </a:lnTo>
                <a:lnTo>
                  <a:pt x="6112135" y="1295402"/>
                </a:lnTo>
                <a:lnTo>
                  <a:pt x="6110455" y="1363664"/>
                </a:lnTo>
                <a:lnTo>
                  <a:pt x="6112135" y="1431927"/>
                </a:lnTo>
                <a:lnTo>
                  <a:pt x="6122213" y="1492252"/>
                </a:lnTo>
                <a:lnTo>
                  <a:pt x="6132291" y="1544639"/>
                </a:lnTo>
                <a:lnTo>
                  <a:pt x="6147406" y="1589089"/>
                </a:lnTo>
                <a:lnTo>
                  <a:pt x="6165882" y="1631952"/>
                </a:lnTo>
                <a:lnTo>
                  <a:pt x="6184358" y="1671639"/>
                </a:lnTo>
                <a:lnTo>
                  <a:pt x="6204513" y="1708152"/>
                </a:lnTo>
                <a:lnTo>
                  <a:pt x="6224668" y="1743077"/>
                </a:lnTo>
                <a:lnTo>
                  <a:pt x="6244823" y="1782764"/>
                </a:lnTo>
                <a:lnTo>
                  <a:pt x="6261619" y="1824039"/>
                </a:lnTo>
                <a:lnTo>
                  <a:pt x="6276736" y="1870077"/>
                </a:lnTo>
                <a:lnTo>
                  <a:pt x="6288493" y="1922464"/>
                </a:lnTo>
                <a:lnTo>
                  <a:pt x="6296891" y="1982789"/>
                </a:lnTo>
                <a:lnTo>
                  <a:pt x="6300250" y="2051052"/>
                </a:lnTo>
                <a:lnTo>
                  <a:pt x="6296891" y="2119314"/>
                </a:lnTo>
                <a:lnTo>
                  <a:pt x="6288493" y="2179639"/>
                </a:lnTo>
                <a:lnTo>
                  <a:pt x="6276736" y="2232027"/>
                </a:lnTo>
                <a:lnTo>
                  <a:pt x="6261619" y="2278064"/>
                </a:lnTo>
                <a:lnTo>
                  <a:pt x="6244823" y="2319339"/>
                </a:lnTo>
                <a:lnTo>
                  <a:pt x="6224668" y="2359027"/>
                </a:lnTo>
                <a:lnTo>
                  <a:pt x="6204513" y="2395539"/>
                </a:lnTo>
                <a:lnTo>
                  <a:pt x="6184358" y="2433639"/>
                </a:lnTo>
                <a:lnTo>
                  <a:pt x="6165882" y="2471739"/>
                </a:lnTo>
                <a:lnTo>
                  <a:pt x="6147406" y="2513014"/>
                </a:lnTo>
                <a:lnTo>
                  <a:pt x="6132291" y="2560639"/>
                </a:lnTo>
                <a:lnTo>
                  <a:pt x="6122213" y="2613027"/>
                </a:lnTo>
                <a:lnTo>
                  <a:pt x="6112135" y="2671764"/>
                </a:lnTo>
                <a:lnTo>
                  <a:pt x="6110455" y="2741614"/>
                </a:lnTo>
                <a:lnTo>
                  <a:pt x="6112135" y="2809877"/>
                </a:lnTo>
                <a:lnTo>
                  <a:pt x="6122213" y="2868614"/>
                </a:lnTo>
                <a:lnTo>
                  <a:pt x="6132291" y="2922589"/>
                </a:lnTo>
                <a:lnTo>
                  <a:pt x="6147406" y="2967039"/>
                </a:lnTo>
                <a:lnTo>
                  <a:pt x="6165882" y="3009902"/>
                </a:lnTo>
                <a:lnTo>
                  <a:pt x="6184358" y="3046414"/>
                </a:lnTo>
                <a:lnTo>
                  <a:pt x="6204513" y="3084514"/>
                </a:lnTo>
                <a:lnTo>
                  <a:pt x="6224668" y="3121027"/>
                </a:lnTo>
                <a:lnTo>
                  <a:pt x="6244823" y="3160714"/>
                </a:lnTo>
                <a:lnTo>
                  <a:pt x="6261619" y="3201989"/>
                </a:lnTo>
                <a:lnTo>
                  <a:pt x="6276736" y="3248027"/>
                </a:lnTo>
                <a:lnTo>
                  <a:pt x="6288493" y="3300414"/>
                </a:lnTo>
                <a:lnTo>
                  <a:pt x="6296891" y="3360739"/>
                </a:lnTo>
                <a:lnTo>
                  <a:pt x="6300250" y="3427414"/>
                </a:lnTo>
                <a:lnTo>
                  <a:pt x="6296891" y="3497264"/>
                </a:lnTo>
                <a:lnTo>
                  <a:pt x="6288493" y="3557589"/>
                </a:lnTo>
                <a:lnTo>
                  <a:pt x="6276736" y="3609977"/>
                </a:lnTo>
                <a:lnTo>
                  <a:pt x="6261619" y="3656014"/>
                </a:lnTo>
                <a:lnTo>
                  <a:pt x="6244823" y="3697289"/>
                </a:lnTo>
                <a:lnTo>
                  <a:pt x="6224668" y="3736977"/>
                </a:lnTo>
                <a:lnTo>
                  <a:pt x="6184358" y="3811589"/>
                </a:lnTo>
                <a:lnTo>
                  <a:pt x="6165882" y="3848102"/>
                </a:lnTo>
                <a:lnTo>
                  <a:pt x="6147406" y="3890964"/>
                </a:lnTo>
                <a:lnTo>
                  <a:pt x="6132291" y="3935414"/>
                </a:lnTo>
                <a:lnTo>
                  <a:pt x="6122213" y="3987802"/>
                </a:lnTo>
                <a:lnTo>
                  <a:pt x="6112135" y="4048127"/>
                </a:lnTo>
                <a:lnTo>
                  <a:pt x="6110455" y="4116389"/>
                </a:lnTo>
                <a:lnTo>
                  <a:pt x="6112135" y="4186239"/>
                </a:lnTo>
                <a:lnTo>
                  <a:pt x="6122213" y="4244977"/>
                </a:lnTo>
                <a:lnTo>
                  <a:pt x="6132291" y="4297364"/>
                </a:lnTo>
                <a:lnTo>
                  <a:pt x="6147406" y="4343402"/>
                </a:lnTo>
                <a:lnTo>
                  <a:pt x="6165882" y="4386264"/>
                </a:lnTo>
                <a:lnTo>
                  <a:pt x="6184358" y="4424364"/>
                </a:lnTo>
                <a:lnTo>
                  <a:pt x="6224668" y="4498977"/>
                </a:lnTo>
                <a:lnTo>
                  <a:pt x="6244823" y="4537077"/>
                </a:lnTo>
                <a:lnTo>
                  <a:pt x="6261619" y="4579939"/>
                </a:lnTo>
                <a:lnTo>
                  <a:pt x="6276736" y="4625977"/>
                </a:lnTo>
                <a:lnTo>
                  <a:pt x="6288493" y="4678364"/>
                </a:lnTo>
                <a:lnTo>
                  <a:pt x="6296891" y="4738689"/>
                </a:lnTo>
                <a:lnTo>
                  <a:pt x="6300250" y="4806952"/>
                </a:lnTo>
                <a:lnTo>
                  <a:pt x="6296891" y="4875214"/>
                </a:lnTo>
                <a:lnTo>
                  <a:pt x="6288493" y="4935539"/>
                </a:lnTo>
                <a:lnTo>
                  <a:pt x="6276736" y="4987927"/>
                </a:lnTo>
                <a:lnTo>
                  <a:pt x="6261619" y="5033964"/>
                </a:lnTo>
                <a:lnTo>
                  <a:pt x="6244823" y="5075239"/>
                </a:lnTo>
                <a:lnTo>
                  <a:pt x="6224668" y="5114927"/>
                </a:lnTo>
                <a:lnTo>
                  <a:pt x="6204513" y="5149852"/>
                </a:lnTo>
                <a:lnTo>
                  <a:pt x="6184358" y="5186364"/>
                </a:lnTo>
                <a:lnTo>
                  <a:pt x="6165882" y="5226052"/>
                </a:lnTo>
                <a:lnTo>
                  <a:pt x="6147406" y="5268914"/>
                </a:lnTo>
                <a:lnTo>
                  <a:pt x="6132291" y="5313364"/>
                </a:lnTo>
                <a:lnTo>
                  <a:pt x="6122213" y="5365752"/>
                </a:lnTo>
                <a:lnTo>
                  <a:pt x="6112135" y="5426077"/>
                </a:lnTo>
                <a:lnTo>
                  <a:pt x="6110455" y="5494339"/>
                </a:lnTo>
                <a:lnTo>
                  <a:pt x="6112135" y="5562602"/>
                </a:lnTo>
                <a:lnTo>
                  <a:pt x="6122213" y="5622927"/>
                </a:lnTo>
                <a:lnTo>
                  <a:pt x="6132291" y="5675314"/>
                </a:lnTo>
                <a:lnTo>
                  <a:pt x="6147406" y="5721352"/>
                </a:lnTo>
                <a:lnTo>
                  <a:pt x="6165882" y="5762627"/>
                </a:lnTo>
                <a:lnTo>
                  <a:pt x="6184358" y="5802314"/>
                </a:lnTo>
                <a:lnTo>
                  <a:pt x="6204513" y="5840414"/>
                </a:lnTo>
                <a:lnTo>
                  <a:pt x="6224668" y="5876927"/>
                </a:lnTo>
                <a:lnTo>
                  <a:pt x="6244823" y="5915027"/>
                </a:lnTo>
                <a:lnTo>
                  <a:pt x="6261619" y="5956302"/>
                </a:lnTo>
                <a:lnTo>
                  <a:pt x="6276736" y="6003927"/>
                </a:lnTo>
                <a:lnTo>
                  <a:pt x="6288493" y="6056314"/>
                </a:lnTo>
                <a:lnTo>
                  <a:pt x="6296891" y="6113464"/>
                </a:lnTo>
                <a:lnTo>
                  <a:pt x="6300250" y="6183314"/>
                </a:lnTo>
                <a:lnTo>
                  <a:pt x="6296891" y="6251577"/>
                </a:lnTo>
                <a:lnTo>
                  <a:pt x="6288493" y="6311902"/>
                </a:lnTo>
                <a:lnTo>
                  <a:pt x="6276736" y="6361114"/>
                </a:lnTo>
                <a:lnTo>
                  <a:pt x="6261619" y="6407152"/>
                </a:lnTo>
                <a:lnTo>
                  <a:pt x="6244823" y="6448427"/>
                </a:lnTo>
                <a:lnTo>
                  <a:pt x="6226348" y="6488114"/>
                </a:lnTo>
                <a:lnTo>
                  <a:pt x="6207872" y="6523039"/>
                </a:lnTo>
                <a:lnTo>
                  <a:pt x="6187717" y="6561139"/>
                </a:lnTo>
                <a:lnTo>
                  <a:pt x="6167562" y="6597652"/>
                </a:lnTo>
                <a:lnTo>
                  <a:pt x="6150766" y="6640514"/>
                </a:lnTo>
                <a:lnTo>
                  <a:pt x="6133970" y="6683377"/>
                </a:lnTo>
                <a:lnTo>
                  <a:pt x="6123892" y="6735764"/>
                </a:lnTo>
                <a:lnTo>
                  <a:pt x="6115495" y="6791327"/>
                </a:lnTo>
                <a:lnTo>
                  <a:pt x="6110455" y="6858002"/>
                </a:lnTo>
                <a:lnTo>
                  <a:pt x="3149600" y="6858002"/>
                </a:lnTo>
                <a:lnTo>
                  <a:pt x="2707087" y="6858002"/>
                </a:lnTo>
                <a:lnTo>
                  <a:pt x="0" y="6858002"/>
                </a:lnTo>
                <a:close/>
              </a:path>
            </a:pathLst>
          </a:custGeom>
          <a:solidFill>
            <a:schemeClr val="accent1"/>
          </a:solidFill>
          <a:ln w="0">
            <a:noFill/>
            <a:prstDash val="solid"/>
            <a:round/>
            <a:headEnd/>
            <a:tailEnd/>
          </a:ln>
        </p:spPr>
      </p:sp>
      <p:sp>
        <p:nvSpPr>
          <p:cNvPr id="16" name="Rectangle 11">
            <a:extLst>
              <a:ext uri="{FF2B5EF4-FFF2-40B4-BE49-F238E27FC236}">
                <a16:creationId xmlns:a16="http://schemas.microsoft.com/office/drawing/2014/main" id="{E3B475C6-1445-41C7-9360-49FD7C1C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A3CBCD6-EAB9-4FFF-BE53-A44BD32B7288}"/>
              </a:ext>
            </a:extLst>
          </p:cNvPr>
          <p:cNvSpPr>
            <a:spLocks noGrp="1"/>
          </p:cNvSpPr>
          <p:nvPr>
            <p:ph type="title"/>
          </p:nvPr>
        </p:nvSpPr>
        <p:spPr>
          <a:xfrm>
            <a:off x="931933" y="1162940"/>
            <a:ext cx="4515598" cy="4532120"/>
          </a:xfrm>
        </p:spPr>
        <p:txBody>
          <a:bodyPr anchor="ctr">
            <a:normAutofit/>
          </a:bodyPr>
          <a:lstStyle/>
          <a:p>
            <a:r>
              <a:rPr lang="en-US" sz="4800" dirty="0">
                <a:solidFill>
                  <a:srgbClr val="2A1A00"/>
                </a:solidFill>
                <a:latin typeface="Bodoni MT" panose="02070603080606020203" pitchFamily="18" charset="0"/>
              </a:rPr>
              <a:t>Thank you</a:t>
            </a:r>
          </a:p>
        </p:txBody>
      </p:sp>
    </p:spTree>
    <p:extLst>
      <p:ext uri="{BB962C8B-B14F-4D97-AF65-F5344CB8AC3E}">
        <p14:creationId xmlns:p14="http://schemas.microsoft.com/office/powerpoint/2010/main" val="2257163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7" name="TextBox 6"/>
          <p:cNvSpPr txBox="1"/>
          <p:nvPr/>
        </p:nvSpPr>
        <p:spPr>
          <a:xfrm>
            <a:off x="418011" y="248194"/>
            <a:ext cx="10620103" cy="3416320"/>
          </a:xfrm>
          <a:prstGeom prst="rect">
            <a:avLst/>
          </a:prstGeom>
          <a:noFill/>
        </p:spPr>
        <p:txBody>
          <a:bodyPr wrap="square" rtlCol="0">
            <a:spAutoFit/>
          </a:bodyPr>
          <a:lstStyle/>
          <a:p>
            <a:r>
              <a:rPr lang="en-IN" sz="2400" dirty="0">
                <a:latin typeface="Times New Roman" pitchFamily="18" charset="0"/>
                <a:cs typeface="Times New Roman" pitchFamily="18" charset="0"/>
              </a:rPr>
              <a:t>B) </a:t>
            </a:r>
            <a:r>
              <a:rPr lang="en-IN" sz="2400" dirty="0" err="1">
                <a:latin typeface="Times New Roman" pitchFamily="18" charset="0"/>
                <a:cs typeface="Times New Roman" pitchFamily="18" charset="0"/>
              </a:rPr>
              <a:t>Console.WriteLine</a:t>
            </a:r>
            <a:r>
              <a:rPr lang="en-IN" sz="2400" dirty="0">
                <a:latin typeface="Times New Roman" pitchFamily="18" charset="0"/>
                <a:cs typeface="Times New Roman" pitchFamily="18" charset="0"/>
              </a:rPr>
              <a:t>():</a:t>
            </a:r>
          </a:p>
          <a:p>
            <a:r>
              <a:rPr lang="en-IN" sz="2400" dirty="0">
                <a:latin typeface="Times New Roman" pitchFamily="18" charset="0"/>
                <a:cs typeface="Times New Roman" pitchFamily="18" charset="0"/>
              </a:rPr>
              <a:t>	</a:t>
            </a:r>
            <a:r>
              <a:rPr lang="en-IN" sz="2400" dirty="0"/>
              <a:t> </a:t>
            </a:r>
            <a:r>
              <a:rPr lang="en-IN" sz="2400" dirty="0">
                <a:latin typeface="Times New Roman" pitchFamily="18" charset="0"/>
                <a:cs typeface="Times New Roman" pitchFamily="18" charset="0"/>
              </a:rPr>
              <a:t>We can store string values in string values in string objects and use these objects 	as parameters to the </a:t>
            </a:r>
            <a:r>
              <a:rPr lang="en-IN" sz="2400" b="1" dirty="0" err="1">
                <a:latin typeface="Times New Roman" pitchFamily="18" charset="0"/>
                <a:cs typeface="Times New Roman" pitchFamily="18" charset="0"/>
              </a:rPr>
              <a:t>WriteLine</a:t>
            </a:r>
            <a:r>
              <a:rPr lang="en-IN" sz="2400" b="1" dirty="0">
                <a:latin typeface="Times New Roman" pitchFamily="18" charset="0"/>
                <a:cs typeface="Times New Roman" pitchFamily="18" charset="0"/>
              </a:rPr>
              <a:t>()</a:t>
            </a:r>
            <a:r>
              <a:rPr lang="en-IN" sz="2400" dirty="0">
                <a:latin typeface="Times New Roman" pitchFamily="18" charset="0"/>
                <a:cs typeface="Times New Roman" pitchFamily="18" charset="0"/>
              </a:rPr>
              <a:t> method. This method used to convert the value 	of an object to its text representation and it represents in a string. The resulting 	string is written to the output stream.</a:t>
            </a:r>
          </a:p>
          <a:p>
            <a:r>
              <a:rPr lang="en-IN" sz="2400" dirty="0">
                <a:latin typeface="Times New Roman" pitchFamily="18" charset="0"/>
                <a:cs typeface="Times New Roman" pitchFamily="18" charset="0"/>
              </a:rPr>
              <a:t> 	For Example:</a:t>
            </a:r>
          </a:p>
          <a:p>
            <a:pPr fontAlgn="base"/>
            <a:r>
              <a:rPr lang="en-IN" sz="2400" dirty="0">
                <a:latin typeface="Times New Roman" pitchFamily="18" charset="0"/>
                <a:cs typeface="Times New Roman" pitchFamily="18" charset="0"/>
              </a:rPr>
              <a:t>			</a:t>
            </a:r>
            <a:r>
              <a:rPr lang="en-IN" sz="2400" b="1" dirty="0"/>
              <a:t> </a:t>
            </a:r>
            <a:r>
              <a:rPr lang="en-IN" sz="2000" b="1" dirty="0">
                <a:latin typeface="Times New Roman" pitchFamily="18" charset="0"/>
                <a:cs typeface="Times New Roman" pitchFamily="18" charset="0"/>
              </a:rPr>
              <a:t>string</a:t>
            </a:r>
            <a:r>
              <a:rPr lang="en-IN" sz="2000" dirty="0">
                <a:latin typeface="Times New Roman" pitchFamily="18" charset="0"/>
                <a:cs typeface="Times New Roman" pitchFamily="18" charset="0"/>
              </a:rPr>
              <a:t> subject="Hello VB"; // subject is assigned a string</a:t>
            </a:r>
          </a:p>
          <a:p>
            <a:pPr fontAlgn="base"/>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Console.WriteLine</a:t>
            </a:r>
            <a:r>
              <a:rPr lang="en-IN" sz="2000" dirty="0">
                <a:latin typeface="Times New Roman" pitchFamily="18" charset="0"/>
                <a:cs typeface="Times New Roman" pitchFamily="18" charset="0"/>
              </a:rPr>
              <a:t>(subject);</a:t>
            </a: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067219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74320" y="182879"/>
            <a:ext cx="10358846" cy="769441"/>
          </a:xfrm>
          <a:prstGeom prst="rect">
            <a:avLst/>
          </a:prstGeom>
          <a:noFill/>
        </p:spPr>
        <p:txBody>
          <a:bodyPr wrap="square" rtlCol="0">
            <a:spAutoFit/>
          </a:bodyPr>
          <a:lstStyle/>
          <a:p>
            <a:r>
              <a:rPr lang="en-IN" sz="4400" dirty="0">
                <a:latin typeface="Times New Roman" pitchFamily="18" charset="0"/>
                <a:cs typeface="Times New Roman" pitchFamily="18" charset="0"/>
              </a:rPr>
              <a:t>Form Controls in VB.Net :</a:t>
            </a:r>
          </a:p>
        </p:txBody>
      </p:sp>
      <p:sp>
        <p:nvSpPr>
          <p:cNvPr id="6" name="TextBox 5"/>
          <p:cNvSpPr txBox="1"/>
          <p:nvPr/>
        </p:nvSpPr>
        <p:spPr>
          <a:xfrm>
            <a:off x="261258" y="979714"/>
            <a:ext cx="10920548" cy="1938992"/>
          </a:xfrm>
          <a:prstGeom prst="rect">
            <a:avLst/>
          </a:prstGeom>
          <a:noFill/>
        </p:spPr>
        <p:txBody>
          <a:bodyPr wrap="square" rtlCol="0">
            <a:spAutoFit/>
          </a:bodyPr>
          <a:lstStyle/>
          <a:p>
            <a:pPr>
              <a:buFont typeface="Arial" pitchFamily="34" charset="0"/>
              <a:buChar char="•"/>
            </a:pPr>
            <a:r>
              <a:rPr lang="en-IN" sz="2000" dirty="0">
                <a:latin typeface="Times New Roman" pitchFamily="18" charset="0"/>
                <a:cs typeface="Times New Roman" pitchFamily="18" charset="0"/>
              </a:rPr>
              <a:t>Visual Basic Form is the container for all the controls that make up the user interface. Every window you see in a running visual basic application is a form, thus the terms form and window describe the same entity. Visual Studio creates a default form for you when you create a </a:t>
            </a:r>
            <a:r>
              <a:rPr lang="en-IN" sz="2000" b="1" dirty="0">
                <a:latin typeface="Times New Roman" pitchFamily="18" charset="0"/>
                <a:cs typeface="Times New Roman" pitchFamily="18" charset="0"/>
              </a:rPr>
              <a:t>Windows Forms Application</a:t>
            </a:r>
            <a:r>
              <a:rPr lang="en-IN" sz="2000" dirty="0">
                <a:latin typeface="Times New Roman" pitchFamily="18" charset="0"/>
                <a:cs typeface="Times New Roman" pitchFamily="18" charset="0"/>
              </a:rPr>
              <a:t>.</a:t>
            </a:r>
          </a:p>
          <a:p>
            <a:pPr>
              <a:buFont typeface="Arial" pitchFamily="34" charset="0"/>
              <a:buChar char="•"/>
            </a:pPr>
            <a:r>
              <a:rPr lang="en-IN" sz="2000" dirty="0">
                <a:latin typeface="Times New Roman" pitchFamily="18" charset="0"/>
                <a:cs typeface="Times New Roman" pitchFamily="18" charset="0"/>
              </a:rPr>
              <a:t>Every form will have title bar on which the form's caption is displayed and there will be buttons to close, maximize and minimize the form shown below −</a:t>
            </a:r>
          </a:p>
        </p:txBody>
      </p:sp>
      <p:pic>
        <p:nvPicPr>
          <p:cNvPr id="7" name="Picture 6" descr="VB.NET_Logo.svg.png"/>
          <p:cNvPicPr>
            <a:picLocks noChangeAspect="1"/>
          </p:cNvPicPr>
          <p:nvPr/>
        </p:nvPicPr>
        <p:blipFill>
          <a:blip r:embed="rId2" cstate="print"/>
          <a:stretch>
            <a:fillRect/>
          </a:stretch>
        </p:blipFill>
        <p:spPr>
          <a:xfrm>
            <a:off x="11077849" y="181248"/>
            <a:ext cx="913854" cy="913854"/>
          </a:xfrm>
          <a:prstGeom prst="rect">
            <a:avLst/>
          </a:prstGeom>
        </p:spPr>
      </p:pic>
      <p:pic>
        <p:nvPicPr>
          <p:cNvPr id="8" name="Picture 7" descr="form2.jpg"/>
          <p:cNvPicPr>
            <a:picLocks noChangeAspect="1"/>
          </p:cNvPicPr>
          <p:nvPr/>
        </p:nvPicPr>
        <p:blipFill>
          <a:blip r:embed="rId3" cstate="print"/>
          <a:stretch>
            <a:fillRect/>
          </a:stretch>
        </p:blipFill>
        <p:spPr>
          <a:xfrm>
            <a:off x="6290446" y="2550795"/>
            <a:ext cx="4810125" cy="4124325"/>
          </a:xfrm>
          <a:prstGeom prst="rect">
            <a:avLst/>
          </a:prstGeom>
        </p:spPr>
      </p:pic>
      <p:sp>
        <p:nvSpPr>
          <p:cNvPr id="11" name="TextBox 10"/>
          <p:cNvSpPr txBox="1"/>
          <p:nvPr/>
        </p:nvSpPr>
        <p:spPr>
          <a:xfrm>
            <a:off x="339634" y="2965269"/>
            <a:ext cx="5408023" cy="1631216"/>
          </a:xfrm>
          <a:prstGeom prst="rect">
            <a:avLst/>
          </a:prstGeom>
          <a:noFill/>
        </p:spPr>
        <p:txBody>
          <a:bodyPr wrap="square" rtlCol="0">
            <a:spAutoFit/>
          </a:bodyPr>
          <a:lstStyle/>
          <a:p>
            <a:pPr>
              <a:buFont typeface="Arial" pitchFamily="34" charset="0"/>
              <a:buChar char="•"/>
            </a:pPr>
            <a:r>
              <a:rPr lang="en-IN" sz="2000" dirty="0">
                <a:latin typeface="Times New Roman" pitchFamily="18" charset="0"/>
                <a:cs typeface="Times New Roman" pitchFamily="18" charset="0"/>
              </a:rPr>
              <a:t>If you click the icon on the top left corner, it opens the control menu, which contains the various commands to control the form like to move control from one place to another place, to maximize or minimize the form or to close the form.</a:t>
            </a:r>
          </a:p>
        </p:txBody>
      </p:sp>
    </p:spTree>
    <p:extLst>
      <p:ext uri="{BB962C8B-B14F-4D97-AF65-F5344CB8AC3E}">
        <p14:creationId xmlns:p14="http://schemas.microsoft.com/office/powerpoint/2010/main" val="206721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431074" y="156754"/>
            <a:ext cx="10358846" cy="1323439"/>
          </a:xfrm>
          <a:prstGeom prst="rect">
            <a:avLst/>
          </a:prstGeom>
          <a:noFill/>
        </p:spPr>
        <p:txBody>
          <a:bodyPr wrap="square" rtlCol="0">
            <a:spAutoFit/>
          </a:bodyPr>
          <a:lstStyle/>
          <a:p>
            <a:r>
              <a:rPr lang="en-IN" sz="3200" b="1" dirty="0">
                <a:latin typeface="Times New Roman" pitchFamily="18" charset="0"/>
                <a:cs typeface="Times New Roman" pitchFamily="18" charset="0"/>
              </a:rPr>
              <a:t>Form Properties :</a:t>
            </a:r>
          </a:p>
          <a:p>
            <a:r>
              <a:rPr lang="en-IN" sz="2400" dirty="0">
                <a:latin typeface="Times New Roman" pitchFamily="18" charset="0"/>
                <a:cs typeface="Times New Roman" pitchFamily="18" charset="0"/>
              </a:rPr>
              <a:t>Below are the basic and most frequently used form properties. These properties can be set or read during application execution.</a:t>
            </a:r>
            <a:endParaRPr lang="en-IN" sz="2400" b="1" dirty="0">
              <a:latin typeface="Times New Roman" pitchFamily="18" charset="0"/>
              <a:cs typeface="Times New Roman" pitchFamily="18" charset="0"/>
            </a:endParaRPr>
          </a:p>
        </p:txBody>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15" name="TextBox 14"/>
          <p:cNvSpPr txBox="1"/>
          <p:nvPr/>
        </p:nvSpPr>
        <p:spPr>
          <a:xfrm>
            <a:off x="339635" y="1557992"/>
            <a:ext cx="11573692" cy="5016758"/>
          </a:xfrm>
          <a:prstGeom prst="rect">
            <a:avLst/>
          </a:prstGeom>
          <a:noFill/>
        </p:spPr>
        <p:txBody>
          <a:bodyPr wrap="square" rtlCol="0">
            <a:spAutoFit/>
          </a:bodyPr>
          <a:lstStyle/>
          <a:p>
            <a:r>
              <a:rPr lang="en-IN" b="1" dirty="0">
                <a:latin typeface="Times New Roman" pitchFamily="18" charset="0"/>
                <a:cs typeface="Times New Roman" pitchFamily="18" charset="0"/>
              </a:rPr>
              <a:t>AcceptButton</a:t>
            </a:r>
            <a:r>
              <a:rPr lang="en-IN" sz="2000" b="1" dirty="0">
                <a:latin typeface="Times New Roman" pitchFamily="18" charset="0"/>
                <a:cs typeface="Times New Roman" pitchFamily="18" charset="0"/>
              </a:rPr>
              <a:t> :</a:t>
            </a:r>
          </a:p>
          <a:p>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The button that's automatically activated when you press Enter, no matter which control has the focus at the 	time. Usually the OK button on a form is set as AcceptButton for a form.</a:t>
            </a:r>
          </a:p>
          <a:p>
            <a:r>
              <a:rPr lang="en-IN" sz="2000" b="1" dirty="0">
                <a:latin typeface="Times New Roman" pitchFamily="18" charset="0"/>
                <a:cs typeface="Times New Roman" pitchFamily="18" charset="0"/>
              </a:rPr>
              <a:t>CancelButton :</a:t>
            </a:r>
          </a:p>
          <a:p>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The button that's automatically activated when you hit the Esc </a:t>
            </a:r>
            <a:r>
              <a:rPr lang="en-IN" sz="2000" dirty="0" err="1">
                <a:latin typeface="Times New Roman" pitchFamily="18" charset="0"/>
                <a:cs typeface="Times New Roman" pitchFamily="18" charset="0"/>
              </a:rPr>
              <a:t>key.Usually</a:t>
            </a:r>
            <a:r>
              <a:rPr lang="en-IN" sz="2000" dirty="0">
                <a:latin typeface="Times New Roman" pitchFamily="18" charset="0"/>
                <a:cs typeface="Times New Roman" pitchFamily="18" charset="0"/>
              </a:rPr>
              <a:t>, the Cancel button on a form is set 	as CancelButton for a form.</a:t>
            </a:r>
          </a:p>
          <a:p>
            <a:r>
              <a:rPr lang="en-IN" sz="2000" b="1" dirty="0">
                <a:latin typeface="Times New Roman" pitchFamily="18" charset="0"/>
                <a:cs typeface="Times New Roman" pitchFamily="18" charset="0"/>
              </a:rPr>
              <a:t>ControlBox :</a:t>
            </a:r>
          </a:p>
          <a:p>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By default, this property is True and you can set it to False to hide the icon and disable the Control menu.</a:t>
            </a:r>
          </a:p>
          <a:p>
            <a:r>
              <a:rPr lang="en-IN" sz="2000" b="1" dirty="0">
                <a:latin typeface="Times New Roman" pitchFamily="18" charset="0"/>
                <a:cs typeface="Times New Roman" pitchFamily="18" charset="0"/>
              </a:rPr>
              <a:t>Enabled :</a:t>
            </a:r>
          </a:p>
          <a:p>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If True, allows the form to respond to mouse and keyboard events; if False, disables form.</a:t>
            </a:r>
          </a:p>
          <a:p>
            <a:r>
              <a:rPr lang="en-IN" sz="2000" b="1" dirty="0">
                <a:latin typeface="Times New Roman" pitchFamily="18" charset="0"/>
                <a:cs typeface="Times New Roman" pitchFamily="18" charset="0"/>
              </a:rPr>
              <a:t>HelpButton :</a:t>
            </a:r>
          </a:p>
          <a:p>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Determines whether a Help button should be displayed in the caption box of the form.</a:t>
            </a:r>
          </a:p>
          <a:p>
            <a:r>
              <a:rPr lang="en-IN" sz="2000" b="1" dirty="0">
                <a:latin typeface="Times New Roman" pitchFamily="18" charset="0"/>
                <a:cs typeface="Times New Roman" pitchFamily="18" charset="0"/>
              </a:rPr>
              <a:t>MinimizeBox :</a:t>
            </a:r>
          </a:p>
          <a:p>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By default, this property is True and you can set it to False to hide the Minimize button on the title bar.</a:t>
            </a:r>
          </a:p>
          <a:p>
            <a:r>
              <a:rPr lang="en-IN" sz="2000" b="1" dirty="0">
                <a:latin typeface="Times New Roman" pitchFamily="18" charset="0"/>
                <a:cs typeface="Times New Roman" pitchFamily="18" charset="0"/>
              </a:rPr>
              <a:t>MaximizeBox :</a:t>
            </a:r>
          </a:p>
          <a:p>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By default, this property is True and you can set it to False to hide the Maximize button on the title bar.</a:t>
            </a:r>
          </a:p>
        </p:txBody>
      </p:sp>
    </p:spTree>
    <p:extLst>
      <p:ext uri="{BB962C8B-B14F-4D97-AF65-F5344CB8AC3E}">
        <p14:creationId xmlns:p14="http://schemas.microsoft.com/office/powerpoint/2010/main" val="2067219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7" name="TextBox 6"/>
          <p:cNvSpPr txBox="1"/>
          <p:nvPr/>
        </p:nvSpPr>
        <p:spPr>
          <a:xfrm>
            <a:off x="418011" y="248194"/>
            <a:ext cx="10620103" cy="1200329"/>
          </a:xfrm>
          <a:prstGeom prst="rect">
            <a:avLst/>
          </a:prstGeom>
          <a:noFill/>
        </p:spPr>
        <p:txBody>
          <a:bodyPr wrap="square" rtlCol="0">
            <a:spAutoFit/>
          </a:bodyPr>
          <a:lstStyle/>
          <a:p>
            <a:r>
              <a:rPr lang="en-IN" sz="2400" dirty="0">
                <a:latin typeface="Times New Roman" pitchFamily="18" charset="0"/>
                <a:cs typeface="Times New Roman" pitchFamily="18" charset="0"/>
              </a:rPr>
              <a:t>Above are just the most frequently used properties while creating a form. There are many more properties like</a:t>
            </a:r>
          </a:p>
          <a:p>
            <a:r>
              <a:rPr lang="en-IN" sz="2400" dirty="0">
                <a:latin typeface="Times New Roman" pitchFamily="18" charset="0"/>
                <a:cs typeface="Times New Roman" pitchFamily="18" charset="0"/>
              </a:rPr>
              <a:t>AutoScale,  AutoScroll,  BackColor,  BorderStyle,etc. </a:t>
            </a:r>
            <a:r>
              <a:rPr lang="en-IN" sz="2400" dirty="0">
                <a:latin typeface="Times New Roman" pitchFamily="18" charset="0"/>
                <a:cs typeface="Times New Roman" pitchFamily="18" charset="0"/>
                <a:hlinkClick r:id="rId3"/>
              </a:rPr>
              <a:t>Click here for more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067219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300446" y="0"/>
            <a:ext cx="10162902" cy="1231106"/>
          </a:xfrm>
          <a:prstGeom prst="rect">
            <a:avLst/>
          </a:prstGeom>
          <a:noFill/>
        </p:spPr>
        <p:txBody>
          <a:bodyPr wrap="square" rtlCol="0">
            <a:spAutoFit/>
          </a:bodyPr>
          <a:lstStyle/>
          <a:p>
            <a:r>
              <a:rPr lang="en-IN" sz="3200" dirty="0">
                <a:latin typeface="Times New Roman" pitchFamily="18" charset="0"/>
                <a:cs typeface="Times New Roman" pitchFamily="18" charset="0"/>
              </a:rPr>
              <a:t>Form methods :</a:t>
            </a:r>
          </a:p>
          <a:p>
            <a:r>
              <a:rPr lang="en-IN" sz="2400" dirty="0">
                <a:latin typeface="Times New Roman" pitchFamily="18" charset="0"/>
                <a:cs typeface="Times New Roman" pitchFamily="18" charset="0"/>
              </a:rPr>
              <a:t>The following are some of the commonly used methods of the Form class.</a:t>
            </a:r>
          </a:p>
          <a:p>
            <a:endParaRPr lang="en-IN" dirty="0"/>
          </a:p>
        </p:txBody>
      </p:sp>
      <p:pic>
        <p:nvPicPr>
          <p:cNvPr id="7" name="Picture 6" descr="sssssssssss.png"/>
          <p:cNvPicPr>
            <a:picLocks noChangeAspect="1"/>
          </p:cNvPicPr>
          <p:nvPr/>
        </p:nvPicPr>
        <p:blipFill>
          <a:blip r:embed="rId3" cstate="print"/>
          <a:stretch>
            <a:fillRect/>
          </a:stretch>
        </p:blipFill>
        <p:spPr>
          <a:xfrm>
            <a:off x="418011" y="924165"/>
            <a:ext cx="11325497" cy="5659516"/>
          </a:xfrm>
          <a:prstGeom prst="rect">
            <a:avLst/>
          </a:prstGeom>
        </p:spPr>
      </p:pic>
    </p:spTree>
    <p:extLst>
      <p:ext uri="{BB962C8B-B14F-4D97-AF65-F5344CB8AC3E}">
        <p14:creationId xmlns:p14="http://schemas.microsoft.com/office/powerpoint/2010/main" val="2067219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300446" y="0"/>
            <a:ext cx="10450286" cy="1231106"/>
          </a:xfrm>
          <a:prstGeom prst="rect">
            <a:avLst/>
          </a:prstGeom>
          <a:noFill/>
        </p:spPr>
        <p:txBody>
          <a:bodyPr wrap="square" rtlCol="0">
            <a:spAutoFit/>
          </a:bodyPr>
          <a:lstStyle/>
          <a:p>
            <a:r>
              <a:rPr lang="en-IN" sz="3200" dirty="0">
                <a:latin typeface="Times New Roman" pitchFamily="18" charset="0"/>
                <a:cs typeface="Times New Roman" pitchFamily="18" charset="0"/>
              </a:rPr>
              <a:t>Form Events</a:t>
            </a:r>
          </a:p>
          <a:p>
            <a:r>
              <a:rPr lang="en-IN" sz="2400" dirty="0">
                <a:latin typeface="Times New Roman" pitchFamily="18" charset="0"/>
                <a:cs typeface="Times New Roman" pitchFamily="18" charset="0"/>
              </a:rPr>
              <a:t>Following table lists down various important events related to a form</a:t>
            </a:r>
          </a:p>
          <a:p>
            <a:endParaRPr lang="en-IN" dirty="0"/>
          </a:p>
        </p:txBody>
      </p:sp>
      <p:pic>
        <p:nvPicPr>
          <p:cNvPr id="7" name="Picture 6" descr="Screenshot (42).png"/>
          <p:cNvPicPr>
            <a:picLocks noChangeAspect="1"/>
          </p:cNvPicPr>
          <p:nvPr/>
        </p:nvPicPr>
        <p:blipFill>
          <a:blip r:embed="rId3" cstate="print"/>
          <a:stretch>
            <a:fillRect/>
          </a:stretch>
        </p:blipFill>
        <p:spPr>
          <a:xfrm>
            <a:off x="731520" y="927463"/>
            <a:ext cx="9718766" cy="5930537"/>
          </a:xfrm>
          <a:prstGeom prst="rect">
            <a:avLst/>
          </a:prstGeom>
        </p:spPr>
      </p:pic>
    </p:spTree>
    <p:extLst>
      <p:ext uri="{BB962C8B-B14F-4D97-AF65-F5344CB8AC3E}">
        <p14:creationId xmlns:p14="http://schemas.microsoft.com/office/powerpoint/2010/main" val="206721974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916208_win32_fixed.potx" id="{84AF7F3C-60DD-4AB5-B3E9-3CB062C9A041}" vid="{36281799-A49C-4605-BD89-C62E2E9FED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Getting to know your teacher</Template>
  <TotalTime>295</TotalTime>
  <Words>2952</Words>
  <Application>Microsoft Office PowerPoint</Application>
  <PresentationFormat>Widescreen</PresentationFormat>
  <Paragraphs>425</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Bodoni MT</vt:lpstr>
      <vt:lpstr>Calibri</vt:lpstr>
      <vt:lpstr>Gill Sans MT</vt:lpstr>
      <vt:lpstr>Impact</vt:lpstr>
      <vt:lpstr>Times New Roman</vt:lpstr>
      <vt:lpstr>Badge</vt:lpstr>
      <vt:lpstr>Microsoft vb.net</vt:lpstr>
      <vt:lpstr>What You Learn?  Click here for more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to know your teacher</dc:title>
  <dc:creator>Shubham Gaikwad</dc:creator>
  <cp:lastModifiedBy>Anirudha Gaikwad</cp:lastModifiedBy>
  <cp:revision>51</cp:revision>
  <dcterms:created xsi:type="dcterms:W3CDTF">2022-05-22T04:23:39Z</dcterms:created>
  <dcterms:modified xsi:type="dcterms:W3CDTF">2022-05-27T00:56:20Z</dcterms:modified>
</cp:coreProperties>
</file>