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60" r:id="rId3"/>
    <p:sldId id="263" r:id="rId4"/>
    <p:sldId id="302" r:id="rId5"/>
    <p:sldId id="303" r:id="rId6"/>
    <p:sldId id="304" r:id="rId7"/>
    <p:sldId id="305" r:id="rId8"/>
    <p:sldId id="300" r:id="rId9"/>
    <p:sldId id="301" r:id="rId10"/>
    <p:sldId id="298" r:id="rId11"/>
    <p:sldId id="299" r:id="rId12"/>
    <p:sldId id="306" r:id="rId13"/>
    <p:sldId id="308" r:id="rId14"/>
    <p:sldId id="310" r:id="rId15"/>
    <p:sldId id="311" r:id="rId16"/>
    <p:sldId id="309" r:id="rId17"/>
    <p:sldId id="307" r:id="rId18"/>
    <p:sldId id="315" r:id="rId19"/>
    <p:sldId id="314" r:id="rId20"/>
    <p:sldId id="313"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0407F-191D-44EC-A3C5-69647440BFC9}"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4F2A1D3E-E19F-455D-859F-C40136366B3D}">
      <dgm:prSet custT="1"/>
      <dgm:spPr/>
      <dgm:t>
        <a:bodyPr/>
        <a:lstStyle/>
        <a:p>
          <a:r>
            <a:rPr lang="en-US" sz="2800" dirty="0">
              <a:latin typeface="Times New Roman" panose="02020603050405020304" pitchFamily="18" charset="0"/>
              <a:cs typeface="Times New Roman" panose="02020603050405020304" pitchFamily="18" charset="0"/>
            </a:rPr>
            <a:t>Overloading, Overriding and Shadowing</a:t>
          </a:r>
        </a:p>
      </dgm:t>
    </dgm:pt>
    <dgm:pt modelId="{D2DA1E0C-46CA-43FE-AD0E-1FF5A487E9EC}" type="parTrans" cxnId="{2DD1656A-1B48-4AFC-A65D-081443F407D0}">
      <dgm:prSet/>
      <dgm:spPr/>
      <dgm:t>
        <a:bodyPr/>
        <a:lstStyle/>
        <a:p>
          <a:endParaRPr lang="en-US"/>
        </a:p>
      </dgm:t>
    </dgm:pt>
    <dgm:pt modelId="{D34FF2C9-9A85-4762-AD7F-0FD4259109E1}" type="sibTrans" cxnId="{2DD1656A-1B48-4AFC-A65D-081443F407D0}">
      <dgm:prSet/>
      <dgm:spPr/>
      <dgm:t>
        <a:bodyPr/>
        <a:lstStyle/>
        <a:p>
          <a:endParaRPr lang="en-US"/>
        </a:p>
      </dgm:t>
    </dgm:pt>
    <dgm:pt modelId="{4A266DF3-F699-481D-952B-06E94865913D}">
      <dgm:prSet custT="1"/>
      <dgm:spPr/>
      <dgm:t>
        <a:bodyPr/>
        <a:lstStyle/>
        <a:p>
          <a:r>
            <a:rPr lang="en-US" sz="2800" dirty="0">
              <a:latin typeface="Times New Roman" panose="02020603050405020304" pitchFamily="18" charset="0"/>
              <a:cs typeface="Times New Roman" panose="02020603050405020304" pitchFamily="18" charset="0"/>
            </a:rPr>
            <a:t>Exception Handling</a:t>
          </a:r>
        </a:p>
      </dgm:t>
    </dgm:pt>
    <dgm:pt modelId="{59FC4C72-0240-44CF-8C29-7E4727E8C7E6}" type="parTrans" cxnId="{40A842E7-7BD1-4C4C-BC2D-27ADB1F124AC}">
      <dgm:prSet/>
      <dgm:spPr/>
      <dgm:t>
        <a:bodyPr/>
        <a:lstStyle/>
        <a:p>
          <a:endParaRPr lang="en-US"/>
        </a:p>
      </dgm:t>
    </dgm:pt>
    <dgm:pt modelId="{E43F7441-9245-4528-B8F7-2C400412818E}" type="sibTrans" cxnId="{40A842E7-7BD1-4C4C-BC2D-27ADB1F124AC}">
      <dgm:prSet/>
      <dgm:spPr/>
      <dgm:t>
        <a:bodyPr/>
        <a:lstStyle/>
        <a:p>
          <a:endParaRPr lang="en-US"/>
        </a:p>
      </dgm:t>
    </dgm:pt>
    <dgm:pt modelId="{22B5111B-463D-47D1-954F-127C30012F9F}" type="pres">
      <dgm:prSet presAssocID="{6B10407F-191D-44EC-A3C5-69647440BFC9}" presName="vert0" presStyleCnt="0">
        <dgm:presLayoutVars>
          <dgm:dir/>
          <dgm:animOne val="branch"/>
          <dgm:animLvl val="lvl"/>
        </dgm:presLayoutVars>
      </dgm:prSet>
      <dgm:spPr/>
    </dgm:pt>
    <dgm:pt modelId="{10DA26D8-3205-49AB-9801-7479D75D0B9B}" type="pres">
      <dgm:prSet presAssocID="{4F2A1D3E-E19F-455D-859F-C40136366B3D}" presName="thickLine" presStyleLbl="alignNode1" presStyleIdx="0" presStyleCnt="2"/>
      <dgm:spPr/>
    </dgm:pt>
    <dgm:pt modelId="{678D6ACC-8BEB-4F60-8CD4-9CB2DDE72612}" type="pres">
      <dgm:prSet presAssocID="{4F2A1D3E-E19F-455D-859F-C40136366B3D}" presName="horz1" presStyleCnt="0"/>
      <dgm:spPr/>
    </dgm:pt>
    <dgm:pt modelId="{278D475D-CCFA-4E93-A503-7548BD710D98}" type="pres">
      <dgm:prSet presAssocID="{4F2A1D3E-E19F-455D-859F-C40136366B3D}" presName="tx1" presStyleLbl="revTx" presStyleIdx="0" presStyleCnt="2"/>
      <dgm:spPr/>
    </dgm:pt>
    <dgm:pt modelId="{51866F1A-9654-4DD6-B628-9CEF2A359C7D}" type="pres">
      <dgm:prSet presAssocID="{4F2A1D3E-E19F-455D-859F-C40136366B3D}" presName="vert1" presStyleCnt="0"/>
      <dgm:spPr/>
    </dgm:pt>
    <dgm:pt modelId="{D3985387-25A2-4EB6-99AD-2664D2661A5C}" type="pres">
      <dgm:prSet presAssocID="{4A266DF3-F699-481D-952B-06E94865913D}" presName="thickLine" presStyleLbl="alignNode1" presStyleIdx="1" presStyleCnt="2"/>
      <dgm:spPr/>
    </dgm:pt>
    <dgm:pt modelId="{D93FF54B-7422-4E12-8F54-0440562FEA00}" type="pres">
      <dgm:prSet presAssocID="{4A266DF3-F699-481D-952B-06E94865913D}" presName="horz1" presStyleCnt="0"/>
      <dgm:spPr/>
    </dgm:pt>
    <dgm:pt modelId="{3844A50A-7598-4C44-A3FD-CCE61E6BCEA0}" type="pres">
      <dgm:prSet presAssocID="{4A266DF3-F699-481D-952B-06E94865913D}" presName="tx1" presStyleLbl="revTx" presStyleIdx="1" presStyleCnt="2"/>
      <dgm:spPr/>
    </dgm:pt>
    <dgm:pt modelId="{52264B7A-13F0-4086-9BFF-154C471D9488}" type="pres">
      <dgm:prSet presAssocID="{4A266DF3-F699-481D-952B-06E94865913D}" presName="vert1" presStyleCnt="0"/>
      <dgm:spPr/>
    </dgm:pt>
  </dgm:ptLst>
  <dgm:cxnLst>
    <dgm:cxn modelId="{71B14908-DFD0-4B52-A569-796A61CDEA6D}" type="presOf" srcId="{4A266DF3-F699-481D-952B-06E94865913D}" destId="{3844A50A-7598-4C44-A3FD-CCE61E6BCEA0}" srcOrd="0" destOrd="0" presId="urn:microsoft.com/office/officeart/2008/layout/LinedList"/>
    <dgm:cxn modelId="{CCFDB124-A83D-4064-9873-74E1C8F45FAA}" type="presOf" srcId="{4F2A1D3E-E19F-455D-859F-C40136366B3D}" destId="{278D475D-CCFA-4E93-A503-7548BD710D98}" srcOrd="0" destOrd="0" presId="urn:microsoft.com/office/officeart/2008/layout/LinedList"/>
    <dgm:cxn modelId="{FFED8F60-F3D0-41E6-94FC-E9AB154C2B38}" type="presOf" srcId="{6B10407F-191D-44EC-A3C5-69647440BFC9}" destId="{22B5111B-463D-47D1-954F-127C30012F9F}" srcOrd="0" destOrd="0" presId="urn:microsoft.com/office/officeart/2008/layout/LinedList"/>
    <dgm:cxn modelId="{2DD1656A-1B48-4AFC-A65D-081443F407D0}" srcId="{6B10407F-191D-44EC-A3C5-69647440BFC9}" destId="{4F2A1D3E-E19F-455D-859F-C40136366B3D}" srcOrd="0" destOrd="0" parTransId="{D2DA1E0C-46CA-43FE-AD0E-1FF5A487E9EC}" sibTransId="{D34FF2C9-9A85-4762-AD7F-0FD4259109E1}"/>
    <dgm:cxn modelId="{40A842E7-7BD1-4C4C-BC2D-27ADB1F124AC}" srcId="{6B10407F-191D-44EC-A3C5-69647440BFC9}" destId="{4A266DF3-F699-481D-952B-06E94865913D}" srcOrd="1" destOrd="0" parTransId="{59FC4C72-0240-44CF-8C29-7E4727E8C7E6}" sibTransId="{E43F7441-9245-4528-B8F7-2C400412818E}"/>
    <dgm:cxn modelId="{08CEAF35-5045-4A1B-858A-CF6CAF90FE23}" type="presParOf" srcId="{22B5111B-463D-47D1-954F-127C30012F9F}" destId="{10DA26D8-3205-49AB-9801-7479D75D0B9B}" srcOrd="0" destOrd="0" presId="urn:microsoft.com/office/officeart/2008/layout/LinedList"/>
    <dgm:cxn modelId="{F00F9E27-E394-4EF7-BF81-0BED2A9A8719}" type="presParOf" srcId="{22B5111B-463D-47D1-954F-127C30012F9F}" destId="{678D6ACC-8BEB-4F60-8CD4-9CB2DDE72612}" srcOrd="1" destOrd="0" presId="urn:microsoft.com/office/officeart/2008/layout/LinedList"/>
    <dgm:cxn modelId="{5D03E00A-53A4-48C5-BC20-D2192A849477}" type="presParOf" srcId="{678D6ACC-8BEB-4F60-8CD4-9CB2DDE72612}" destId="{278D475D-CCFA-4E93-A503-7548BD710D98}" srcOrd="0" destOrd="0" presId="urn:microsoft.com/office/officeart/2008/layout/LinedList"/>
    <dgm:cxn modelId="{C3CBB2E8-EA79-4E00-9622-8364B735AA1B}" type="presParOf" srcId="{678D6ACC-8BEB-4F60-8CD4-9CB2DDE72612}" destId="{51866F1A-9654-4DD6-B628-9CEF2A359C7D}" srcOrd="1" destOrd="0" presId="urn:microsoft.com/office/officeart/2008/layout/LinedList"/>
    <dgm:cxn modelId="{3987093D-53E7-4975-A887-090D5D176C22}" type="presParOf" srcId="{22B5111B-463D-47D1-954F-127C30012F9F}" destId="{D3985387-25A2-4EB6-99AD-2664D2661A5C}" srcOrd="2" destOrd="0" presId="urn:microsoft.com/office/officeart/2008/layout/LinedList"/>
    <dgm:cxn modelId="{4F2E58A3-613C-4528-A234-71B5E6437DE8}" type="presParOf" srcId="{22B5111B-463D-47D1-954F-127C30012F9F}" destId="{D93FF54B-7422-4E12-8F54-0440562FEA00}" srcOrd="3" destOrd="0" presId="urn:microsoft.com/office/officeart/2008/layout/LinedList"/>
    <dgm:cxn modelId="{CC4F92C3-0662-4B99-85AE-8CDFF335B722}" type="presParOf" srcId="{D93FF54B-7422-4E12-8F54-0440562FEA00}" destId="{3844A50A-7598-4C44-A3FD-CCE61E6BCEA0}" srcOrd="0" destOrd="0" presId="urn:microsoft.com/office/officeart/2008/layout/LinedList"/>
    <dgm:cxn modelId="{2CC6B806-82C6-41CE-A4CA-41827D2106FA}" type="presParOf" srcId="{D93FF54B-7422-4E12-8F54-0440562FEA00}" destId="{52264B7A-13F0-4086-9BFF-154C471D948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A26D8-3205-49AB-9801-7479D75D0B9B}">
      <dsp:nvSpPr>
        <dsp:cNvPr id="0" name=""/>
        <dsp:cNvSpPr/>
      </dsp:nvSpPr>
      <dsp:spPr>
        <a:xfrm>
          <a:off x="0" y="0"/>
          <a:ext cx="6344584"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78D475D-CCFA-4E93-A503-7548BD710D98}">
      <dsp:nvSpPr>
        <dsp:cNvPr id="0" name=""/>
        <dsp:cNvSpPr/>
      </dsp:nvSpPr>
      <dsp:spPr>
        <a:xfrm>
          <a:off x="0" y="0"/>
          <a:ext cx="6344584" cy="160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Overloading, Overriding and Shadowing</a:t>
          </a:r>
        </a:p>
      </dsp:txBody>
      <dsp:txXfrm>
        <a:off x="0" y="0"/>
        <a:ext cx="6344584" cy="1601740"/>
      </dsp:txXfrm>
    </dsp:sp>
    <dsp:sp modelId="{D3985387-25A2-4EB6-99AD-2664D2661A5C}">
      <dsp:nvSpPr>
        <dsp:cNvPr id="0" name=""/>
        <dsp:cNvSpPr/>
      </dsp:nvSpPr>
      <dsp:spPr>
        <a:xfrm>
          <a:off x="0" y="1601740"/>
          <a:ext cx="6344584" cy="0"/>
        </a:xfrm>
        <a:prstGeom prst="line">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w="6350" cap="flat" cmpd="sng" algn="in">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844A50A-7598-4C44-A3FD-CCE61E6BCEA0}">
      <dsp:nvSpPr>
        <dsp:cNvPr id="0" name=""/>
        <dsp:cNvSpPr/>
      </dsp:nvSpPr>
      <dsp:spPr>
        <a:xfrm>
          <a:off x="0" y="1601740"/>
          <a:ext cx="6344584" cy="160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Exception Handling</a:t>
          </a:r>
        </a:p>
      </dsp:txBody>
      <dsp:txXfrm>
        <a:off x="0" y="1601740"/>
        <a:ext cx="6344584" cy="16017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5/27/2022</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5/27/2022</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5/27/2022</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docs.microsoft.com/en-us/dotnet/visual-basic/"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a:latin typeface="Bodoni MT" panose="02070603080606020203" pitchFamily="18" charset="0"/>
              </a:rPr>
              <a:t>Microsoft vb.net</a:t>
            </a:r>
          </a:p>
        </p:txBody>
      </p:sp>
      <p:sp>
        <p:nvSpPr>
          <p:cNvPr id="8" name="TextBox 7">
            <a:extLst>
              <a:ext uri="{FF2B5EF4-FFF2-40B4-BE49-F238E27FC236}">
                <a16:creationId xmlns:a16="http://schemas.microsoft.com/office/drawing/2014/main" id="{F7EDFBFC-5564-4D5D-8F01-C829B7B40C08}"/>
              </a:ext>
            </a:extLst>
          </p:cNvPr>
          <p:cNvSpPr txBox="1"/>
          <p:nvPr/>
        </p:nvSpPr>
        <p:spPr>
          <a:xfrm>
            <a:off x="259977" y="6380946"/>
            <a:ext cx="4733364" cy="954107"/>
          </a:xfrm>
          <a:prstGeom prst="rect">
            <a:avLst/>
          </a:prstGeom>
          <a:noFill/>
        </p:spPr>
        <p:txBody>
          <a:bodyPr wrap="square" rtlCol="0">
            <a:spAutoFit/>
          </a:bodyPr>
          <a:lstStyle/>
          <a:p>
            <a:r>
              <a:rPr lang="en-IN" sz="2800" dirty="0">
                <a:latin typeface="Times New Roman" pitchFamily="18" charset="0"/>
                <a:cs typeface="Times New Roman" pitchFamily="18" charset="0"/>
              </a:rPr>
              <a:t>Instructor </a:t>
            </a:r>
            <a:r>
              <a:rPr lang="en-IN" sz="2800"/>
              <a:t>:  </a:t>
            </a:r>
            <a:r>
              <a:rPr lang="en-IN" sz="2800" b="1" i="1">
                <a:latin typeface="Times New Roman" pitchFamily="18" charset="0"/>
                <a:cs typeface="Times New Roman" pitchFamily="18" charset="0"/>
              </a:rPr>
              <a:t>Anirudha </a:t>
            </a:r>
            <a:r>
              <a:rPr lang="en-IN" sz="2800" b="1" i="1" dirty="0">
                <a:latin typeface="Times New Roman" pitchFamily="18" charset="0"/>
                <a:cs typeface="Times New Roman" pitchFamily="18" charset="0"/>
              </a:rPr>
              <a:t>Gaikwad</a:t>
            </a:r>
          </a:p>
          <a:p>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7ADAE6-EB4C-4152-AD3C-F08C1D6AB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8893" y="4212951"/>
            <a:ext cx="3711389" cy="2560850"/>
          </a:xfrm>
          <a:prstGeom prst="rect">
            <a:avLst/>
          </a:prstGeom>
        </p:spPr>
      </p:pic>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625098E3-DDFF-4DF4-BB11-FAE65B80DED0}"/>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0AFB421-D85F-484A-ABF2-E00FEDEE35A8}"/>
              </a:ext>
            </a:extLst>
          </p:cNvPr>
          <p:cNvSpPr txBox="1"/>
          <p:nvPr/>
        </p:nvSpPr>
        <p:spPr>
          <a:xfrm>
            <a:off x="314842" y="0"/>
            <a:ext cx="11393064" cy="6740307"/>
          </a:xfrm>
          <a:prstGeom prst="rect">
            <a:avLst/>
          </a:prstGeom>
          <a:noFill/>
        </p:spPr>
        <p:txBody>
          <a:bodyPr wrap="square" rtlCol="0">
            <a:spAutoFit/>
          </a:bodyPr>
          <a:lstStyle/>
          <a:p>
            <a:pPr marL="342900" indent="-342900">
              <a:buFont typeface="Arial" panose="020B0604020202020204" pitchFamily="34" charset="0"/>
              <a:buChar char="•"/>
            </a:pPr>
            <a:r>
              <a:rPr lang="en-US" sz="2400" dirty="0"/>
              <a:t>If the shadowing element is not accessible from the code referring to it, the reference is resolved to the shadowed element. For example, if a Private element shadows a base class element, code that does not have permission to access the Private element accesses the base class element instead.</a:t>
            </a:r>
          </a:p>
          <a:p>
            <a:endParaRPr lang="en-US" sz="2400" dirty="0"/>
          </a:p>
          <a:p>
            <a:pPr marL="342900" indent="-342900">
              <a:buFont typeface="Arial" panose="020B0604020202020204" pitchFamily="34" charset="0"/>
              <a:buChar char="•"/>
            </a:pPr>
            <a:r>
              <a:rPr lang="en-US" sz="2400" dirty="0"/>
              <a:t>If you shadow an element, you can still access the shadowed element through an object declared with the type of the base class. You can also access it through </a:t>
            </a:r>
            <a:r>
              <a:rPr lang="en-US" sz="2400" dirty="0" err="1"/>
              <a:t>MyBase</a:t>
            </a:r>
            <a:r>
              <a:rPr lang="en-US" sz="2400" dirty="0"/>
              <a:t>.</a:t>
            </a:r>
          </a:p>
          <a:p>
            <a:pPr marL="342900" indent="-342900">
              <a:buFont typeface="Arial" panose="020B0604020202020204" pitchFamily="34" charset="0"/>
              <a:buChar char="•"/>
            </a:pPr>
            <a:r>
              <a:rPr lang="en-IN" sz="2400" dirty="0"/>
              <a:t>The Shadows modifier can be used in these contexts:</a:t>
            </a:r>
          </a:p>
          <a:p>
            <a:pPr marL="914400" lvl="1" indent="-457200">
              <a:buFont typeface="Courier New" panose="02070309020205020404" pitchFamily="49" charset="0"/>
              <a:buChar char="o"/>
            </a:pPr>
            <a:r>
              <a:rPr lang="en-IN" sz="2000" dirty="0"/>
              <a:t>Class Statement</a:t>
            </a:r>
          </a:p>
          <a:p>
            <a:pPr marL="914400" lvl="1" indent="-457200">
              <a:buFont typeface="Courier New" panose="02070309020205020404" pitchFamily="49" charset="0"/>
              <a:buChar char="o"/>
            </a:pPr>
            <a:r>
              <a:rPr lang="en-IN" sz="2000" dirty="0"/>
              <a:t>Const Statement</a:t>
            </a:r>
          </a:p>
          <a:p>
            <a:pPr marL="914400" lvl="1" indent="-457200">
              <a:buFont typeface="Courier New" panose="02070309020205020404" pitchFamily="49" charset="0"/>
              <a:buChar char="o"/>
            </a:pPr>
            <a:r>
              <a:rPr lang="en-IN" sz="2000" dirty="0"/>
              <a:t>Declare Statement</a:t>
            </a:r>
          </a:p>
          <a:p>
            <a:pPr marL="914400" lvl="1" indent="-457200">
              <a:buFont typeface="Courier New" panose="02070309020205020404" pitchFamily="49" charset="0"/>
              <a:buChar char="o"/>
            </a:pPr>
            <a:r>
              <a:rPr lang="en-IN" sz="2000" dirty="0"/>
              <a:t>Delegate Statement</a:t>
            </a:r>
          </a:p>
          <a:p>
            <a:pPr marL="914400" lvl="1" indent="-457200">
              <a:buFont typeface="Courier New" panose="02070309020205020404" pitchFamily="49" charset="0"/>
              <a:buChar char="o"/>
            </a:pPr>
            <a:r>
              <a:rPr lang="en-IN" sz="2000" dirty="0"/>
              <a:t>Dim Statement</a:t>
            </a:r>
          </a:p>
          <a:p>
            <a:pPr marL="914400" lvl="1" indent="-457200">
              <a:buFont typeface="Courier New" panose="02070309020205020404" pitchFamily="49" charset="0"/>
              <a:buChar char="o"/>
            </a:pPr>
            <a:r>
              <a:rPr lang="en-IN" sz="2000" dirty="0"/>
              <a:t>Enum Statement</a:t>
            </a:r>
          </a:p>
          <a:p>
            <a:pPr marL="914400" lvl="1" indent="-457200">
              <a:buFont typeface="Courier New" panose="02070309020205020404" pitchFamily="49" charset="0"/>
              <a:buChar char="o"/>
            </a:pPr>
            <a:r>
              <a:rPr lang="en-IN" sz="2000" dirty="0"/>
              <a:t>Event Statement</a:t>
            </a:r>
          </a:p>
          <a:p>
            <a:pPr marL="914400" lvl="1" indent="-457200">
              <a:buFont typeface="Courier New" panose="02070309020205020404" pitchFamily="49" charset="0"/>
              <a:buChar char="o"/>
            </a:pPr>
            <a:r>
              <a:rPr lang="en-IN" sz="2000" dirty="0"/>
              <a:t>Function Statement</a:t>
            </a:r>
          </a:p>
          <a:p>
            <a:pPr marL="914400" lvl="1" indent="-457200">
              <a:buFont typeface="Courier New" panose="02070309020205020404" pitchFamily="49" charset="0"/>
              <a:buChar char="o"/>
            </a:pPr>
            <a:r>
              <a:rPr lang="en-IN" sz="2000" dirty="0"/>
              <a:t>Interface Statement</a:t>
            </a:r>
          </a:p>
          <a:p>
            <a:pPr marL="914400" lvl="1" indent="-457200">
              <a:buFont typeface="Courier New" panose="02070309020205020404" pitchFamily="49" charset="0"/>
              <a:buChar char="o"/>
            </a:pPr>
            <a:r>
              <a:rPr lang="en-IN" sz="2000" dirty="0"/>
              <a:t>Property Statement</a:t>
            </a:r>
          </a:p>
          <a:p>
            <a:pPr marL="914400" lvl="1" indent="-457200">
              <a:buFont typeface="Courier New" panose="02070309020205020404" pitchFamily="49" charset="0"/>
              <a:buChar char="o"/>
            </a:pPr>
            <a:r>
              <a:rPr lang="en-IN" sz="2000" dirty="0"/>
              <a:t>Structure Statement</a:t>
            </a:r>
          </a:p>
          <a:p>
            <a:pPr marL="914400" lvl="1" indent="-457200">
              <a:buFont typeface="Courier New" panose="02070309020205020404" pitchFamily="49" charset="0"/>
              <a:buChar char="o"/>
            </a:pPr>
            <a:r>
              <a:rPr lang="en-IN" sz="2000" dirty="0"/>
              <a:t>Sub Statement</a:t>
            </a:r>
          </a:p>
        </p:txBody>
      </p:sp>
    </p:spTree>
    <p:extLst>
      <p:ext uri="{BB962C8B-B14F-4D97-AF65-F5344CB8AC3E}">
        <p14:creationId xmlns:p14="http://schemas.microsoft.com/office/powerpoint/2010/main" val="2583938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8A342100-9055-4853-8577-7F84301C6BDB}"/>
              </a:ext>
            </a:extLst>
          </p:cNvPr>
          <p:cNvSpPr txBox="1"/>
          <p:nvPr/>
        </p:nvSpPr>
        <p:spPr>
          <a:xfrm>
            <a:off x="475129" y="153888"/>
            <a:ext cx="6409765" cy="461665"/>
          </a:xfrm>
          <a:prstGeom prst="rect">
            <a:avLst/>
          </a:prstGeom>
          <a:noFill/>
        </p:spPr>
        <p:txBody>
          <a:bodyPr wrap="square" rtlCol="0">
            <a:spAutoFit/>
          </a:bodyPr>
          <a:lstStyle/>
          <a:p>
            <a:r>
              <a:rPr lang="en-IN" sz="2400" b="1" dirty="0"/>
              <a:t>Examples:</a:t>
            </a:r>
          </a:p>
        </p:txBody>
      </p:sp>
      <p:pic>
        <p:nvPicPr>
          <p:cNvPr id="5" name="Picture 4">
            <a:extLst>
              <a:ext uri="{FF2B5EF4-FFF2-40B4-BE49-F238E27FC236}">
                <a16:creationId xmlns:a16="http://schemas.microsoft.com/office/drawing/2014/main" id="{2871DB08-4659-4B8E-A99B-52B76F0BF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70" y="615553"/>
            <a:ext cx="5894854" cy="5704565"/>
          </a:xfrm>
          <a:prstGeom prst="rect">
            <a:avLst/>
          </a:prstGeom>
        </p:spPr>
      </p:pic>
      <p:sp>
        <p:nvSpPr>
          <p:cNvPr id="7" name="TextBox 6">
            <a:extLst>
              <a:ext uri="{FF2B5EF4-FFF2-40B4-BE49-F238E27FC236}">
                <a16:creationId xmlns:a16="http://schemas.microsoft.com/office/drawing/2014/main" id="{59465A96-28C1-48FE-963D-A8EC073B24C2}"/>
              </a:ext>
            </a:extLst>
          </p:cNvPr>
          <p:cNvSpPr txBox="1"/>
          <p:nvPr/>
        </p:nvSpPr>
        <p:spPr>
          <a:xfrm>
            <a:off x="7337763" y="1228165"/>
            <a:ext cx="1393413" cy="461665"/>
          </a:xfrm>
          <a:prstGeom prst="rect">
            <a:avLst/>
          </a:prstGeom>
          <a:noFill/>
        </p:spPr>
        <p:txBody>
          <a:bodyPr wrap="square" rtlCol="0">
            <a:spAutoFit/>
          </a:bodyPr>
          <a:lstStyle/>
          <a:p>
            <a:r>
              <a:rPr lang="en-IN" sz="2400" dirty="0"/>
              <a:t>Output:</a:t>
            </a:r>
          </a:p>
        </p:txBody>
      </p:sp>
      <p:pic>
        <p:nvPicPr>
          <p:cNvPr id="9" name="Picture 8">
            <a:extLst>
              <a:ext uri="{FF2B5EF4-FFF2-40B4-BE49-F238E27FC236}">
                <a16:creationId xmlns:a16="http://schemas.microsoft.com/office/drawing/2014/main" id="{E90F37FD-DFAE-4CA0-A3B7-BA457D150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689" y="1884001"/>
            <a:ext cx="5778311" cy="4660234"/>
          </a:xfrm>
          <a:prstGeom prst="rect">
            <a:avLst/>
          </a:prstGeom>
        </p:spPr>
      </p:pic>
    </p:spTree>
    <p:extLst>
      <p:ext uri="{BB962C8B-B14F-4D97-AF65-F5344CB8AC3E}">
        <p14:creationId xmlns:p14="http://schemas.microsoft.com/office/powerpoint/2010/main" val="1556339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3D905EAF-EDC7-4A4D-B1A0-76E240DA47F3}"/>
              </a:ext>
            </a:extLst>
          </p:cNvPr>
          <p:cNvSpPr txBox="1"/>
          <p:nvPr/>
        </p:nvSpPr>
        <p:spPr>
          <a:xfrm>
            <a:off x="283464" y="0"/>
            <a:ext cx="6269736" cy="707886"/>
          </a:xfrm>
          <a:prstGeom prst="rect">
            <a:avLst/>
          </a:prstGeom>
          <a:noFill/>
        </p:spPr>
        <p:txBody>
          <a:bodyPr wrap="square" rtlCol="0">
            <a:spAutoFit/>
          </a:bodyPr>
          <a:lstStyle/>
          <a:p>
            <a:r>
              <a:rPr lang="en-IN" sz="4000" dirty="0"/>
              <a:t>Exception Handling:</a:t>
            </a:r>
          </a:p>
        </p:txBody>
      </p:sp>
      <p:sp>
        <p:nvSpPr>
          <p:cNvPr id="6" name="TextBox 5">
            <a:extLst>
              <a:ext uri="{FF2B5EF4-FFF2-40B4-BE49-F238E27FC236}">
                <a16:creationId xmlns:a16="http://schemas.microsoft.com/office/drawing/2014/main" id="{0CD205BF-A96E-400C-B3E8-DD66A00EC732}"/>
              </a:ext>
            </a:extLst>
          </p:cNvPr>
          <p:cNvSpPr txBox="1"/>
          <p:nvPr/>
        </p:nvSpPr>
        <p:spPr>
          <a:xfrm>
            <a:off x="5638800" y="2918012"/>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AC31A196-7D57-4B21-BD53-53301668332E}"/>
              </a:ext>
            </a:extLst>
          </p:cNvPr>
          <p:cNvSpPr txBox="1"/>
          <p:nvPr/>
        </p:nvSpPr>
        <p:spPr>
          <a:xfrm>
            <a:off x="252087" y="905435"/>
            <a:ext cx="11908536" cy="5539978"/>
          </a:xfrm>
          <a:prstGeom prst="rect">
            <a:avLst/>
          </a:prstGeom>
          <a:noFill/>
        </p:spPr>
        <p:txBody>
          <a:bodyPr wrap="square" rtlCol="0">
            <a:spAutoFit/>
          </a:bodyPr>
          <a:lstStyle/>
          <a:p>
            <a:pPr marL="342900" indent="-342900">
              <a:buFont typeface="Arial" panose="020B0604020202020204" pitchFamily="34" charset="0"/>
              <a:buChar char="•"/>
            </a:pPr>
            <a:r>
              <a:rPr lang="en-US" sz="2400" dirty="0"/>
              <a:t>An exception is a problem that arises during the execution of a program. An exception is a response to an exceptional circumstance that arises while a program is running, such as an attempt to divide by zero.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Exceptions provide a way to transfer control from one part of a program to another. VB.Net exception handling is built upon four keywords - Try, Catch, Finally and Throw.</a:t>
            </a:r>
          </a:p>
          <a:p>
            <a:endParaRPr lang="en-US" sz="2400" dirty="0"/>
          </a:p>
          <a:p>
            <a:pPr marL="457200" indent="-457200">
              <a:buFont typeface="+mj-lt"/>
              <a:buAutoNum type="arabicPeriod"/>
            </a:pPr>
            <a:r>
              <a:rPr lang="en-US" sz="2400" b="1" dirty="0"/>
              <a:t>Try : </a:t>
            </a:r>
            <a:r>
              <a:rPr lang="en-US" sz="2400" dirty="0"/>
              <a:t>A Try block identifies a block of code for which particular exceptions will be activated. It's followed by one or more Catch blocks.</a:t>
            </a:r>
          </a:p>
          <a:p>
            <a:pPr marL="457200" indent="-457200">
              <a:buFont typeface="+mj-lt"/>
              <a:buAutoNum type="arabicPeriod"/>
            </a:pPr>
            <a:endParaRPr lang="en-US" sz="2400" dirty="0"/>
          </a:p>
          <a:p>
            <a:pPr marL="457200" indent="-457200">
              <a:buFont typeface="+mj-lt"/>
              <a:buAutoNum type="arabicPeriod"/>
            </a:pPr>
            <a:r>
              <a:rPr lang="en-US" sz="2400" b="1" dirty="0"/>
              <a:t>Catch : </a:t>
            </a:r>
            <a:r>
              <a:rPr lang="en-US" sz="2400" dirty="0"/>
              <a:t>A program catches an exception with an exception handler at the place in a program where you want to handle the problem. The Catch keyword indicates the catching of an exception.</a:t>
            </a:r>
          </a:p>
          <a:p>
            <a:endParaRPr lang="en-US" sz="2400" dirty="0"/>
          </a:p>
          <a:p>
            <a:endParaRPr lang="en-IN" dirty="0"/>
          </a:p>
        </p:txBody>
      </p:sp>
    </p:spTree>
    <p:extLst>
      <p:ext uri="{BB962C8B-B14F-4D97-AF65-F5344CB8AC3E}">
        <p14:creationId xmlns:p14="http://schemas.microsoft.com/office/powerpoint/2010/main" val="51123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819E9AF1-6EB7-4415-904E-BF12D658E6F3}"/>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2E4AC637-D3F3-4343-BF6C-4060EAB1FF09}"/>
              </a:ext>
            </a:extLst>
          </p:cNvPr>
          <p:cNvSpPr txBox="1"/>
          <p:nvPr/>
        </p:nvSpPr>
        <p:spPr>
          <a:xfrm>
            <a:off x="283464" y="71718"/>
            <a:ext cx="11908536" cy="4524315"/>
          </a:xfrm>
          <a:prstGeom prst="rect">
            <a:avLst/>
          </a:prstGeom>
          <a:noFill/>
        </p:spPr>
        <p:txBody>
          <a:bodyPr wrap="square" rtlCol="0">
            <a:spAutoFit/>
          </a:bodyPr>
          <a:lstStyle/>
          <a:p>
            <a:r>
              <a:rPr lang="en-US" sz="2400" b="1" dirty="0"/>
              <a:t>3.  Finally: </a:t>
            </a:r>
            <a:r>
              <a:rPr lang="en-US" sz="2400" dirty="0"/>
              <a:t>The Finally block is used to execute a given set of statements, whether an exception is thrown or not thrown. For example, if you open a file, it must be closed whether an exception is raised or not.</a:t>
            </a:r>
          </a:p>
          <a:p>
            <a:endParaRPr lang="en-US" sz="2400" dirty="0"/>
          </a:p>
          <a:p>
            <a:pPr marL="457200" indent="-457200">
              <a:buAutoNum type="arabicPeriod" startAt="4"/>
            </a:pPr>
            <a:r>
              <a:rPr lang="en-US" sz="2400" b="1" dirty="0"/>
              <a:t>Throw: </a:t>
            </a:r>
            <a:r>
              <a:rPr lang="en-US" sz="2400" dirty="0"/>
              <a:t>A program throws an exception when a problem shows up. This is done using a Throw keyword.</a:t>
            </a:r>
          </a:p>
          <a:p>
            <a:endParaRPr lang="en-US" sz="2400" dirty="0"/>
          </a:p>
          <a:p>
            <a:r>
              <a:rPr lang="en-US" sz="2400" b="1" dirty="0"/>
              <a:t>Syntax:</a:t>
            </a:r>
          </a:p>
          <a:p>
            <a:r>
              <a:rPr lang="en-US" sz="2400" dirty="0"/>
              <a:t>		Assuming a block will raise an exception, a method catches an exception using a combination of the Try and Catch keywords. A Try/Catch block is placed around the code that might generate an exception. Code within a Try/Catch block is referred to as protected code, and the syntax for using Try/Catch looks like the following −</a:t>
            </a:r>
          </a:p>
        </p:txBody>
      </p:sp>
    </p:spTree>
    <p:extLst>
      <p:ext uri="{BB962C8B-B14F-4D97-AF65-F5344CB8AC3E}">
        <p14:creationId xmlns:p14="http://schemas.microsoft.com/office/powerpoint/2010/main" val="285182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17932" y="668760"/>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C2E21A1-B0E0-4821-9C3F-BEBCEA767BF1}"/>
              </a:ext>
            </a:extLst>
          </p:cNvPr>
          <p:cNvSpPr txBox="1"/>
          <p:nvPr/>
        </p:nvSpPr>
        <p:spPr>
          <a:xfrm>
            <a:off x="427315" y="354996"/>
            <a:ext cx="11432991" cy="6085384"/>
          </a:xfrm>
          <a:prstGeom prst="rect">
            <a:avLst/>
          </a:prstGeom>
          <a:noFill/>
        </p:spPr>
        <p:txBody>
          <a:bodyPr wrap="square" rtlCol="0">
            <a:spAutoFit/>
          </a:bodyPr>
          <a:lstStyle/>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Try</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 </a:t>
            </a:r>
            <a:r>
              <a:rPr lang="en-IN" sz="2000" b="1" dirty="0" err="1">
                <a:effectLst/>
                <a:latin typeface="Calibri" panose="020F0502020204030204" pitchFamily="34" charset="0"/>
                <a:ea typeface="Calibri" panose="020F0502020204030204" pitchFamily="34" charset="0"/>
                <a:cs typeface="Mangal" panose="02040503050203030202" pitchFamily="18" charset="0"/>
              </a:rPr>
              <a:t>tryStatements</a:t>
            </a:r>
            <a:r>
              <a:rPr lang="en-IN" sz="2000" b="1"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 Exit Try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 Catch [ exception [ As type ] ] [ When expression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 </a:t>
            </a:r>
            <a:r>
              <a:rPr lang="en-IN" sz="2000" b="1" dirty="0" err="1">
                <a:effectLst/>
                <a:latin typeface="Calibri" panose="020F0502020204030204" pitchFamily="34" charset="0"/>
                <a:ea typeface="Calibri" panose="020F0502020204030204" pitchFamily="34" charset="0"/>
                <a:cs typeface="Mangal" panose="02040503050203030202" pitchFamily="18" charset="0"/>
              </a:rPr>
              <a:t>catchStatements</a:t>
            </a:r>
            <a:r>
              <a:rPr lang="en-IN" sz="2000" b="1"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 Exit Try ]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 Catch ...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 Finally</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 </a:t>
            </a:r>
            <a:r>
              <a:rPr lang="en-IN" sz="2000" b="1" dirty="0" err="1">
                <a:effectLst/>
                <a:latin typeface="Calibri" panose="020F0502020204030204" pitchFamily="34" charset="0"/>
                <a:ea typeface="Calibri" panose="020F0502020204030204" pitchFamily="34" charset="0"/>
                <a:cs typeface="Mangal" panose="02040503050203030202" pitchFamily="18" charset="0"/>
              </a:rPr>
              <a:t>finallyStatements</a:t>
            </a:r>
            <a:r>
              <a:rPr lang="en-IN" sz="2000" b="1" dirty="0">
                <a:effectLst/>
                <a:latin typeface="Calibri" panose="020F0502020204030204" pitchFamily="34" charset="0"/>
                <a:ea typeface="Calibri" panose="020F0502020204030204" pitchFamily="34" charset="0"/>
                <a:cs typeface="Mangal" panose="02040503050203030202" pitchFamily="18" charset="0"/>
              </a:rPr>
              <a:t> ] ]</a:t>
            </a:r>
          </a:p>
          <a:p>
            <a:pPr>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End Try</a:t>
            </a:r>
          </a:p>
          <a:p>
            <a:pPr>
              <a:lnSpc>
                <a:spcPct val="107000"/>
              </a:lnSpc>
              <a:spcAft>
                <a:spcPts val="800"/>
              </a:spcAft>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dirty="0">
                <a:latin typeface="Calibri" panose="020F0502020204030204" pitchFamily="34" charset="0"/>
                <a:ea typeface="Calibri" panose="020F0502020204030204" pitchFamily="34" charset="0"/>
                <a:cs typeface="Mangal" panose="02040503050203030202" pitchFamily="18" charset="0"/>
              </a:rPr>
              <a:t>		</a:t>
            </a:r>
            <a:r>
              <a:rPr lang="en-US" sz="2400" dirty="0">
                <a:latin typeface="Calibri" panose="020F0502020204030204" pitchFamily="34" charset="0"/>
                <a:ea typeface="Calibri" panose="020F0502020204030204" pitchFamily="34" charset="0"/>
                <a:cs typeface="Mangal" panose="02040503050203030202" pitchFamily="18" charset="0"/>
              </a:rPr>
              <a:t>You can list down multiple catch statements to catch different type of exceptions in case your try block raises more than one exception in different situations</a:t>
            </a:r>
            <a:r>
              <a:rPr lang="en-US" dirty="0">
                <a:latin typeface="Calibri" panose="020F0502020204030204" pitchFamily="34" charset="0"/>
                <a:ea typeface="Calibri" panose="020F0502020204030204" pitchFamily="34" charset="0"/>
                <a:cs typeface="Mangal" panose="02040503050203030202" pitchFamily="18" charset="0"/>
              </a:rPr>
              <a:t>.</a:t>
            </a:r>
            <a:endParaRPr lang="en-IN" sz="2400" b="1"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3855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268051"/>
            <a:ext cx="11908536" cy="8791061"/>
          </a:xfrm>
          <a:prstGeom prst="rect">
            <a:avLst/>
          </a:prstGeom>
          <a:noFill/>
        </p:spPr>
        <p:txBody>
          <a:bodyPr wrap="square" rtlCol="0">
            <a:spAutoFit/>
          </a:bodyPr>
          <a:lstStyle/>
          <a:p>
            <a:pPr>
              <a:lnSpc>
                <a:spcPct val="107000"/>
              </a:lnSpc>
              <a:spcAft>
                <a:spcPts val="800"/>
              </a:spcAft>
            </a:pPr>
            <a:r>
              <a:rPr lang="en-US" sz="4000" b="1" dirty="0">
                <a:latin typeface="Calibri" panose="020F0502020204030204" pitchFamily="34" charset="0"/>
                <a:ea typeface="Calibri" panose="020F0502020204030204" pitchFamily="34" charset="0"/>
                <a:cs typeface="Mangal" panose="02040503050203030202" pitchFamily="18" charset="0"/>
              </a:rPr>
              <a:t>Exception Classes in .Net Framework:</a:t>
            </a:r>
          </a:p>
          <a:p>
            <a:pPr marL="342900" indent="-342900">
              <a:lnSpc>
                <a:spcPct val="107000"/>
              </a:lnSpc>
              <a:spcAft>
                <a:spcPts val="800"/>
              </a:spcAft>
              <a:buFont typeface="Arial" panose="020B0604020202020204" pitchFamily="34" charset="0"/>
              <a:buChar char="•"/>
            </a:pPr>
            <a:r>
              <a:rPr lang="en-US" sz="2400" dirty="0">
                <a:latin typeface="Calibri" panose="020F0502020204030204" pitchFamily="34" charset="0"/>
                <a:cs typeface="Mangal" panose="02040503050203030202" pitchFamily="18" charset="0"/>
              </a:rPr>
              <a:t>In the .Net Framework, exceptions are represented by classes. The exception classes in .Net Framework are mainly directly or indirectly derived from the </a:t>
            </a:r>
            <a:r>
              <a:rPr lang="en-US" sz="2400" dirty="0" err="1">
                <a:latin typeface="Calibri" panose="020F0502020204030204" pitchFamily="34" charset="0"/>
                <a:cs typeface="Mangal" panose="02040503050203030202" pitchFamily="18" charset="0"/>
              </a:rPr>
              <a:t>System.Exception</a:t>
            </a:r>
            <a:r>
              <a:rPr lang="en-US" sz="2400" dirty="0">
                <a:latin typeface="Calibri" panose="020F0502020204030204" pitchFamily="34" charset="0"/>
                <a:cs typeface="Mangal" panose="02040503050203030202" pitchFamily="18" charset="0"/>
              </a:rPr>
              <a:t> class. Some of the exception classes derived from the </a:t>
            </a:r>
            <a:r>
              <a:rPr lang="en-US" sz="2400" dirty="0" err="1">
                <a:latin typeface="Calibri" panose="020F0502020204030204" pitchFamily="34" charset="0"/>
                <a:cs typeface="Mangal" panose="02040503050203030202" pitchFamily="18" charset="0"/>
              </a:rPr>
              <a:t>System.Exception</a:t>
            </a:r>
            <a:r>
              <a:rPr lang="en-US" sz="2400" dirty="0">
                <a:latin typeface="Calibri" panose="020F0502020204030204" pitchFamily="34" charset="0"/>
                <a:cs typeface="Mangal" panose="02040503050203030202" pitchFamily="18" charset="0"/>
              </a:rPr>
              <a:t> class are the System.ApplicationException and </a:t>
            </a:r>
            <a:r>
              <a:rPr lang="en-US" sz="2400" dirty="0" err="1">
                <a:latin typeface="Calibri" panose="020F0502020204030204" pitchFamily="34" charset="0"/>
                <a:cs typeface="Mangal" panose="02040503050203030202" pitchFamily="18" charset="0"/>
              </a:rPr>
              <a:t>System.SystemException</a:t>
            </a:r>
            <a:r>
              <a:rPr lang="en-US" sz="2400" dirty="0">
                <a:latin typeface="Calibri" panose="020F0502020204030204" pitchFamily="34" charset="0"/>
                <a:cs typeface="Mangal" panose="02040503050203030202" pitchFamily="18" charset="0"/>
              </a:rPr>
              <a:t> classes.</a:t>
            </a:r>
          </a:p>
          <a:p>
            <a:pPr marL="342900" indent="-342900">
              <a:lnSpc>
                <a:spcPct val="107000"/>
              </a:lnSpc>
              <a:spcAft>
                <a:spcPts val="800"/>
              </a:spcAft>
              <a:buFont typeface="Arial" panose="020B0604020202020204" pitchFamily="34" charset="0"/>
              <a:buChar char="•"/>
            </a:pPr>
            <a:endParaRPr lang="en-US" sz="2400" dirty="0">
              <a:latin typeface="Calibri" panose="020F0502020204030204" pitchFamily="34" charset="0"/>
              <a:cs typeface="Mangal" panose="02040503050203030202" pitchFamily="18" charset="0"/>
            </a:endParaRPr>
          </a:p>
          <a:p>
            <a:pPr marL="342900" indent="-342900">
              <a:lnSpc>
                <a:spcPct val="107000"/>
              </a:lnSpc>
              <a:spcAft>
                <a:spcPts val="800"/>
              </a:spcAft>
              <a:buFont typeface="Arial" panose="020B0604020202020204" pitchFamily="34" charset="0"/>
              <a:buChar char="•"/>
            </a:pPr>
            <a:r>
              <a:rPr lang="en-US" sz="2400" dirty="0">
                <a:latin typeface="Calibri" panose="020F0502020204030204" pitchFamily="34" charset="0"/>
                <a:cs typeface="Mangal" panose="02040503050203030202" pitchFamily="18" charset="0"/>
              </a:rPr>
              <a:t>The System.ApplicationException class supports exceptions generated by application programs. So the exceptions defined by the programmers should derive from this class.</a:t>
            </a:r>
          </a:p>
          <a:p>
            <a:pPr marL="342900" indent="-342900">
              <a:lnSpc>
                <a:spcPct val="107000"/>
              </a:lnSpc>
              <a:spcAft>
                <a:spcPts val="800"/>
              </a:spcAft>
              <a:buFont typeface="Arial" panose="020B0604020202020204" pitchFamily="34" charset="0"/>
              <a:buChar char="•"/>
            </a:pPr>
            <a:endParaRPr lang="en-US" sz="2400" dirty="0">
              <a:latin typeface="Calibri" panose="020F0502020204030204" pitchFamily="34" charset="0"/>
              <a:cs typeface="Mangal" panose="02040503050203030202" pitchFamily="18" charset="0"/>
            </a:endParaRPr>
          </a:p>
          <a:p>
            <a:pPr marL="342900" indent="-342900">
              <a:lnSpc>
                <a:spcPct val="107000"/>
              </a:lnSpc>
              <a:spcAft>
                <a:spcPts val="800"/>
              </a:spcAft>
              <a:buFont typeface="Arial" panose="020B0604020202020204" pitchFamily="34" charset="0"/>
              <a:buChar char="•"/>
            </a:pPr>
            <a:r>
              <a:rPr lang="en-US" sz="2400" dirty="0">
                <a:latin typeface="Calibri" panose="020F0502020204030204" pitchFamily="34" charset="0"/>
                <a:cs typeface="Mangal" panose="02040503050203030202" pitchFamily="18" charset="0"/>
              </a:rPr>
              <a:t>The </a:t>
            </a:r>
            <a:r>
              <a:rPr lang="en-US" sz="2400" dirty="0" err="1">
                <a:latin typeface="Calibri" panose="020F0502020204030204" pitchFamily="34" charset="0"/>
                <a:cs typeface="Mangal" panose="02040503050203030202" pitchFamily="18" charset="0"/>
              </a:rPr>
              <a:t>System.SystemException</a:t>
            </a:r>
            <a:r>
              <a:rPr lang="en-US" sz="2400" dirty="0">
                <a:latin typeface="Calibri" panose="020F0502020204030204" pitchFamily="34" charset="0"/>
                <a:cs typeface="Mangal" panose="02040503050203030202" pitchFamily="18" charset="0"/>
              </a:rPr>
              <a:t> class is the base class for all predefined system exception.</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US" b="1" dirty="0">
              <a:latin typeface="Calibri" panose="020F0502020204030204" pitchFamily="34" charset="0"/>
              <a:cs typeface="Mangal" panose="02040503050203030202" pitchFamily="18" charset="0"/>
            </a:endParaRPr>
          </a:p>
          <a:p>
            <a:pPr>
              <a:lnSpc>
                <a:spcPct val="107000"/>
              </a:lnSpc>
              <a:spcAft>
                <a:spcPts val="800"/>
              </a:spcAft>
            </a:pPr>
            <a:endParaRPr lang="en-US" b="1" dirty="0">
              <a:latin typeface="Calibri" panose="020F0502020204030204" pitchFamily="34" charset="0"/>
              <a:cs typeface="Mangal" panose="02040503050203030202" pitchFamily="18" charset="0"/>
            </a:endParaRPr>
          </a:p>
          <a:p>
            <a:pPr>
              <a:lnSpc>
                <a:spcPct val="107000"/>
              </a:lnSpc>
              <a:spcAft>
                <a:spcPts val="800"/>
              </a:spcAft>
            </a:pPr>
            <a:endParaRPr lang="en-US" b="1" dirty="0">
              <a:latin typeface="Calibri" panose="020F0502020204030204" pitchFamily="34" charset="0"/>
              <a:cs typeface="Mangal" panose="02040503050203030202" pitchFamily="18" charset="0"/>
            </a:endParaRPr>
          </a:p>
          <a:p>
            <a:pPr>
              <a:lnSpc>
                <a:spcPct val="107000"/>
              </a:lnSpc>
              <a:spcAft>
                <a:spcPts val="800"/>
              </a:spcAft>
            </a:pPr>
            <a:endParaRPr lang="en-US" b="1" dirty="0">
              <a:latin typeface="Calibri" panose="020F0502020204030204" pitchFamily="34" charset="0"/>
              <a:cs typeface="Mangal" panose="02040503050203030202" pitchFamily="18" charset="0"/>
            </a:endParaRPr>
          </a:p>
          <a:p>
            <a:pPr>
              <a:lnSpc>
                <a:spcPct val="107000"/>
              </a:lnSpc>
              <a:spcAft>
                <a:spcPts val="800"/>
              </a:spcAft>
            </a:pPr>
            <a:endParaRPr lang="en-US" b="1" dirty="0">
              <a:latin typeface="Calibri" panose="020F0502020204030204" pitchFamily="34" charset="0"/>
              <a:cs typeface="Mangal" panose="02040503050203030202" pitchFamily="18" charset="0"/>
            </a:endParaRPr>
          </a:p>
          <a:p>
            <a:pPr>
              <a:lnSpc>
                <a:spcPct val="107000"/>
              </a:lnSpc>
              <a:spcAft>
                <a:spcPts val="800"/>
              </a:spcAft>
            </a:pPr>
            <a:endParaRPr lang="en-US" b="1" dirty="0">
              <a:latin typeface="Calibri" panose="020F0502020204030204" pitchFamily="34" charset="0"/>
              <a:cs typeface="Mangal" panose="02040503050203030202" pitchFamily="18" charset="0"/>
            </a:endParaRPr>
          </a:p>
          <a:p>
            <a:pPr>
              <a:lnSpc>
                <a:spcPct val="107000"/>
              </a:lnSpc>
              <a:spcAft>
                <a:spcPts val="800"/>
              </a:spcAft>
            </a:pPr>
            <a:endParaRPr lang="en-US" b="1" dirty="0">
              <a:latin typeface="Calibri" panose="020F0502020204030204" pitchFamily="34" charset="0"/>
              <a:cs typeface="Mangal" panose="02040503050203030202" pitchFamily="18" charset="0"/>
            </a:endParaRPr>
          </a:p>
          <a:p>
            <a:pPr>
              <a:lnSpc>
                <a:spcPct val="107000"/>
              </a:lnSpc>
              <a:spcAft>
                <a:spcPts val="800"/>
              </a:spcAft>
            </a:pPr>
            <a:endParaRPr lang="en-US" b="1" dirty="0">
              <a:latin typeface="Calibri" panose="020F0502020204030204" pitchFamily="34" charset="0"/>
              <a:cs typeface="Mangal" panose="02040503050203030202" pitchFamily="18" charset="0"/>
            </a:endParaRPr>
          </a:p>
          <a:p>
            <a:pPr>
              <a:lnSpc>
                <a:spcPct val="107000"/>
              </a:lnSpc>
              <a:spcAft>
                <a:spcPts val="800"/>
              </a:spcAft>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244017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9573328-F4A4-4B1B-8597-A894B83F319B}"/>
              </a:ext>
            </a:extLst>
          </p:cNvPr>
          <p:cNvSpPr txBox="1"/>
          <p:nvPr/>
        </p:nvSpPr>
        <p:spPr>
          <a:xfrm>
            <a:off x="283464" y="15389"/>
            <a:ext cx="11845783" cy="1938992"/>
          </a:xfrm>
          <a:prstGeom prst="rect">
            <a:avLst/>
          </a:prstGeom>
          <a:noFill/>
        </p:spPr>
        <p:txBody>
          <a:bodyPr wrap="square" rtlCol="0">
            <a:spAutoFit/>
          </a:bodyPr>
          <a:lstStyle/>
          <a:p>
            <a:r>
              <a:rPr lang="en-US" sz="2400" dirty="0"/>
              <a:t>The following table provides some of the predefined exception classes derived from the </a:t>
            </a:r>
            <a:r>
              <a:rPr lang="en-US" sz="2400" dirty="0" err="1"/>
              <a:t>Sytem</a:t>
            </a:r>
            <a:r>
              <a:rPr lang="en-US" sz="2400" dirty="0"/>
              <a:t>.</a:t>
            </a:r>
          </a:p>
          <a:p>
            <a:endParaRPr lang="en-US" sz="2400" dirty="0"/>
          </a:p>
          <a:p>
            <a:r>
              <a:rPr lang="en-US" sz="2400" b="1" dirty="0" err="1"/>
              <a:t>SystemException</a:t>
            </a:r>
            <a:r>
              <a:rPr lang="en-US" sz="2400" b="1" dirty="0"/>
              <a:t> class </a:t>
            </a:r>
          </a:p>
          <a:p>
            <a:endParaRPr lang="en-IN" sz="2400" b="1" dirty="0"/>
          </a:p>
        </p:txBody>
      </p:sp>
      <p:pic>
        <p:nvPicPr>
          <p:cNvPr id="6" name="Picture 5">
            <a:extLst>
              <a:ext uri="{FF2B5EF4-FFF2-40B4-BE49-F238E27FC236}">
                <a16:creationId xmlns:a16="http://schemas.microsoft.com/office/drawing/2014/main" id="{F0E31715-5C3C-4CF7-8B42-356C0BAD3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04" y="1892825"/>
            <a:ext cx="7484453" cy="4471371"/>
          </a:xfrm>
          <a:prstGeom prst="rect">
            <a:avLst/>
          </a:prstGeom>
        </p:spPr>
      </p:pic>
    </p:spTree>
    <p:extLst>
      <p:ext uri="{BB962C8B-B14F-4D97-AF65-F5344CB8AC3E}">
        <p14:creationId xmlns:p14="http://schemas.microsoft.com/office/powerpoint/2010/main" val="1468967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E3980B4B-0164-4424-89AA-68F370625428}"/>
              </a:ext>
            </a:extLst>
          </p:cNvPr>
          <p:cNvSpPr txBox="1"/>
          <p:nvPr/>
        </p:nvSpPr>
        <p:spPr>
          <a:xfrm>
            <a:off x="283464" y="0"/>
            <a:ext cx="6269736" cy="461665"/>
          </a:xfrm>
          <a:prstGeom prst="rect">
            <a:avLst/>
          </a:prstGeom>
          <a:noFill/>
        </p:spPr>
        <p:txBody>
          <a:bodyPr wrap="square" rtlCol="0">
            <a:spAutoFit/>
          </a:bodyPr>
          <a:lstStyle/>
          <a:p>
            <a:r>
              <a:rPr lang="en-IN" sz="2400" b="1" dirty="0"/>
              <a:t>Examples:</a:t>
            </a:r>
          </a:p>
        </p:txBody>
      </p:sp>
      <p:sp>
        <p:nvSpPr>
          <p:cNvPr id="3" name="TextBox 2">
            <a:extLst>
              <a:ext uri="{FF2B5EF4-FFF2-40B4-BE49-F238E27FC236}">
                <a16:creationId xmlns:a16="http://schemas.microsoft.com/office/drawing/2014/main" id="{B8B26FC0-57E1-4F6E-BA35-1127AC2BE350}"/>
              </a:ext>
            </a:extLst>
          </p:cNvPr>
          <p:cNvSpPr txBox="1"/>
          <p:nvPr/>
        </p:nvSpPr>
        <p:spPr>
          <a:xfrm>
            <a:off x="283463" y="528918"/>
            <a:ext cx="11908535" cy="1938992"/>
          </a:xfrm>
          <a:prstGeom prst="rect">
            <a:avLst/>
          </a:prstGeom>
          <a:noFill/>
        </p:spPr>
        <p:txBody>
          <a:bodyPr wrap="square" rtlCol="0">
            <a:spAutoFit/>
          </a:bodyPr>
          <a:lstStyle/>
          <a:p>
            <a:r>
              <a:rPr lang="en-US" sz="2400" dirty="0"/>
              <a:t>VB.Net provides a structured solution to the exception handling problems in the form of try and catch blocks. Using these blocks the core program statements are separated from the error-handling statements.</a:t>
            </a:r>
          </a:p>
          <a:p>
            <a:endParaRPr lang="en-US" sz="2400" dirty="0"/>
          </a:p>
          <a:p>
            <a:r>
              <a:rPr lang="en-US" sz="2400" dirty="0"/>
              <a:t>These error handling blocks are implemented using the Try, Catch and Finally keywords. </a:t>
            </a:r>
            <a:endParaRPr lang="en-IN" sz="2400" dirty="0"/>
          </a:p>
        </p:txBody>
      </p:sp>
      <p:pic>
        <p:nvPicPr>
          <p:cNvPr id="6" name="Picture 5">
            <a:extLst>
              <a:ext uri="{FF2B5EF4-FFF2-40B4-BE49-F238E27FC236}">
                <a16:creationId xmlns:a16="http://schemas.microsoft.com/office/drawing/2014/main" id="{84E0B87F-C732-46E9-AA9E-7ACBD6A1F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26" y="3077765"/>
            <a:ext cx="7919780" cy="3684564"/>
          </a:xfrm>
          <a:prstGeom prst="rect">
            <a:avLst/>
          </a:prstGeom>
        </p:spPr>
      </p:pic>
    </p:spTree>
    <p:extLst>
      <p:ext uri="{BB962C8B-B14F-4D97-AF65-F5344CB8AC3E}">
        <p14:creationId xmlns:p14="http://schemas.microsoft.com/office/powerpoint/2010/main" val="7657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7908BCB3-894A-44EA-BB3C-72327F4A7CE0}"/>
              </a:ext>
            </a:extLst>
          </p:cNvPr>
          <p:cNvSpPr txBox="1"/>
          <p:nvPr/>
        </p:nvSpPr>
        <p:spPr>
          <a:xfrm>
            <a:off x="283464" y="0"/>
            <a:ext cx="6269736" cy="461665"/>
          </a:xfrm>
          <a:prstGeom prst="rect">
            <a:avLst/>
          </a:prstGeom>
          <a:noFill/>
        </p:spPr>
        <p:txBody>
          <a:bodyPr wrap="square" rtlCol="0">
            <a:spAutoFit/>
          </a:bodyPr>
          <a:lstStyle/>
          <a:p>
            <a:r>
              <a:rPr lang="en-IN" sz="2400" dirty="0"/>
              <a:t>Output:</a:t>
            </a:r>
          </a:p>
        </p:txBody>
      </p:sp>
      <p:pic>
        <p:nvPicPr>
          <p:cNvPr id="7" name="Picture 6">
            <a:extLst>
              <a:ext uri="{FF2B5EF4-FFF2-40B4-BE49-F238E27FC236}">
                <a16:creationId xmlns:a16="http://schemas.microsoft.com/office/drawing/2014/main" id="{EDDC66E4-53DE-4D2C-AD83-722205420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575" y="554057"/>
            <a:ext cx="8501343" cy="1113378"/>
          </a:xfrm>
          <a:prstGeom prst="rect">
            <a:avLst/>
          </a:prstGeom>
        </p:spPr>
      </p:pic>
      <p:sp>
        <p:nvSpPr>
          <p:cNvPr id="9" name="TextBox 8">
            <a:extLst>
              <a:ext uri="{FF2B5EF4-FFF2-40B4-BE49-F238E27FC236}">
                <a16:creationId xmlns:a16="http://schemas.microsoft.com/office/drawing/2014/main" id="{ECB30699-959A-4B08-AFEE-714373CF84D4}"/>
              </a:ext>
            </a:extLst>
          </p:cNvPr>
          <p:cNvSpPr txBox="1"/>
          <p:nvPr/>
        </p:nvSpPr>
        <p:spPr>
          <a:xfrm>
            <a:off x="314842" y="1975211"/>
            <a:ext cx="11908536" cy="1569660"/>
          </a:xfrm>
          <a:prstGeom prst="rect">
            <a:avLst/>
          </a:prstGeom>
          <a:noFill/>
        </p:spPr>
        <p:txBody>
          <a:bodyPr wrap="square" rtlCol="0">
            <a:spAutoFit/>
          </a:bodyPr>
          <a:lstStyle/>
          <a:p>
            <a:r>
              <a:rPr lang="en-IN" sz="2400" b="1" dirty="0"/>
              <a:t>Creating User-Defined Exceptions:</a:t>
            </a:r>
          </a:p>
          <a:p>
            <a:endParaRPr lang="en-IN" sz="2400" b="1" dirty="0"/>
          </a:p>
          <a:p>
            <a:r>
              <a:rPr lang="en-US" sz="2400" dirty="0"/>
              <a:t>You can also define your own exception. User-defined exception classes are derived from the </a:t>
            </a:r>
            <a:r>
              <a:rPr lang="en-US" sz="2400" dirty="0" err="1"/>
              <a:t>ApplicationException</a:t>
            </a:r>
            <a:r>
              <a:rPr lang="en-US" sz="2400" dirty="0"/>
              <a:t> class. </a:t>
            </a:r>
            <a:endParaRPr lang="en-IN" sz="2400" dirty="0"/>
          </a:p>
        </p:txBody>
      </p:sp>
      <p:pic>
        <p:nvPicPr>
          <p:cNvPr id="17" name="Picture 16">
            <a:extLst>
              <a:ext uri="{FF2B5EF4-FFF2-40B4-BE49-F238E27FC236}">
                <a16:creationId xmlns:a16="http://schemas.microsoft.com/office/drawing/2014/main" id="{879CC2A8-F821-4E20-928A-707401DBF8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4" y="3544871"/>
            <a:ext cx="9899837" cy="3205553"/>
          </a:xfrm>
          <a:prstGeom prst="rect">
            <a:avLst/>
          </a:prstGeom>
        </p:spPr>
      </p:pic>
    </p:spTree>
    <p:extLst>
      <p:ext uri="{BB962C8B-B14F-4D97-AF65-F5344CB8AC3E}">
        <p14:creationId xmlns:p14="http://schemas.microsoft.com/office/powerpoint/2010/main" val="396225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501B5760-F88E-4C25-BF8B-CBE45B5BD674}"/>
              </a:ext>
            </a:extLst>
          </p:cNvPr>
          <p:cNvSpPr txBox="1"/>
          <p:nvPr/>
        </p:nvSpPr>
        <p:spPr>
          <a:xfrm>
            <a:off x="283464" y="-4483"/>
            <a:ext cx="11908536" cy="461665"/>
          </a:xfrm>
          <a:prstGeom prst="rect">
            <a:avLst/>
          </a:prstGeom>
          <a:noFill/>
        </p:spPr>
        <p:txBody>
          <a:bodyPr wrap="square" rtlCol="0">
            <a:spAutoFit/>
          </a:bodyPr>
          <a:lstStyle/>
          <a:p>
            <a:r>
              <a:rPr lang="en-IN" sz="2400" dirty="0"/>
              <a:t>Output:</a:t>
            </a:r>
          </a:p>
        </p:txBody>
      </p:sp>
      <p:pic>
        <p:nvPicPr>
          <p:cNvPr id="5" name="Picture 4">
            <a:extLst>
              <a:ext uri="{FF2B5EF4-FFF2-40B4-BE49-F238E27FC236}">
                <a16:creationId xmlns:a16="http://schemas.microsoft.com/office/drawing/2014/main" id="{B9930B5A-E366-4EEE-ABE2-EDD0C87E8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30" y="538614"/>
            <a:ext cx="8621328" cy="600159"/>
          </a:xfrm>
          <a:prstGeom prst="rect">
            <a:avLst/>
          </a:prstGeom>
        </p:spPr>
      </p:pic>
      <p:sp>
        <p:nvSpPr>
          <p:cNvPr id="7" name="TextBox 6">
            <a:extLst>
              <a:ext uri="{FF2B5EF4-FFF2-40B4-BE49-F238E27FC236}">
                <a16:creationId xmlns:a16="http://schemas.microsoft.com/office/drawing/2014/main" id="{94B0ED08-264C-4093-A339-84DB938E0A59}"/>
              </a:ext>
            </a:extLst>
          </p:cNvPr>
          <p:cNvSpPr txBox="1"/>
          <p:nvPr/>
        </p:nvSpPr>
        <p:spPr>
          <a:xfrm>
            <a:off x="314842" y="1451032"/>
            <a:ext cx="11877158" cy="3046988"/>
          </a:xfrm>
          <a:prstGeom prst="rect">
            <a:avLst/>
          </a:prstGeom>
          <a:noFill/>
        </p:spPr>
        <p:txBody>
          <a:bodyPr wrap="square" rtlCol="0">
            <a:spAutoFit/>
          </a:bodyPr>
          <a:lstStyle/>
          <a:p>
            <a:r>
              <a:rPr lang="en-IN" sz="2400" b="1" dirty="0"/>
              <a:t>Throwing Objects</a:t>
            </a:r>
            <a:r>
              <a:rPr lang="en-IN" sz="2400" dirty="0"/>
              <a:t>:</a:t>
            </a:r>
          </a:p>
          <a:p>
            <a:pPr marL="342900" indent="-342900">
              <a:buFont typeface="Arial" panose="020B0604020202020204" pitchFamily="34" charset="0"/>
              <a:buChar char="•"/>
            </a:pPr>
            <a:r>
              <a:rPr lang="en-US" sz="2400" dirty="0"/>
              <a:t>You can throw an object if it is either directly or indirectly derived from the </a:t>
            </a:r>
            <a:r>
              <a:rPr lang="en-US" sz="2400" dirty="0" err="1"/>
              <a:t>System.Exception</a:t>
            </a:r>
            <a:r>
              <a:rPr lang="en-US" sz="2400" dirty="0"/>
              <a:t> class.</a:t>
            </a:r>
          </a:p>
          <a:p>
            <a:pPr marL="342900" indent="-342900">
              <a:buFont typeface="Arial" panose="020B0604020202020204" pitchFamily="34" charset="0"/>
              <a:buChar char="•"/>
            </a:pPr>
            <a:r>
              <a:rPr lang="en-US" sz="2400" dirty="0"/>
              <a:t>You can use a throw statement in the catch block to throw the present object as </a:t>
            </a:r>
          </a:p>
          <a:p>
            <a:r>
              <a:rPr lang="en-US" sz="2400" b="1" dirty="0"/>
              <a:t>     Throw [ expression ]</a:t>
            </a:r>
          </a:p>
          <a:p>
            <a:endParaRPr lang="en-US" sz="2400" b="1" dirty="0"/>
          </a:p>
          <a:p>
            <a:r>
              <a:rPr lang="en-US" sz="2400" b="1" dirty="0"/>
              <a:t>Example:</a:t>
            </a:r>
          </a:p>
          <a:p>
            <a:endParaRPr lang="en-IN" sz="2400" dirty="0"/>
          </a:p>
        </p:txBody>
      </p:sp>
      <p:pic>
        <p:nvPicPr>
          <p:cNvPr id="9" name="Picture 8">
            <a:extLst>
              <a:ext uri="{FF2B5EF4-FFF2-40B4-BE49-F238E27FC236}">
                <a16:creationId xmlns:a16="http://schemas.microsoft.com/office/drawing/2014/main" id="{FCD96175-468D-420D-872B-32F4CDE516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541" y="3429000"/>
            <a:ext cx="8640381" cy="3145300"/>
          </a:xfrm>
          <a:prstGeom prst="rect">
            <a:avLst/>
          </a:prstGeom>
        </p:spPr>
      </p:pic>
    </p:spTree>
    <p:extLst>
      <p:ext uri="{BB962C8B-B14F-4D97-AF65-F5344CB8AC3E}">
        <p14:creationId xmlns:p14="http://schemas.microsoft.com/office/powerpoint/2010/main" val="325433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ED5F35-4EFC-4B1A-A685-D0FE2F7AD39C}"/>
              </a:ext>
            </a:extLst>
          </p:cNvPr>
          <p:cNvSpPr>
            <a:spLocks noGrp="1"/>
          </p:cNvSpPr>
          <p:nvPr>
            <p:ph type="title"/>
          </p:nvPr>
        </p:nvSpPr>
        <p:spPr>
          <a:xfrm>
            <a:off x="8050787" y="482321"/>
            <a:ext cx="3656581" cy="5571625"/>
          </a:xfrm>
        </p:spPr>
        <p:txBody>
          <a:bodyPr anchor="ctr">
            <a:normAutofit/>
          </a:bodyPr>
          <a:lstStyle/>
          <a:p>
            <a:r>
              <a:rPr lang="en-US" sz="4000" dirty="0">
                <a:latin typeface="Bodoni MT" panose="02070603080606020203" pitchFamily="18" charset="0"/>
                <a:cs typeface="Times New Roman" panose="02020603050405020304" pitchFamily="18" charset="0"/>
              </a:rPr>
              <a:t>What You Learn?</a:t>
            </a:r>
            <a:br>
              <a:rPr lang="en-US" sz="7200" dirty="0">
                <a:latin typeface="Bodoni MT" panose="02070603080606020203" pitchFamily="18" charset="0"/>
                <a:cs typeface="Times New Roman" panose="02020603050405020304" pitchFamily="18" charset="0"/>
              </a:rPr>
            </a:br>
            <a:r>
              <a:rPr lang="en-US" sz="2000" dirty="0">
                <a:latin typeface="Bodoni MT" panose="02070603080606020203" pitchFamily="18" charset="0"/>
                <a:cs typeface="Times New Roman" panose="02020603050405020304" pitchFamily="18" charset="0"/>
                <a:hlinkClick r:id="rId2"/>
              </a:rPr>
              <a:t>Click Here for more</a:t>
            </a:r>
            <a:endParaRPr lang="en-US" sz="2000" dirty="0">
              <a:latin typeface="Bodoni MT" panose="02070603080606020203"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2A443C2E-3415-4200-BBA0-4478729C1707}"/>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777592172"/>
              </p:ext>
            </p:extLst>
          </p:nvPr>
        </p:nvGraphicFramePr>
        <p:xfrm>
          <a:off x="726141" y="481013"/>
          <a:ext cx="6344584" cy="3203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984A97C0-FBB3-40B3-A483-691B91F98E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84901" y="0"/>
            <a:ext cx="804054" cy="804054"/>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C6F0DE3F-2092-4290-ACB7-8C537C00B6F5}"/>
              </a:ext>
            </a:extLst>
          </p:cNvPr>
          <p:cNvSpPr txBox="1"/>
          <p:nvPr/>
        </p:nvSpPr>
        <p:spPr>
          <a:xfrm>
            <a:off x="283464" y="0"/>
            <a:ext cx="6269736" cy="461665"/>
          </a:xfrm>
          <a:prstGeom prst="rect">
            <a:avLst/>
          </a:prstGeom>
          <a:noFill/>
        </p:spPr>
        <p:txBody>
          <a:bodyPr wrap="square" rtlCol="0">
            <a:spAutoFit/>
          </a:bodyPr>
          <a:lstStyle/>
          <a:p>
            <a:r>
              <a:rPr lang="en-IN" sz="2400" dirty="0"/>
              <a:t>Output:</a:t>
            </a:r>
          </a:p>
        </p:txBody>
      </p:sp>
      <p:pic>
        <p:nvPicPr>
          <p:cNvPr id="5" name="Picture 4">
            <a:extLst>
              <a:ext uri="{FF2B5EF4-FFF2-40B4-BE49-F238E27FC236}">
                <a16:creationId xmlns:a16="http://schemas.microsoft.com/office/drawing/2014/main" id="{E28DA6DA-ED7D-4D27-A086-21005C95A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0" y="537231"/>
            <a:ext cx="5695950" cy="1049522"/>
          </a:xfrm>
          <a:prstGeom prst="rect">
            <a:avLst/>
          </a:prstGeom>
        </p:spPr>
      </p:pic>
    </p:spTree>
    <p:extLst>
      <p:ext uri="{BB962C8B-B14F-4D97-AF65-F5344CB8AC3E}">
        <p14:creationId xmlns:p14="http://schemas.microsoft.com/office/powerpoint/2010/main" val="1793272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9">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16" name="Rectangle 11">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3CBCD6-EAB9-4FFF-BE53-A44BD32B7288}"/>
              </a:ext>
            </a:extLst>
          </p:cNvPr>
          <p:cNvSpPr>
            <a:spLocks noGrp="1"/>
          </p:cNvSpPr>
          <p:nvPr>
            <p:ph type="title"/>
          </p:nvPr>
        </p:nvSpPr>
        <p:spPr>
          <a:xfrm>
            <a:off x="931933" y="1162940"/>
            <a:ext cx="4515598" cy="4532120"/>
          </a:xfrm>
        </p:spPr>
        <p:txBody>
          <a:bodyPr anchor="ctr">
            <a:normAutofit/>
          </a:bodyPr>
          <a:lstStyle/>
          <a:p>
            <a:r>
              <a:rPr lang="en-US" sz="4400" dirty="0">
                <a:solidFill>
                  <a:srgbClr val="2A1A00"/>
                </a:solidFill>
                <a:latin typeface="Bodoni MT" panose="02070603080606020203" pitchFamily="18" charset="0"/>
              </a:rPr>
              <a:t>Thank you</a:t>
            </a:r>
          </a:p>
        </p:txBody>
      </p:sp>
    </p:spTree>
    <p:extLst>
      <p:ext uri="{BB962C8B-B14F-4D97-AF65-F5344CB8AC3E}">
        <p14:creationId xmlns:p14="http://schemas.microsoft.com/office/powerpoint/2010/main" val="225716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9619EDBE-0015-4DC8-9FB6-1110FE4BBF46}"/>
              </a:ext>
            </a:extLst>
          </p:cNvPr>
          <p:cNvSpPr txBox="1"/>
          <p:nvPr/>
        </p:nvSpPr>
        <p:spPr>
          <a:xfrm>
            <a:off x="283464" y="62753"/>
            <a:ext cx="6269736" cy="707886"/>
          </a:xfrm>
          <a:prstGeom prst="rect">
            <a:avLst/>
          </a:prstGeom>
          <a:noFill/>
        </p:spPr>
        <p:txBody>
          <a:bodyPr wrap="square" rtlCol="0">
            <a:spAutoFit/>
          </a:bodyPr>
          <a:lstStyle/>
          <a:p>
            <a:r>
              <a:rPr lang="en-IN" sz="4000" dirty="0"/>
              <a:t>Method Overriding:</a:t>
            </a:r>
          </a:p>
        </p:txBody>
      </p:sp>
      <p:sp>
        <p:nvSpPr>
          <p:cNvPr id="6" name="TextBox 5">
            <a:extLst>
              <a:ext uri="{FF2B5EF4-FFF2-40B4-BE49-F238E27FC236}">
                <a16:creationId xmlns:a16="http://schemas.microsoft.com/office/drawing/2014/main" id="{B269BC54-A27D-4FFB-9476-D4CF2CD27534}"/>
              </a:ext>
            </a:extLst>
          </p:cNvPr>
          <p:cNvSpPr txBox="1"/>
          <p:nvPr/>
        </p:nvSpPr>
        <p:spPr>
          <a:xfrm>
            <a:off x="244826" y="968188"/>
            <a:ext cx="11985812"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In visual basic, Method Overriding means override a base class method in the derived class by creating a method with the same name and signatures to perform a different task.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Method Overriding in visual basic can be achieved by using Overridable &amp; Overrides keywords along with the inheritance principle.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base class method which we want to override in the derived class that needs to be defined with an Overridable keyword and we need to use Overrides keyword in derived class while defining the method with the same name and parameters then only we can override the base class method in the derived class.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visual basic, the Method Overriding is also called as run time polymorphism or late binding. Following is the code of implementing a method overriding in a visual basic programming language</a:t>
            </a:r>
            <a:r>
              <a:rPr lang="en-US" dirty="0"/>
              <a:t>.</a:t>
            </a:r>
            <a:endParaRPr lang="en-IN" dirty="0"/>
          </a:p>
        </p:txBody>
      </p:sp>
    </p:spTree>
    <p:extLst>
      <p:ext uri="{BB962C8B-B14F-4D97-AF65-F5344CB8AC3E}">
        <p14:creationId xmlns:p14="http://schemas.microsoft.com/office/powerpoint/2010/main" val="234888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C778B17-8C73-4862-862F-D4228200EB12}"/>
              </a:ext>
            </a:extLst>
          </p:cNvPr>
          <p:cNvSpPr txBox="1"/>
          <p:nvPr/>
        </p:nvSpPr>
        <p:spPr>
          <a:xfrm>
            <a:off x="283464" y="0"/>
            <a:ext cx="6269736" cy="523220"/>
          </a:xfrm>
          <a:prstGeom prst="rect">
            <a:avLst/>
          </a:prstGeom>
          <a:noFill/>
        </p:spPr>
        <p:txBody>
          <a:bodyPr wrap="square" rtlCol="0">
            <a:spAutoFit/>
          </a:bodyPr>
          <a:lstStyle/>
          <a:p>
            <a:r>
              <a:rPr lang="en-IN" sz="2800" b="1" dirty="0"/>
              <a:t>Example:</a:t>
            </a:r>
          </a:p>
        </p:txBody>
      </p:sp>
      <p:sp>
        <p:nvSpPr>
          <p:cNvPr id="3" name="TextBox 2">
            <a:extLst>
              <a:ext uri="{FF2B5EF4-FFF2-40B4-BE49-F238E27FC236}">
                <a16:creationId xmlns:a16="http://schemas.microsoft.com/office/drawing/2014/main" id="{DF646E09-5A18-4E79-9060-EA3EB7770E07}"/>
              </a:ext>
            </a:extLst>
          </p:cNvPr>
          <p:cNvSpPr txBox="1"/>
          <p:nvPr/>
        </p:nvSpPr>
        <p:spPr>
          <a:xfrm>
            <a:off x="5638800" y="2944906"/>
            <a:ext cx="914400" cy="9144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FEA2E94D-9115-42D5-A980-5E76883DA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9" y="482879"/>
            <a:ext cx="6904608" cy="4492533"/>
          </a:xfrm>
          <a:prstGeom prst="rect">
            <a:avLst/>
          </a:prstGeom>
        </p:spPr>
      </p:pic>
      <p:sp>
        <p:nvSpPr>
          <p:cNvPr id="8" name="TextBox 7">
            <a:extLst>
              <a:ext uri="{FF2B5EF4-FFF2-40B4-BE49-F238E27FC236}">
                <a16:creationId xmlns:a16="http://schemas.microsoft.com/office/drawing/2014/main" id="{DAB2530A-EE4F-412B-975C-4D772F7DEE26}"/>
              </a:ext>
            </a:extLst>
          </p:cNvPr>
          <p:cNvSpPr txBox="1"/>
          <p:nvPr/>
        </p:nvSpPr>
        <p:spPr>
          <a:xfrm>
            <a:off x="8068235" y="4513747"/>
            <a:ext cx="3355788" cy="461665"/>
          </a:xfrm>
          <a:prstGeom prst="rect">
            <a:avLst/>
          </a:prstGeom>
          <a:noFill/>
        </p:spPr>
        <p:txBody>
          <a:bodyPr wrap="square" rtlCol="0">
            <a:spAutoFit/>
          </a:bodyPr>
          <a:lstStyle/>
          <a:p>
            <a:r>
              <a:rPr lang="en-IN" sz="2400" dirty="0"/>
              <a:t>Output:</a:t>
            </a:r>
          </a:p>
        </p:txBody>
      </p:sp>
      <p:pic>
        <p:nvPicPr>
          <p:cNvPr id="11" name="Picture 10">
            <a:extLst>
              <a:ext uri="{FF2B5EF4-FFF2-40B4-BE49-F238E27FC236}">
                <a16:creationId xmlns:a16="http://schemas.microsoft.com/office/drawing/2014/main" id="{BE57F125-DBAB-40A0-9E8F-73DF00DC73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5529" y="5283205"/>
            <a:ext cx="3938494" cy="1267002"/>
          </a:xfrm>
          <a:prstGeom prst="rect">
            <a:avLst/>
          </a:prstGeom>
        </p:spPr>
      </p:pic>
    </p:spTree>
    <p:extLst>
      <p:ext uri="{BB962C8B-B14F-4D97-AF65-F5344CB8AC3E}">
        <p14:creationId xmlns:p14="http://schemas.microsoft.com/office/powerpoint/2010/main" val="397636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6FA2C6A3-766A-443B-AF88-080B096BBA41}"/>
              </a:ext>
            </a:extLst>
          </p:cNvPr>
          <p:cNvSpPr txBox="1"/>
          <p:nvPr/>
        </p:nvSpPr>
        <p:spPr>
          <a:xfrm>
            <a:off x="314841" y="0"/>
            <a:ext cx="5683443" cy="707886"/>
          </a:xfrm>
          <a:prstGeom prst="rect">
            <a:avLst/>
          </a:prstGeom>
          <a:noFill/>
        </p:spPr>
        <p:txBody>
          <a:bodyPr wrap="square" rtlCol="0">
            <a:spAutoFit/>
          </a:bodyPr>
          <a:lstStyle/>
          <a:p>
            <a:r>
              <a:rPr lang="en-IN" sz="4000" dirty="0"/>
              <a:t>Method Overloading:</a:t>
            </a:r>
          </a:p>
        </p:txBody>
      </p:sp>
      <p:sp>
        <p:nvSpPr>
          <p:cNvPr id="5" name="TextBox 4">
            <a:extLst>
              <a:ext uri="{FF2B5EF4-FFF2-40B4-BE49-F238E27FC236}">
                <a16:creationId xmlns:a16="http://schemas.microsoft.com/office/drawing/2014/main" id="{4CF43294-EE11-44EA-BA68-D8CF13130484}"/>
              </a:ext>
            </a:extLst>
          </p:cNvPr>
          <p:cNvSpPr txBox="1"/>
          <p:nvPr/>
        </p:nvSpPr>
        <p:spPr>
          <a:xfrm>
            <a:off x="283463" y="769441"/>
            <a:ext cx="11908535" cy="3693319"/>
          </a:xfrm>
          <a:prstGeom prst="rect">
            <a:avLst/>
          </a:prstGeom>
          <a:noFill/>
        </p:spPr>
        <p:txBody>
          <a:bodyPr wrap="square" rtlCol="0">
            <a:spAutoFit/>
          </a:bodyPr>
          <a:lstStyle/>
          <a:p>
            <a:pPr marL="342900" indent="-342900">
              <a:buFont typeface="Arial" panose="020B0604020202020204" pitchFamily="34" charset="0"/>
              <a:buChar char="•"/>
            </a:pPr>
            <a:r>
              <a:rPr lang="en-US" sz="2400" dirty="0"/>
              <a:t>In visual basic, Method Overloading means defining multiple methods with the same name but with different parameters.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By using Method Overloading, we can perform different tasks with the same method name by passing different parameters.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Suppose, if we want to overload a method in visual basic, we need to define another method with the same name but with different signatures. In visual basic, the Method Overloading is also called as compile time polymorphism or early binding.</a:t>
            </a:r>
          </a:p>
          <a:p>
            <a:endParaRPr lang="en-IN" dirty="0"/>
          </a:p>
        </p:txBody>
      </p:sp>
    </p:spTree>
    <p:extLst>
      <p:ext uri="{BB962C8B-B14F-4D97-AF65-F5344CB8AC3E}">
        <p14:creationId xmlns:p14="http://schemas.microsoft.com/office/powerpoint/2010/main" val="364997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0CC8E228-3C36-4A6A-B3F0-39C94A7CD102}"/>
              </a:ext>
            </a:extLst>
          </p:cNvPr>
          <p:cNvSpPr txBox="1"/>
          <p:nvPr/>
        </p:nvSpPr>
        <p:spPr>
          <a:xfrm>
            <a:off x="283464" y="0"/>
            <a:ext cx="6269736" cy="461665"/>
          </a:xfrm>
          <a:prstGeom prst="rect">
            <a:avLst/>
          </a:prstGeom>
          <a:noFill/>
        </p:spPr>
        <p:txBody>
          <a:bodyPr wrap="square" rtlCol="0">
            <a:spAutoFit/>
          </a:bodyPr>
          <a:lstStyle/>
          <a:p>
            <a:r>
              <a:rPr lang="en-IN" sz="2400" b="1" dirty="0"/>
              <a:t>Example:</a:t>
            </a:r>
          </a:p>
        </p:txBody>
      </p:sp>
      <p:pic>
        <p:nvPicPr>
          <p:cNvPr id="5" name="Picture 4">
            <a:extLst>
              <a:ext uri="{FF2B5EF4-FFF2-40B4-BE49-F238E27FC236}">
                <a16:creationId xmlns:a16="http://schemas.microsoft.com/office/drawing/2014/main" id="{E739F1FE-2DD5-404A-ADA5-97BA6265D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380" y="607606"/>
            <a:ext cx="6700055" cy="4833970"/>
          </a:xfrm>
          <a:prstGeom prst="rect">
            <a:avLst/>
          </a:prstGeom>
        </p:spPr>
      </p:pic>
      <p:sp>
        <p:nvSpPr>
          <p:cNvPr id="7" name="TextBox 6">
            <a:extLst>
              <a:ext uri="{FF2B5EF4-FFF2-40B4-BE49-F238E27FC236}">
                <a16:creationId xmlns:a16="http://schemas.microsoft.com/office/drawing/2014/main" id="{CC94291C-B756-4009-BA9B-5410BB000199}"/>
              </a:ext>
            </a:extLst>
          </p:cNvPr>
          <p:cNvSpPr txBox="1"/>
          <p:nvPr/>
        </p:nvSpPr>
        <p:spPr>
          <a:xfrm>
            <a:off x="8417857" y="4199982"/>
            <a:ext cx="2169459" cy="461665"/>
          </a:xfrm>
          <a:prstGeom prst="rect">
            <a:avLst/>
          </a:prstGeom>
          <a:noFill/>
        </p:spPr>
        <p:txBody>
          <a:bodyPr wrap="square" rtlCol="0">
            <a:spAutoFit/>
          </a:bodyPr>
          <a:lstStyle/>
          <a:p>
            <a:r>
              <a:rPr lang="en-IN" sz="2400" dirty="0"/>
              <a:t>Output:</a:t>
            </a:r>
          </a:p>
        </p:txBody>
      </p:sp>
      <p:pic>
        <p:nvPicPr>
          <p:cNvPr id="9" name="Picture 8">
            <a:extLst>
              <a:ext uri="{FF2B5EF4-FFF2-40B4-BE49-F238E27FC236}">
                <a16:creationId xmlns:a16="http://schemas.microsoft.com/office/drawing/2014/main" id="{7288452C-20A3-4A59-B3D2-8627631BF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064" y="4927996"/>
            <a:ext cx="3305636" cy="1000265"/>
          </a:xfrm>
          <a:prstGeom prst="rect">
            <a:avLst/>
          </a:prstGeom>
        </p:spPr>
      </p:pic>
    </p:spTree>
    <p:extLst>
      <p:ext uri="{BB962C8B-B14F-4D97-AF65-F5344CB8AC3E}">
        <p14:creationId xmlns:p14="http://schemas.microsoft.com/office/powerpoint/2010/main" val="121468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A80024E-EE04-4A54-9F81-E6F3A87EF2E4}"/>
              </a:ext>
            </a:extLst>
          </p:cNvPr>
          <p:cNvSpPr txBox="1"/>
          <p:nvPr/>
        </p:nvSpPr>
        <p:spPr>
          <a:xfrm>
            <a:off x="314841" y="0"/>
            <a:ext cx="11877159" cy="1200329"/>
          </a:xfrm>
          <a:prstGeom prst="rect">
            <a:avLst/>
          </a:prstGeom>
          <a:noFill/>
        </p:spPr>
        <p:txBody>
          <a:bodyPr wrap="square" rtlCol="0">
            <a:spAutoFit/>
          </a:bodyPr>
          <a:lstStyle/>
          <a:p>
            <a:r>
              <a:rPr lang="en-US" sz="2400" dirty="0"/>
              <a:t>The following are the difference between method overloading and method overriding in a visual basic programming language.</a:t>
            </a:r>
          </a:p>
          <a:p>
            <a:endParaRPr lang="en-IN" sz="2400" dirty="0"/>
          </a:p>
        </p:txBody>
      </p:sp>
      <p:sp>
        <p:nvSpPr>
          <p:cNvPr id="5" name="TextBox 4">
            <a:extLst>
              <a:ext uri="{FF2B5EF4-FFF2-40B4-BE49-F238E27FC236}">
                <a16:creationId xmlns:a16="http://schemas.microsoft.com/office/drawing/2014/main" id="{89F20982-DD4D-4790-886C-182DDD62AF83}"/>
              </a:ext>
            </a:extLst>
          </p:cNvPr>
          <p:cNvSpPr txBox="1"/>
          <p:nvPr/>
        </p:nvSpPr>
        <p:spPr>
          <a:xfrm>
            <a:off x="283464" y="1032249"/>
            <a:ext cx="6238359" cy="461665"/>
          </a:xfrm>
          <a:prstGeom prst="rect">
            <a:avLst/>
          </a:prstGeom>
          <a:noFill/>
        </p:spPr>
        <p:txBody>
          <a:bodyPr wrap="square" rtlCol="0">
            <a:spAutoFit/>
          </a:bodyPr>
          <a:lstStyle/>
          <a:p>
            <a:r>
              <a:rPr lang="en-US" sz="2400" dirty="0"/>
              <a:t>Visual Basic Overloading vs Overriding</a:t>
            </a:r>
            <a:endParaRPr lang="en-IN" sz="2400" dirty="0"/>
          </a:p>
        </p:txBody>
      </p:sp>
      <p:pic>
        <p:nvPicPr>
          <p:cNvPr id="7" name="Picture 6">
            <a:extLst>
              <a:ext uri="{FF2B5EF4-FFF2-40B4-BE49-F238E27FC236}">
                <a16:creationId xmlns:a16="http://schemas.microsoft.com/office/drawing/2014/main" id="{89159DC9-73E2-42B4-B5D2-CBECE406E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95" y="1756654"/>
            <a:ext cx="10116962" cy="2707770"/>
          </a:xfrm>
          <a:prstGeom prst="rect">
            <a:avLst/>
          </a:prstGeom>
        </p:spPr>
      </p:pic>
    </p:spTree>
    <p:extLst>
      <p:ext uri="{BB962C8B-B14F-4D97-AF65-F5344CB8AC3E}">
        <p14:creationId xmlns:p14="http://schemas.microsoft.com/office/powerpoint/2010/main" val="3453593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65E8CFCD-2373-4C52-8269-4FAC8F8FCE57}"/>
              </a:ext>
            </a:extLst>
          </p:cNvPr>
          <p:cNvSpPr txBox="1"/>
          <p:nvPr/>
        </p:nvSpPr>
        <p:spPr>
          <a:xfrm>
            <a:off x="283464" y="0"/>
            <a:ext cx="6269736" cy="707886"/>
          </a:xfrm>
          <a:prstGeom prst="rect">
            <a:avLst/>
          </a:prstGeom>
          <a:noFill/>
        </p:spPr>
        <p:txBody>
          <a:bodyPr wrap="square" rtlCol="0">
            <a:spAutoFit/>
          </a:bodyPr>
          <a:lstStyle/>
          <a:p>
            <a:r>
              <a:rPr lang="en-IN" sz="4000" dirty="0"/>
              <a:t>Shadows:</a:t>
            </a:r>
          </a:p>
        </p:txBody>
      </p:sp>
      <p:sp>
        <p:nvSpPr>
          <p:cNvPr id="3" name="TextBox 2">
            <a:extLst>
              <a:ext uri="{FF2B5EF4-FFF2-40B4-BE49-F238E27FC236}">
                <a16:creationId xmlns:a16="http://schemas.microsoft.com/office/drawing/2014/main" id="{3D94D81E-B531-4BA7-BBD2-72977A34E389}"/>
              </a:ext>
            </a:extLst>
          </p:cNvPr>
          <p:cNvSpPr txBox="1"/>
          <p:nvPr/>
        </p:nvSpPr>
        <p:spPr>
          <a:xfrm>
            <a:off x="283465" y="925288"/>
            <a:ext cx="11908535"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Specifies that a declared programming element redeclares and hides an identically named element, or set of overloaded elements, in a base class</a:t>
            </a:r>
            <a:r>
              <a:rPr lang="en-IN" sz="2400" dirty="0"/>
              <a: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US" sz="2400" dirty="0"/>
              <a:t>The main purpose of shadowing (which is also known as hiding by name) is to preserve the definition of your class members. The base class might undergo a change that creates an element with the same name as one you have already defined. If this happens, the Shadows modifier forces references through your class to be resolved to the member you defined, instead of to the new base class element.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US" sz="2400" dirty="0"/>
              <a:t>Both shadowing and overriding redefine an inherited element, but there are significant differences between the two approaches. For more information, see Shadowing in Visual Basic.</a:t>
            </a:r>
          </a:p>
        </p:txBody>
      </p:sp>
    </p:spTree>
    <p:extLst>
      <p:ext uri="{BB962C8B-B14F-4D97-AF65-F5344CB8AC3E}">
        <p14:creationId xmlns:p14="http://schemas.microsoft.com/office/powerpoint/2010/main" val="330678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23312E45-A2BD-4157-97CA-8A57BD16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6565" y="0"/>
            <a:ext cx="905435" cy="905435"/>
          </a:xfrm>
          <a:prstGeom prst="rect">
            <a:avLst/>
          </a:prstGeom>
        </p:spPr>
      </p:pic>
      <p:sp>
        <p:nvSpPr>
          <p:cNvPr id="15" name="TextBox 14">
            <a:extLst>
              <a:ext uri="{FF2B5EF4-FFF2-40B4-BE49-F238E27FC236}">
                <a16:creationId xmlns:a16="http://schemas.microsoft.com/office/drawing/2014/main" id="{8DAF262F-8A89-42FC-B8DA-4BEF2C55672D}"/>
              </a:ext>
            </a:extLst>
          </p:cNvPr>
          <p:cNvSpPr txBox="1"/>
          <p:nvPr/>
        </p:nvSpPr>
        <p:spPr>
          <a:xfrm>
            <a:off x="5638800" y="2909047"/>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0644748B-0AFA-46D6-B8E2-6EAFB3D662DB}"/>
              </a:ext>
            </a:extLst>
          </p:cNvPr>
          <p:cNvSpPr txBox="1"/>
          <p:nvPr/>
        </p:nvSpPr>
        <p:spPr>
          <a:xfrm>
            <a:off x="283464" y="769441"/>
            <a:ext cx="11908536" cy="369332"/>
          </a:xfrm>
          <a:prstGeom prst="rect">
            <a:avLst/>
          </a:prstGeom>
          <a:noFill/>
        </p:spPr>
        <p:txBody>
          <a:bodyPr wrap="square" rtlCol="0">
            <a:spAutoFit/>
          </a:bodyPr>
          <a:lstStyle/>
          <a:p>
            <a:pPr marL="342900" indent="-342900">
              <a:buFont typeface="+mj-lt"/>
              <a:buAutoNum type="arabicPeriod"/>
            </a:pPr>
            <a:endParaRPr lang="en-IN" b="1" dirty="0"/>
          </a:p>
        </p:txBody>
      </p:sp>
      <p:sp>
        <p:nvSpPr>
          <p:cNvPr id="4" name="TextBox 3">
            <a:extLst>
              <a:ext uri="{FF2B5EF4-FFF2-40B4-BE49-F238E27FC236}">
                <a16:creationId xmlns:a16="http://schemas.microsoft.com/office/drawing/2014/main" id="{192F454C-5880-4AD0-9B31-A4B63732931A}"/>
              </a:ext>
            </a:extLst>
          </p:cNvPr>
          <p:cNvSpPr txBox="1"/>
          <p:nvPr/>
        </p:nvSpPr>
        <p:spPr>
          <a:xfrm>
            <a:off x="5607423" y="284629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13DD5CD5-102A-43B8-9568-EECC709B080F}"/>
              </a:ext>
            </a:extLst>
          </p:cNvPr>
          <p:cNvSpPr txBox="1"/>
          <p:nvPr/>
        </p:nvSpPr>
        <p:spPr>
          <a:xfrm>
            <a:off x="283463" y="0"/>
            <a:ext cx="6269737" cy="707886"/>
          </a:xfrm>
          <a:prstGeom prst="rect">
            <a:avLst/>
          </a:prstGeom>
          <a:noFill/>
        </p:spPr>
        <p:txBody>
          <a:bodyPr wrap="square" rtlCol="0">
            <a:spAutoFit/>
          </a:bodyPr>
          <a:lstStyle/>
          <a:p>
            <a:r>
              <a:rPr lang="en-IN" sz="4000" dirty="0"/>
              <a:t>Rules:</a:t>
            </a:r>
          </a:p>
        </p:txBody>
      </p:sp>
      <p:sp>
        <p:nvSpPr>
          <p:cNvPr id="5" name="TextBox 4">
            <a:extLst>
              <a:ext uri="{FF2B5EF4-FFF2-40B4-BE49-F238E27FC236}">
                <a16:creationId xmlns:a16="http://schemas.microsoft.com/office/drawing/2014/main" id="{31698E79-1EDD-4396-9F2C-F3F5778A385A}"/>
              </a:ext>
            </a:extLst>
          </p:cNvPr>
          <p:cNvSpPr txBox="1"/>
          <p:nvPr/>
        </p:nvSpPr>
        <p:spPr>
          <a:xfrm>
            <a:off x="283463" y="707886"/>
            <a:ext cx="11908536" cy="6001643"/>
          </a:xfrm>
          <a:prstGeom prst="rect">
            <a:avLst/>
          </a:prstGeom>
          <a:noFill/>
        </p:spPr>
        <p:txBody>
          <a:bodyPr wrap="square" rtlCol="0">
            <a:spAutoFit/>
          </a:bodyPr>
          <a:lstStyle/>
          <a:p>
            <a:pPr marL="342900" indent="-342900">
              <a:buFont typeface="Arial" panose="020B0604020202020204" pitchFamily="34" charset="0"/>
              <a:buChar char="•"/>
            </a:pPr>
            <a:r>
              <a:rPr lang="en-US" sz="2400" b="1" dirty="0"/>
              <a:t>Declaration Context</a:t>
            </a:r>
            <a:r>
              <a:rPr lang="en-US" sz="2400" dirty="0"/>
              <a:t>: You can use Shadows only at class level. This means the declaration context for a Shadows element must be a class, and cannot be a source file, namespace, interface, module, structure, or procedure.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You can declare only one shadowing element in a single declaration statement.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Combined Modifiers: </a:t>
            </a:r>
            <a:r>
              <a:rPr lang="en-US" sz="2400" dirty="0"/>
              <a:t>You cannot specify Shadows together with Overloads, Overrides, or Static in the same declaration.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Element Types: </a:t>
            </a:r>
            <a:r>
              <a:rPr lang="en-US" sz="2400" dirty="0"/>
              <a:t>You can shadow any kind of declared element with any other kind. If you shadow a property or procedure with another property or procedure, the parameters and the return type do not have to match those in the base class property or procedure.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Accessing: </a:t>
            </a:r>
            <a:r>
              <a:rPr lang="en-US" sz="2400" dirty="0"/>
              <a:t>The shadowed element in the base class is normally unavailable from within the derived class that shadows it. However, the following considerations apply.</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57640667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win32_fixed.potx" id="{84AF7F3C-60DD-4AB5-B3E9-3CB062C9A041}" vid="{36281799-A49C-4605-BD89-C62E2E9FED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Getting to know your teacher</Template>
  <TotalTime>745</TotalTime>
  <Words>1298</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Bodoni MT</vt:lpstr>
      <vt:lpstr>Calibri</vt:lpstr>
      <vt:lpstr>Courier New</vt:lpstr>
      <vt:lpstr>Gill Sans MT</vt:lpstr>
      <vt:lpstr>Impact</vt:lpstr>
      <vt:lpstr>Times New Roman</vt:lpstr>
      <vt:lpstr>Badge</vt:lpstr>
      <vt:lpstr>Microsoft vb.net</vt:lpstr>
      <vt:lpstr>What You Learn? Click Here for more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your teacher</dc:title>
  <dc:creator>Shubham Gaikwad</dc:creator>
  <cp:lastModifiedBy>Anirudha Gaikwad</cp:lastModifiedBy>
  <cp:revision>22</cp:revision>
  <dcterms:created xsi:type="dcterms:W3CDTF">2022-05-22T04:23:39Z</dcterms:created>
  <dcterms:modified xsi:type="dcterms:W3CDTF">2022-05-27T01:00:41Z</dcterms:modified>
</cp:coreProperties>
</file>