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handoutMasterIdLst>
    <p:handoutMasterId r:id="rId36"/>
  </p:handoutMasterIdLst>
  <p:sldIdLst>
    <p:sldId id="256" r:id="rId2"/>
    <p:sldId id="260" r:id="rId3"/>
    <p:sldId id="263" r:id="rId4"/>
    <p:sldId id="318" r:id="rId5"/>
    <p:sldId id="321" r:id="rId6"/>
    <p:sldId id="320" r:id="rId7"/>
    <p:sldId id="319" r:id="rId8"/>
    <p:sldId id="317" r:id="rId9"/>
    <p:sldId id="326" r:id="rId10"/>
    <p:sldId id="325" r:id="rId11"/>
    <p:sldId id="324" r:id="rId12"/>
    <p:sldId id="323" r:id="rId13"/>
    <p:sldId id="322" r:id="rId14"/>
    <p:sldId id="334" r:id="rId15"/>
    <p:sldId id="333" r:id="rId16"/>
    <p:sldId id="332" r:id="rId17"/>
    <p:sldId id="331" r:id="rId18"/>
    <p:sldId id="330" r:id="rId19"/>
    <p:sldId id="329" r:id="rId20"/>
    <p:sldId id="328" r:id="rId21"/>
    <p:sldId id="327" r:id="rId22"/>
    <p:sldId id="337" r:id="rId23"/>
    <p:sldId id="336" r:id="rId24"/>
    <p:sldId id="338" r:id="rId25"/>
    <p:sldId id="335" r:id="rId26"/>
    <p:sldId id="342" r:id="rId27"/>
    <p:sldId id="341" r:id="rId28"/>
    <p:sldId id="340" r:id="rId29"/>
    <p:sldId id="339" r:id="rId30"/>
    <p:sldId id="346" r:id="rId31"/>
    <p:sldId id="345" r:id="rId32"/>
    <p:sldId id="344" r:id="rId33"/>
    <p:sldId id="262"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96"/>
      </p:cViewPr>
      <p:guideLst/>
    </p:cSldViewPr>
  </p:slideViewPr>
  <p:notesTextViewPr>
    <p:cViewPr>
      <p:scale>
        <a:sx n="1" d="1"/>
        <a:sy n="1" d="1"/>
      </p:scale>
      <p:origin x="0" y="0"/>
    </p:cViewPr>
  </p:notesTextViewPr>
  <p:notesViewPr>
    <p:cSldViewPr snapToGrid="0">
      <p:cViewPr varScale="1">
        <p:scale>
          <a:sx n="60" d="100"/>
          <a:sy n="60" d="100"/>
        </p:scale>
        <p:origin x="2424"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10407F-191D-44EC-A3C5-69647440BFC9}"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4F2A1D3E-E19F-455D-859F-C40136366B3D}">
      <dgm:prSet custT="1"/>
      <dgm:spPr/>
      <dgm:t>
        <a:bodyPr/>
        <a:lstStyle/>
        <a:p>
          <a:r>
            <a:rPr lang="en-US" sz="2800" dirty="0">
              <a:latin typeface="Times New Roman" panose="02020603050405020304" pitchFamily="18" charset="0"/>
              <a:cs typeface="Times New Roman" panose="02020603050405020304" pitchFamily="18" charset="0"/>
            </a:rPr>
            <a:t>Architecture Of ADO. Net</a:t>
          </a:r>
        </a:p>
      </dgm:t>
    </dgm:pt>
    <dgm:pt modelId="{D2DA1E0C-46CA-43FE-AD0E-1FF5A487E9EC}" type="parTrans" cxnId="{2DD1656A-1B48-4AFC-A65D-081443F407D0}">
      <dgm:prSet/>
      <dgm:spPr/>
      <dgm:t>
        <a:bodyPr/>
        <a:lstStyle/>
        <a:p>
          <a:endParaRPr lang="en-US"/>
        </a:p>
      </dgm:t>
    </dgm:pt>
    <dgm:pt modelId="{D34FF2C9-9A85-4762-AD7F-0FD4259109E1}" type="sibTrans" cxnId="{2DD1656A-1B48-4AFC-A65D-081443F407D0}">
      <dgm:prSet/>
      <dgm:spPr/>
      <dgm:t>
        <a:bodyPr/>
        <a:lstStyle/>
        <a:p>
          <a:endParaRPr lang="en-US"/>
        </a:p>
      </dgm:t>
    </dgm:pt>
    <dgm:pt modelId="{4A266DF3-F699-481D-952B-06E94865913D}">
      <dgm:prSet custT="1"/>
      <dgm:spPr/>
      <dgm:t>
        <a:bodyPr/>
        <a:lstStyle/>
        <a:p>
          <a:r>
            <a:rPr lang="en-US" sz="2800" dirty="0">
              <a:latin typeface="Times New Roman" panose="02020603050405020304" pitchFamily="18" charset="0"/>
              <a:cs typeface="Times New Roman" panose="02020603050405020304" pitchFamily="18" charset="0"/>
            </a:rPr>
            <a:t>Accessing Data With Server Explorer</a:t>
          </a:r>
        </a:p>
      </dgm:t>
    </dgm:pt>
    <dgm:pt modelId="{59FC4C72-0240-44CF-8C29-7E4727E8C7E6}" type="parTrans" cxnId="{40A842E7-7BD1-4C4C-BC2D-27ADB1F124AC}">
      <dgm:prSet/>
      <dgm:spPr/>
      <dgm:t>
        <a:bodyPr/>
        <a:lstStyle/>
        <a:p>
          <a:endParaRPr lang="en-US"/>
        </a:p>
      </dgm:t>
    </dgm:pt>
    <dgm:pt modelId="{E43F7441-9245-4528-B8F7-2C400412818E}" type="sibTrans" cxnId="{40A842E7-7BD1-4C4C-BC2D-27ADB1F124AC}">
      <dgm:prSet/>
      <dgm:spPr/>
      <dgm:t>
        <a:bodyPr/>
        <a:lstStyle/>
        <a:p>
          <a:endParaRPr lang="en-US"/>
        </a:p>
      </dgm:t>
    </dgm:pt>
    <dgm:pt modelId="{10B6E63C-FDB4-4F53-B95F-4F789AB8DF8C}">
      <dgm:prSet custT="1"/>
      <dgm:spPr/>
      <dgm:t>
        <a:bodyPr/>
        <a:lstStyle/>
        <a:p>
          <a:r>
            <a:rPr lang="en-US" sz="2800" dirty="0">
              <a:latin typeface="Times New Roman" panose="02020603050405020304" pitchFamily="18" charset="0"/>
              <a:cs typeface="Times New Roman" panose="02020603050405020304" pitchFamily="18" charset="0"/>
            </a:rPr>
            <a:t>Data Providers</a:t>
          </a:r>
        </a:p>
      </dgm:t>
    </dgm:pt>
    <dgm:pt modelId="{4AF4CFE6-F428-42AD-967B-D547C5166A69}" type="parTrans" cxnId="{79FB5EE8-B7C9-4BCD-9CA1-5088EE6492AC}">
      <dgm:prSet/>
      <dgm:spPr/>
      <dgm:t>
        <a:bodyPr/>
        <a:lstStyle/>
        <a:p>
          <a:endParaRPr lang="en-IN"/>
        </a:p>
      </dgm:t>
    </dgm:pt>
    <dgm:pt modelId="{79913A68-50F2-4CA4-BBC2-62BB25F0BFED}" type="sibTrans" cxnId="{79FB5EE8-B7C9-4BCD-9CA1-5088EE6492AC}">
      <dgm:prSet/>
      <dgm:spPr/>
      <dgm:t>
        <a:bodyPr/>
        <a:lstStyle/>
        <a:p>
          <a:endParaRPr lang="en-IN"/>
        </a:p>
      </dgm:t>
    </dgm:pt>
    <dgm:pt modelId="{A5AA674F-D92B-4EA4-B79B-3980AA4C8164}">
      <dgm:prSet custT="1"/>
      <dgm:spPr/>
      <dgm:t>
        <a:bodyPr/>
        <a:lstStyle/>
        <a:p>
          <a:r>
            <a:rPr lang="en-US" sz="2800" dirty="0">
              <a:latin typeface="Times New Roman" panose="02020603050405020304" pitchFamily="18" charset="0"/>
              <a:cs typeface="Times New Roman" panose="02020603050405020304" pitchFamily="18" charset="0"/>
            </a:rPr>
            <a:t>Connections, Data Reader, Data Adapters and Dataset</a:t>
          </a:r>
        </a:p>
      </dgm:t>
    </dgm:pt>
    <dgm:pt modelId="{D642CFC6-1BDF-4311-9F13-6EA8BCA6B5A5}" type="parTrans" cxnId="{FDC0AB3F-55C4-42DC-86F1-27E49097CE72}">
      <dgm:prSet/>
      <dgm:spPr/>
      <dgm:t>
        <a:bodyPr/>
        <a:lstStyle/>
        <a:p>
          <a:endParaRPr lang="en-IN"/>
        </a:p>
      </dgm:t>
    </dgm:pt>
    <dgm:pt modelId="{CFFBE454-FACB-48E9-ABF6-4125A7FA49E1}" type="sibTrans" cxnId="{FDC0AB3F-55C4-42DC-86F1-27E49097CE72}">
      <dgm:prSet/>
      <dgm:spPr/>
      <dgm:t>
        <a:bodyPr/>
        <a:lstStyle/>
        <a:p>
          <a:endParaRPr lang="en-IN"/>
        </a:p>
      </dgm:t>
    </dgm:pt>
    <dgm:pt modelId="{22B5111B-463D-47D1-954F-127C30012F9F}" type="pres">
      <dgm:prSet presAssocID="{6B10407F-191D-44EC-A3C5-69647440BFC9}" presName="vert0" presStyleCnt="0">
        <dgm:presLayoutVars>
          <dgm:dir/>
          <dgm:animOne val="branch"/>
          <dgm:animLvl val="lvl"/>
        </dgm:presLayoutVars>
      </dgm:prSet>
      <dgm:spPr/>
    </dgm:pt>
    <dgm:pt modelId="{10DA26D8-3205-49AB-9801-7479D75D0B9B}" type="pres">
      <dgm:prSet presAssocID="{4F2A1D3E-E19F-455D-859F-C40136366B3D}" presName="thickLine" presStyleLbl="alignNode1" presStyleIdx="0" presStyleCnt="4"/>
      <dgm:spPr/>
    </dgm:pt>
    <dgm:pt modelId="{678D6ACC-8BEB-4F60-8CD4-9CB2DDE72612}" type="pres">
      <dgm:prSet presAssocID="{4F2A1D3E-E19F-455D-859F-C40136366B3D}" presName="horz1" presStyleCnt="0"/>
      <dgm:spPr/>
    </dgm:pt>
    <dgm:pt modelId="{278D475D-CCFA-4E93-A503-7548BD710D98}" type="pres">
      <dgm:prSet presAssocID="{4F2A1D3E-E19F-455D-859F-C40136366B3D}" presName="tx1" presStyleLbl="revTx" presStyleIdx="0" presStyleCnt="4"/>
      <dgm:spPr/>
    </dgm:pt>
    <dgm:pt modelId="{51866F1A-9654-4DD6-B628-9CEF2A359C7D}" type="pres">
      <dgm:prSet presAssocID="{4F2A1D3E-E19F-455D-859F-C40136366B3D}" presName="vert1" presStyleCnt="0"/>
      <dgm:spPr/>
    </dgm:pt>
    <dgm:pt modelId="{D3985387-25A2-4EB6-99AD-2664D2661A5C}" type="pres">
      <dgm:prSet presAssocID="{4A266DF3-F699-481D-952B-06E94865913D}" presName="thickLine" presStyleLbl="alignNode1" presStyleIdx="1" presStyleCnt="4"/>
      <dgm:spPr/>
    </dgm:pt>
    <dgm:pt modelId="{D93FF54B-7422-4E12-8F54-0440562FEA00}" type="pres">
      <dgm:prSet presAssocID="{4A266DF3-F699-481D-952B-06E94865913D}" presName="horz1" presStyleCnt="0"/>
      <dgm:spPr/>
    </dgm:pt>
    <dgm:pt modelId="{3844A50A-7598-4C44-A3FD-CCE61E6BCEA0}" type="pres">
      <dgm:prSet presAssocID="{4A266DF3-F699-481D-952B-06E94865913D}" presName="tx1" presStyleLbl="revTx" presStyleIdx="1" presStyleCnt="4"/>
      <dgm:spPr/>
    </dgm:pt>
    <dgm:pt modelId="{52264B7A-13F0-4086-9BFF-154C471D9488}" type="pres">
      <dgm:prSet presAssocID="{4A266DF3-F699-481D-952B-06E94865913D}" presName="vert1" presStyleCnt="0"/>
      <dgm:spPr/>
    </dgm:pt>
    <dgm:pt modelId="{AEE0C283-CB09-4B44-9953-0E37A3DE8AB1}" type="pres">
      <dgm:prSet presAssocID="{10B6E63C-FDB4-4F53-B95F-4F789AB8DF8C}" presName="thickLine" presStyleLbl="alignNode1" presStyleIdx="2" presStyleCnt="4"/>
      <dgm:spPr/>
    </dgm:pt>
    <dgm:pt modelId="{16FD0CDD-F678-4864-920E-A8F88BF70622}" type="pres">
      <dgm:prSet presAssocID="{10B6E63C-FDB4-4F53-B95F-4F789AB8DF8C}" presName="horz1" presStyleCnt="0"/>
      <dgm:spPr/>
    </dgm:pt>
    <dgm:pt modelId="{AE70A50A-1396-4B11-9557-BD8C7ECD4E09}" type="pres">
      <dgm:prSet presAssocID="{10B6E63C-FDB4-4F53-B95F-4F789AB8DF8C}" presName="tx1" presStyleLbl="revTx" presStyleIdx="2" presStyleCnt="4"/>
      <dgm:spPr/>
    </dgm:pt>
    <dgm:pt modelId="{0972DF33-95F1-409C-8BE7-DAADABF7EBB6}" type="pres">
      <dgm:prSet presAssocID="{10B6E63C-FDB4-4F53-B95F-4F789AB8DF8C}" presName="vert1" presStyleCnt="0"/>
      <dgm:spPr/>
    </dgm:pt>
    <dgm:pt modelId="{577C0653-992D-4362-9A00-7810B5561834}" type="pres">
      <dgm:prSet presAssocID="{A5AA674F-D92B-4EA4-B79B-3980AA4C8164}" presName="thickLine" presStyleLbl="alignNode1" presStyleIdx="3" presStyleCnt="4"/>
      <dgm:spPr/>
    </dgm:pt>
    <dgm:pt modelId="{F6FF5226-AF99-42C4-9344-EE9A6F9D3D31}" type="pres">
      <dgm:prSet presAssocID="{A5AA674F-D92B-4EA4-B79B-3980AA4C8164}" presName="horz1" presStyleCnt="0"/>
      <dgm:spPr/>
    </dgm:pt>
    <dgm:pt modelId="{030F4527-AB0D-4975-A3BC-BD3E4AD2C7B3}" type="pres">
      <dgm:prSet presAssocID="{A5AA674F-D92B-4EA4-B79B-3980AA4C8164}" presName="tx1" presStyleLbl="revTx" presStyleIdx="3" presStyleCnt="4"/>
      <dgm:spPr/>
    </dgm:pt>
    <dgm:pt modelId="{8DC8B078-D8AA-4E04-8C07-0E50B507C5B2}" type="pres">
      <dgm:prSet presAssocID="{A5AA674F-D92B-4EA4-B79B-3980AA4C8164}" presName="vert1" presStyleCnt="0"/>
      <dgm:spPr/>
    </dgm:pt>
  </dgm:ptLst>
  <dgm:cxnLst>
    <dgm:cxn modelId="{71B14908-DFD0-4B52-A569-796A61CDEA6D}" type="presOf" srcId="{4A266DF3-F699-481D-952B-06E94865913D}" destId="{3844A50A-7598-4C44-A3FD-CCE61E6BCEA0}" srcOrd="0" destOrd="0" presId="urn:microsoft.com/office/officeart/2008/layout/LinedList"/>
    <dgm:cxn modelId="{A3D5E619-9D01-438D-A8EF-12012AA7DB24}" type="presOf" srcId="{10B6E63C-FDB4-4F53-B95F-4F789AB8DF8C}" destId="{AE70A50A-1396-4B11-9557-BD8C7ECD4E09}" srcOrd="0" destOrd="0" presId="urn:microsoft.com/office/officeart/2008/layout/LinedList"/>
    <dgm:cxn modelId="{CCFDB124-A83D-4064-9873-74E1C8F45FAA}" type="presOf" srcId="{4F2A1D3E-E19F-455D-859F-C40136366B3D}" destId="{278D475D-CCFA-4E93-A503-7548BD710D98}" srcOrd="0" destOrd="0" presId="urn:microsoft.com/office/officeart/2008/layout/LinedList"/>
    <dgm:cxn modelId="{FDC0AB3F-55C4-42DC-86F1-27E49097CE72}" srcId="{6B10407F-191D-44EC-A3C5-69647440BFC9}" destId="{A5AA674F-D92B-4EA4-B79B-3980AA4C8164}" srcOrd="3" destOrd="0" parTransId="{D642CFC6-1BDF-4311-9F13-6EA8BCA6B5A5}" sibTransId="{CFFBE454-FACB-48E9-ABF6-4125A7FA49E1}"/>
    <dgm:cxn modelId="{FFED8F60-F3D0-41E6-94FC-E9AB154C2B38}" type="presOf" srcId="{6B10407F-191D-44EC-A3C5-69647440BFC9}" destId="{22B5111B-463D-47D1-954F-127C30012F9F}" srcOrd="0" destOrd="0" presId="urn:microsoft.com/office/officeart/2008/layout/LinedList"/>
    <dgm:cxn modelId="{2DD1656A-1B48-4AFC-A65D-081443F407D0}" srcId="{6B10407F-191D-44EC-A3C5-69647440BFC9}" destId="{4F2A1D3E-E19F-455D-859F-C40136366B3D}" srcOrd="0" destOrd="0" parTransId="{D2DA1E0C-46CA-43FE-AD0E-1FF5A487E9EC}" sibTransId="{D34FF2C9-9A85-4762-AD7F-0FD4259109E1}"/>
    <dgm:cxn modelId="{A8C3187D-4333-4671-89C4-31657FE41932}" type="presOf" srcId="{A5AA674F-D92B-4EA4-B79B-3980AA4C8164}" destId="{030F4527-AB0D-4975-A3BC-BD3E4AD2C7B3}" srcOrd="0" destOrd="0" presId="urn:microsoft.com/office/officeart/2008/layout/LinedList"/>
    <dgm:cxn modelId="{40A842E7-7BD1-4C4C-BC2D-27ADB1F124AC}" srcId="{6B10407F-191D-44EC-A3C5-69647440BFC9}" destId="{4A266DF3-F699-481D-952B-06E94865913D}" srcOrd="1" destOrd="0" parTransId="{59FC4C72-0240-44CF-8C29-7E4727E8C7E6}" sibTransId="{E43F7441-9245-4528-B8F7-2C400412818E}"/>
    <dgm:cxn modelId="{79FB5EE8-B7C9-4BCD-9CA1-5088EE6492AC}" srcId="{6B10407F-191D-44EC-A3C5-69647440BFC9}" destId="{10B6E63C-FDB4-4F53-B95F-4F789AB8DF8C}" srcOrd="2" destOrd="0" parTransId="{4AF4CFE6-F428-42AD-967B-D547C5166A69}" sibTransId="{79913A68-50F2-4CA4-BBC2-62BB25F0BFED}"/>
    <dgm:cxn modelId="{08CEAF35-5045-4A1B-858A-CF6CAF90FE23}" type="presParOf" srcId="{22B5111B-463D-47D1-954F-127C30012F9F}" destId="{10DA26D8-3205-49AB-9801-7479D75D0B9B}" srcOrd="0" destOrd="0" presId="urn:microsoft.com/office/officeart/2008/layout/LinedList"/>
    <dgm:cxn modelId="{F00F9E27-E394-4EF7-BF81-0BED2A9A8719}" type="presParOf" srcId="{22B5111B-463D-47D1-954F-127C30012F9F}" destId="{678D6ACC-8BEB-4F60-8CD4-9CB2DDE72612}" srcOrd="1" destOrd="0" presId="urn:microsoft.com/office/officeart/2008/layout/LinedList"/>
    <dgm:cxn modelId="{5D03E00A-53A4-48C5-BC20-D2192A849477}" type="presParOf" srcId="{678D6ACC-8BEB-4F60-8CD4-9CB2DDE72612}" destId="{278D475D-CCFA-4E93-A503-7548BD710D98}" srcOrd="0" destOrd="0" presId="urn:microsoft.com/office/officeart/2008/layout/LinedList"/>
    <dgm:cxn modelId="{C3CBB2E8-EA79-4E00-9622-8364B735AA1B}" type="presParOf" srcId="{678D6ACC-8BEB-4F60-8CD4-9CB2DDE72612}" destId="{51866F1A-9654-4DD6-B628-9CEF2A359C7D}" srcOrd="1" destOrd="0" presId="urn:microsoft.com/office/officeart/2008/layout/LinedList"/>
    <dgm:cxn modelId="{3987093D-53E7-4975-A887-090D5D176C22}" type="presParOf" srcId="{22B5111B-463D-47D1-954F-127C30012F9F}" destId="{D3985387-25A2-4EB6-99AD-2664D2661A5C}" srcOrd="2" destOrd="0" presId="urn:microsoft.com/office/officeart/2008/layout/LinedList"/>
    <dgm:cxn modelId="{4F2E58A3-613C-4528-A234-71B5E6437DE8}" type="presParOf" srcId="{22B5111B-463D-47D1-954F-127C30012F9F}" destId="{D93FF54B-7422-4E12-8F54-0440562FEA00}" srcOrd="3" destOrd="0" presId="urn:microsoft.com/office/officeart/2008/layout/LinedList"/>
    <dgm:cxn modelId="{CC4F92C3-0662-4B99-85AE-8CDFF335B722}" type="presParOf" srcId="{D93FF54B-7422-4E12-8F54-0440562FEA00}" destId="{3844A50A-7598-4C44-A3FD-CCE61E6BCEA0}" srcOrd="0" destOrd="0" presId="urn:microsoft.com/office/officeart/2008/layout/LinedList"/>
    <dgm:cxn modelId="{2CC6B806-82C6-41CE-A4CA-41827D2106FA}" type="presParOf" srcId="{D93FF54B-7422-4E12-8F54-0440562FEA00}" destId="{52264B7A-13F0-4086-9BFF-154C471D9488}" srcOrd="1" destOrd="0" presId="urn:microsoft.com/office/officeart/2008/layout/LinedList"/>
    <dgm:cxn modelId="{564156F7-D489-4867-BA83-F287F205E3D5}" type="presParOf" srcId="{22B5111B-463D-47D1-954F-127C30012F9F}" destId="{AEE0C283-CB09-4B44-9953-0E37A3DE8AB1}" srcOrd="4" destOrd="0" presId="urn:microsoft.com/office/officeart/2008/layout/LinedList"/>
    <dgm:cxn modelId="{1596E502-5346-4AC1-9EDD-6BFA9C0E0112}" type="presParOf" srcId="{22B5111B-463D-47D1-954F-127C30012F9F}" destId="{16FD0CDD-F678-4864-920E-A8F88BF70622}" srcOrd="5" destOrd="0" presId="urn:microsoft.com/office/officeart/2008/layout/LinedList"/>
    <dgm:cxn modelId="{417F7ABF-5BA4-4E2B-8FFD-56D81AFDC86A}" type="presParOf" srcId="{16FD0CDD-F678-4864-920E-A8F88BF70622}" destId="{AE70A50A-1396-4B11-9557-BD8C7ECD4E09}" srcOrd="0" destOrd="0" presId="urn:microsoft.com/office/officeart/2008/layout/LinedList"/>
    <dgm:cxn modelId="{D5941811-DD47-4E79-9770-C1453DCD50BC}" type="presParOf" srcId="{16FD0CDD-F678-4864-920E-A8F88BF70622}" destId="{0972DF33-95F1-409C-8BE7-DAADABF7EBB6}" srcOrd="1" destOrd="0" presId="urn:microsoft.com/office/officeart/2008/layout/LinedList"/>
    <dgm:cxn modelId="{39DF5F1F-6EA3-4D11-A79C-843AFDE5E1D9}" type="presParOf" srcId="{22B5111B-463D-47D1-954F-127C30012F9F}" destId="{577C0653-992D-4362-9A00-7810B5561834}" srcOrd="6" destOrd="0" presId="urn:microsoft.com/office/officeart/2008/layout/LinedList"/>
    <dgm:cxn modelId="{C81F3302-13B0-4F9D-B143-C2E90E763C6E}" type="presParOf" srcId="{22B5111B-463D-47D1-954F-127C30012F9F}" destId="{F6FF5226-AF99-42C4-9344-EE9A6F9D3D31}" srcOrd="7" destOrd="0" presId="urn:microsoft.com/office/officeart/2008/layout/LinedList"/>
    <dgm:cxn modelId="{55862DA2-2DB9-430C-9FE1-F28D1A99E849}" type="presParOf" srcId="{F6FF5226-AF99-42C4-9344-EE9A6F9D3D31}" destId="{030F4527-AB0D-4975-A3BC-BD3E4AD2C7B3}" srcOrd="0" destOrd="0" presId="urn:microsoft.com/office/officeart/2008/layout/LinedList"/>
    <dgm:cxn modelId="{96206178-2E01-4DB7-A510-A31CD72C64AA}" type="presParOf" srcId="{F6FF5226-AF99-42C4-9344-EE9A6F9D3D31}" destId="{8DC8B078-D8AA-4E04-8C07-0E50B507C5B2}"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A26D8-3205-49AB-9801-7479D75D0B9B}">
      <dsp:nvSpPr>
        <dsp:cNvPr id="0" name=""/>
        <dsp:cNvSpPr/>
      </dsp:nvSpPr>
      <dsp:spPr>
        <a:xfrm>
          <a:off x="0" y="0"/>
          <a:ext cx="6344584"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278D475D-CCFA-4E93-A503-7548BD710D98}">
      <dsp:nvSpPr>
        <dsp:cNvPr id="0" name=""/>
        <dsp:cNvSpPr/>
      </dsp:nvSpPr>
      <dsp:spPr>
        <a:xfrm>
          <a:off x="0" y="0"/>
          <a:ext cx="6344584" cy="964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latin typeface="Times New Roman" panose="02020603050405020304" pitchFamily="18" charset="0"/>
              <a:cs typeface="Times New Roman" panose="02020603050405020304" pitchFamily="18" charset="0"/>
            </a:rPr>
            <a:t>Architecture Of ADO. Net</a:t>
          </a:r>
        </a:p>
      </dsp:txBody>
      <dsp:txXfrm>
        <a:off x="0" y="0"/>
        <a:ext cx="6344584" cy="964476"/>
      </dsp:txXfrm>
    </dsp:sp>
    <dsp:sp modelId="{D3985387-25A2-4EB6-99AD-2664D2661A5C}">
      <dsp:nvSpPr>
        <dsp:cNvPr id="0" name=""/>
        <dsp:cNvSpPr/>
      </dsp:nvSpPr>
      <dsp:spPr>
        <a:xfrm>
          <a:off x="0" y="964476"/>
          <a:ext cx="6344584"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3844A50A-7598-4C44-A3FD-CCE61E6BCEA0}">
      <dsp:nvSpPr>
        <dsp:cNvPr id="0" name=""/>
        <dsp:cNvSpPr/>
      </dsp:nvSpPr>
      <dsp:spPr>
        <a:xfrm>
          <a:off x="0" y="964476"/>
          <a:ext cx="6344584" cy="964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latin typeface="Times New Roman" panose="02020603050405020304" pitchFamily="18" charset="0"/>
              <a:cs typeface="Times New Roman" panose="02020603050405020304" pitchFamily="18" charset="0"/>
            </a:rPr>
            <a:t>Accessing Data With Server Explorer</a:t>
          </a:r>
        </a:p>
      </dsp:txBody>
      <dsp:txXfrm>
        <a:off x="0" y="964476"/>
        <a:ext cx="6344584" cy="964476"/>
      </dsp:txXfrm>
    </dsp:sp>
    <dsp:sp modelId="{AEE0C283-CB09-4B44-9953-0E37A3DE8AB1}">
      <dsp:nvSpPr>
        <dsp:cNvPr id="0" name=""/>
        <dsp:cNvSpPr/>
      </dsp:nvSpPr>
      <dsp:spPr>
        <a:xfrm>
          <a:off x="0" y="1928952"/>
          <a:ext cx="6344584"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AE70A50A-1396-4B11-9557-BD8C7ECD4E09}">
      <dsp:nvSpPr>
        <dsp:cNvPr id="0" name=""/>
        <dsp:cNvSpPr/>
      </dsp:nvSpPr>
      <dsp:spPr>
        <a:xfrm>
          <a:off x="0" y="1928952"/>
          <a:ext cx="6344584" cy="964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latin typeface="Times New Roman" panose="02020603050405020304" pitchFamily="18" charset="0"/>
              <a:cs typeface="Times New Roman" panose="02020603050405020304" pitchFamily="18" charset="0"/>
            </a:rPr>
            <a:t>Data Providers</a:t>
          </a:r>
        </a:p>
      </dsp:txBody>
      <dsp:txXfrm>
        <a:off x="0" y="1928952"/>
        <a:ext cx="6344584" cy="964476"/>
      </dsp:txXfrm>
    </dsp:sp>
    <dsp:sp modelId="{577C0653-992D-4362-9A00-7810B5561834}">
      <dsp:nvSpPr>
        <dsp:cNvPr id="0" name=""/>
        <dsp:cNvSpPr/>
      </dsp:nvSpPr>
      <dsp:spPr>
        <a:xfrm>
          <a:off x="0" y="2893428"/>
          <a:ext cx="6344584"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030F4527-AB0D-4975-A3BC-BD3E4AD2C7B3}">
      <dsp:nvSpPr>
        <dsp:cNvPr id="0" name=""/>
        <dsp:cNvSpPr/>
      </dsp:nvSpPr>
      <dsp:spPr>
        <a:xfrm>
          <a:off x="0" y="2893428"/>
          <a:ext cx="6344584" cy="964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latin typeface="Times New Roman" panose="02020603050405020304" pitchFamily="18" charset="0"/>
              <a:cs typeface="Times New Roman" panose="02020603050405020304" pitchFamily="18" charset="0"/>
            </a:rPr>
            <a:t>Connections, Data Reader, Data Adapters and Dataset</a:t>
          </a:r>
        </a:p>
      </dsp:txBody>
      <dsp:txXfrm>
        <a:off x="0" y="2893428"/>
        <a:ext cx="6344584" cy="96447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86C3D2F-5A05-4596-A225-FC14565701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39C051B-F26C-4470-B56C-092B4E1C4CF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E9A1B5-1BE4-4CD6-80C4-143959F034D3}" type="datetimeFigureOut">
              <a:rPr lang="en-US" smtClean="0"/>
              <a:t>5/27/2022</a:t>
            </a:fld>
            <a:endParaRPr lang="en-US" dirty="0"/>
          </a:p>
        </p:txBody>
      </p:sp>
      <p:sp>
        <p:nvSpPr>
          <p:cNvPr id="4" name="Footer Placeholder 3">
            <a:extLst>
              <a:ext uri="{FF2B5EF4-FFF2-40B4-BE49-F238E27FC236}">
                <a16:creationId xmlns:a16="http://schemas.microsoft.com/office/drawing/2014/main" id="{CD59DB8B-3A1C-4291-8A97-C19C5D31C36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E6310B9-42FE-4FE9-8C0B-5C7382DBB0E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FCFFF0-B784-4FE7-8A38-F89DE294F830}" type="slidenum">
              <a:rPr lang="en-US" smtClean="0"/>
              <a:t>‹#›</a:t>
            </a:fld>
            <a:endParaRPr lang="en-US" dirty="0"/>
          </a:p>
        </p:txBody>
      </p:sp>
    </p:spTree>
    <p:extLst>
      <p:ext uri="{BB962C8B-B14F-4D97-AF65-F5344CB8AC3E}">
        <p14:creationId xmlns:p14="http://schemas.microsoft.com/office/powerpoint/2010/main" val="21015669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E6120A-21AF-4F12-ABAA-66A70823631B}" type="datetimeFigureOut">
              <a:rPr lang="en-US" smtClean="0"/>
              <a:t>5/27/2022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8C672F-171E-46DC-915C-C7BCF99F5C42}" type="slidenum">
              <a:rPr lang="en-US" smtClean="0"/>
              <a:t>‹#›</a:t>
            </a:fld>
            <a:endParaRPr lang="en-US" dirty="0"/>
          </a:p>
        </p:txBody>
      </p:sp>
    </p:spTree>
    <p:extLst>
      <p:ext uri="{BB962C8B-B14F-4D97-AF65-F5344CB8AC3E}">
        <p14:creationId xmlns:p14="http://schemas.microsoft.com/office/powerpoint/2010/main" val="1958498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EF63B152-7103-4FFE-90AC-D94EB7F44A7E}" type="datetimeFigureOut">
              <a:rPr lang="en-US" smtClean="0"/>
              <a:t>5/27/2022</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299DD5A9-4EF1-497E-92EF-2D23CF305E03}" type="slidenum">
              <a:rPr lang="en-US" smtClean="0"/>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05246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63B152-7103-4FFE-90AC-D94EB7F44A7E}" type="datetimeFigureOut">
              <a:rPr lang="en-US" smtClean="0"/>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162219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63B152-7103-4FFE-90AC-D94EB7F44A7E}" type="datetimeFigureOut">
              <a:rPr lang="en-US" smtClean="0"/>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3383596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63B152-7103-4FFE-90AC-D94EB7F44A7E}" type="datetimeFigureOut">
              <a:rPr lang="en-US" smtClean="0"/>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2869611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EF63B152-7103-4FFE-90AC-D94EB7F44A7E}" type="datetimeFigureOut">
              <a:rPr lang="en-US" smtClean="0"/>
              <a:t>5/27/2022</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299DD5A9-4EF1-497E-92EF-2D23CF305E03}" type="slidenum">
              <a:rPr lang="en-US" smtClean="0"/>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51319442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63B152-7103-4FFE-90AC-D94EB7F44A7E}" type="datetimeFigureOut">
              <a:rPr lang="en-US" smtClean="0"/>
              <a:t>5/27/2022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270027440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63B152-7103-4FFE-90AC-D94EB7F44A7E}" type="datetimeFigureOut">
              <a:rPr lang="en-US" smtClean="0"/>
              <a:t>5/27/2022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55832357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63B152-7103-4FFE-90AC-D94EB7F44A7E}" type="datetimeFigureOut">
              <a:rPr lang="en-US" smtClean="0"/>
              <a:t>5/27/2022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2849935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63B152-7103-4FFE-90AC-D94EB7F44A7E}" type="datetimeFigureOut">
              <a:rPr lang="en-US" smtClean="0"/>
              <a:t>5/27/2022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616351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EF63B152-7103-4FFE-90AC-D94EB7F44A7E}" type="datetimeFigureOut">
              <a:rPr lang="en-US" smtClean="0"/>
              <a:t>5/27/2022</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299DD5A9-4EF1-497E-92EF-2D23CF305E03}" type="slidenum">
              <a:rPr lang="en-US" smtClean="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88637214"/>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EF63B152-7103-4FFE-90AC-D94EB7F44A7E}" type="datetimeFigureOut">
              <a:rPr lang="en-US" smtClean="0"/>
              <a:t>5/27/2022</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753837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EF63B152-7103-4FFE-90AC-D94EB7F44A7E}" type="datetimeFigureOut">
              <a:rPr lang="en-US" smtClean="0"/>
              <a:t>5/27/2022</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299DD5A9-4EF1-497E-92EF-2D23CF305E03}" type="slidenum">
              <a:rPr lang="en-US" smtClean="0"/>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180720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hyperlink" Target="https://docs.microsoft.com/en-us/dotnet/visual-basic/" TargetMode="Externa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188DD-3717-47D0-B979-D111D81B46AA}"/>
              </a:ext>
            </a:extLst>
          </p:cNvPr>
          <p:cNvSpPr>
            <a:spLocks noGrp="1"/>
          </p:cNvSpPr>
          <p:nvPr>
            <p:ph type="ctrTitle"/>
          </p:nvPr>
        </p:nvSpPr>
        <p:spPr>
          <a:xfrm>
            <a:off x="1078523" y="1098388"/>
            <a:ext cx="10318418" cy="4394988"/>
          </a:xfrm>
        </p:spPr>
        <p:txBody>
          <a:bodyPr/>
          <a:lstStyle/>
          <a:p>
            <a:r>
              <a:rPr lang="en-US" dirty="0">
                <a:latin typeface="Bodoni MT" panose="02070603080606020203" pitchFamily="18" charset="0"/>
              </a:rPr>
              <a:t>Microsoft vb.net</a:t>
            </a:r>
          </a:p>
        </p:txBody>
      </p:sp>
      <p:sp>
        <p:nvSpPr>
          <p:cNvPr id="8" name="TextBox 7">
            <a:extLst>
              <a:ext uri="{FF2B5EF4-FFF2-40B4-BE49-F238E27FC236}">
                <a16:creationId xmlns:a16="http://schemas.microsoft.com/office/drawing/2014/main" id="{F7EDFBFC-5564-4D5D-8F01-C829B7B40C08}"/>
              </a:ext>
            </a:extLst>
          </p:cNvPr>
          <p:cNvSpPr txBox="1"/>
          <p:nvPr/>
        </p:nvSpPr>
        <p:spPr>
          <a:xfrm>
            <a:off x="259977" y="6380946"/>
            <a:ext cx="4733364" cy="954107"/>
          </a:xfrm>
          <a:prstGeom prst="rect">
            <a:avLst/>
          </a:prstGeom>
          <a:noFill/>
        </p:spPr>
        <p:txBody>
          <a:bodyPr wrap="square" rtlCol="0">
            <a:spAutoFit/>
          </a:bodyPr>
          <a:lstStyle/>
          <a:p>
            <a:r>
              <a:rPr lang="en-IN" sz="2800" dirty="0">
                <a:latin typeface="Times New Roman" pitchFamily="18" charset="0"/>
                <a:cs typeface="Times New Roman" pitchFamily="18" charset="0"/>
              </a:rPr>
              <a:t>Instructor </a:t>
            </a:r>
            <a:r>
              <a:rPr lang="en-IN" sz="2800" dirty="0"/>
              <a:t>:  </a:t>
            </a:r>
            <a:r>
              <a:rPr lang="en-IN" sz="2800" b="1" i="1" dirty="0">
                <a:latin typeface="Times New Roman" pitchFamily="18" charset="0"/>
                <a:cs typeface="Times New Roman" pitchFamily="18" charset="0"/>
              </a:rPr>
              <a:t>Anirudha Gaikwad</a:t>
            </a:r>
          </a:p>
          <a:p>
            <a:endParaRPr lang="en-US" sz="2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87ADAE6-EB4C-4152-AD3C-F08C1D6ABA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8893" y="4212951"/>
            <a:ext cx="3711389" cy="2560850"/>
          </a:xfrm>
          <a:prstGeom prst="rect">
            <a:avLst/>
          </a:prstGeom>
        </p:spPr>
      </p:pic>
    </p:spTree>
    <p:extLst>
      <p:ext uri="{BB962C8B-B14F-4D97-AF65-F5344CB8AC3E}">
        <p14:creationId xmlns:p14="http://schemas.microsoft.com/office/powerpoint/2010/main" val="1957017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4" name="TextBox 3">
            <a:extLst>
              <a:ext uri="{FF2B5EF4-FFF2-40B4-BE49-F238E27FC236}">
                <a16:creationId xmlns:a16="http://schemas.microsoft.com/office/drawing/2014/main" id="{192F454C-5880-4AD0-9B31-A4B63732931A}"/>
              </a:ext>
            </a:extLst>
          </p:cNvPr>
          <p:cNvSpPr txBox="1"/>
          <p:nvPr/>
        </p:nvSpPr>
        <p:spPr>
          <a:xfrm>
            <a:off x="5607423" y="2846294"/>
            <a:ext cx="914400" cy="914400"/>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548C0D8A-72BC-4259-BC8C-82118D7D289F}"/>
              </a:ext>
            </a:extLst>
          </p:cNvPr>
          <p:cNvSpPr txBox="1"/>
          <p:nvPr/>
        </p:nvSpPr>
        <p:spPr>
          <a:xfrm>
            <a:off x="283464" y="0"/>
            <a:ext cx="8860536" cy="707886"/>
          </a:xfrm>
          <a:prstGeom prst="rect">
            <a:avLst/>
          </a:prstGeom>
          <a:noFill/>
        </p:spPr>
        <p:txBody>
          <a:bodyPr wrap="square">
            <a:spAutoFit/>
          </a:bodyPr>
          <a:lstStyle/>
          <a:p>
            <a:pPr lvl="0"/>
            <a:r>
              <a:rPr lang="en-US" sz="4000" dirty="0">
                <a:latin typeface="Times New Roman" panose="02020603050405020304" pitchFamily="18" charset="0"/>
                <a:cs typeface="Times New Roman" panose="02020603050405020304" pitchFamily="18" charset="0"/>
              </a:rPr>
              <a:t>ADO. Net Environment:</a:t>
            </a:r>
          </a:p>
        </p:txBody>
      </p:sp>
      <p:pic>
        <p:nvPicPr>
          <p:cNvPr id="6" name="Picture 5">
            <a:extLst>
              <a:ext uri="{FF2B5EF4-FFF2-40B4-BE49-F238E27FC236}">
                <a16:creationId xmlns:a16="http://schemas.microsoft.com/office/drawing/2014/main" id="{B2CFD94A-BB89-4A4B-8E9D-0531E6BF53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487" y="769441"/>
            <a:ext cx="11306347" cy="6088559"/>
          </a:xfrm>
          <a:prstGeom prst="rect">
            <a:avLst/>
          </a:prstGeom>
        </p:spPr>
      </p:pic>
    </p:spTree>
    <p:extLst>
      <p:ext uri="{BB962C8B-B14F-4D97-AF65-F5344CB8AC3E}">
        <p14:creationId xmlns:p14="http://schemas.microsoft.com/office/powerpoint/2010/main" val="2935632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4" name="TextBox 3">
            <a:extLst>
              <a:ext uri="{FF2B5EF4-FFF2-40B4-BE49-F238E27FC236}">
                <a16:creationId xmlns:a16="http://schemas.microsoft.com/office/drawing/2014/main" id="{192F454C-5880-4AD0-9B31-A4B63732931A}"/>
              </a:ext>
            </a:extLst>
          </p:cNvPr>
          <p:cNvSpPr txBox="1"/>
          <p:nvPr/>
        </p:nvSpPr>
        <p:spPr>
          <a:xfrm>
            <a:off x="283464" y="707886"/>
            <a:ext cx="11908536" cy="6370975"/>
          </a:xfrm>
          <a:prstGeom prst="rect">
            <a:avLst/>
          </a:prstGeom>
          <a:noFill/>
        </p:spPr>
        <p:txBody>
          <a:bodyPr wrap="square" rtlCol="0">
            <a:spAutoFit/>
          </a:bodyPr>
          <a:lstStyle/>
          <a:p>
            <a:r>
              <a:rPr lang="en-US" sz="2400" dirty="0"/>
              <a:t>A data reader(</a:t>
            </a:r>
            <a:r>
              <a:rPr lang="en-US" sz="2400" dirty="0" err="1"/>
              <a:t>SqlDataReader</a:t>
            </a:r>
            <a:r>
              <a:rPr lang="en-US" sz="2400" dirty="0"/>
              <a:t>, etc.,) is a simple and fastest way of selecting some data from a data source but also least capable.</a:t>
            </a:r>
          </a:p>
          <a:p>
            <a:endParaRPr lang="en-US" sz="2400" dirty="0"/>
          </a:p>
          <a:p>
            <a:pPr marL="342900" indent="-342900">
              <a:buFont typeface="Arial" panose="020B0604020202020204" pitchFamily="34" charset="0"/>
              <a:buChar char="•"/>
            </a:pPr>
            <a:r>
              <a:rPr lang="en-US" sz="2400" dirty="0"/>
              <a:t>You can't directly instantiate a data reader object. An instance is returned from appropriate Command object after having called </a:t>
            </a:r>
            <a:r>
              <a:rPr lang="en-US" sz="2400" dirty="0" err="1"/>
              <a:t>ExecuteReader</a:t>
            </a:r>
            <a:r>
              <a:rPr lang="en-US" sz="2400" dirty="0"/>
              <a:t>() method.</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This data reader is forward-only, read-only connected cursor. You can only travel the records in one direction. Database connection used is kept open until the data reader has been closed.</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 </a:t>
            </a:r>
            <a:r>
              <a:rPr lang="en-US" sz="2400" dirty="0" err="1"/>
              <a:t>DataReader</a:t>
            </a:r>
            <a:r>
              <a:rPr lang="en-US" sz="2400" dirty="0"/>
              <a:t> object requires a live connection to the database. So when you are done with </a:t>
            </a:r>
            <a:r>
              <a:rPr lang="en-US" sz="2400" dirty="0" err="1"/>
              <a:t>DataReader</a:t>
            </a:r>
            <a:r>
              <a:rPr lang="en-US" sz="2400" dirty="0"/>
              <a:t> object, be sure to call close(). If not connection stays alive.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When </a:t>
            </a:r>
            <a:r>
              <a:rPr lang="en-US" sz="2400" dirty="0" err="1"/>
              <a:t>DataReader</a:t>
            </a:r>
            <a:r>
              <a:rPr lang="en-US" sz="2400" dirty="0"/>
              <a:t> object is closed (via an explicit call to close) or the object being garbage collected, the underlying connection(con) may also be closed depending on which of the </a:t>
            </a:r>
            <a:r>
              <a:rPr lang="en-US" sz="2400" dirty="0" err="1"/>
              <a:t>ExecuteReader</a:t>
            </a:r>
            <a:r>
              <a:rPr lang="en-US" sz="2400" dirty="0"/>
              <a:t>() methods is called.</a:t>
            </a:r>
          </a:p>
          <a:p>
            <a:endParaRPr lang="en-US" sz="2400" dirty="0"/>
          </a:p>
        </p:txBody>
      </p:sp>
      <p:sp>
        <p:nvSpPr>
          <p:cNvPr id="11" name="TextBox 10">
            <a:extLst>
              <a:ext uri="{FF2B5EF4-FFF2-40B4-BE49-F238E27FC236}">
                <a16:creationId xmlns:a16="http://schemas.microsoft.com/office/drawing/2014/main" id="{1EBB74F4-148B-4315-B7FB-7211AC14B194}"/>
              </a:ext>
            </a:extLst>
          </p:cNvPr>
          <p:cNvSpPr txBox="1"/>
          <p:nvPr/>
        </p:nvSpPr>
        <p:spPr>
          <a:xfrm>
            <a:off x="283464" y="0"/>
            <a:ext cx="8860536" cy="707886"/>
          </a:xfrm>
          <a:prstGeom prst="rect">
            <a:avLst/>
          </a:prstGeom>
          <a:noFill/>
        </p:spPr>
        <p:txBody>
          <a:bodyPr wrap="square">
            <a:spAutoFit/>
          </a:bodyPr>
          <a:lstStyle/>
          <a:p>
            <a:r>
              <a:rPr lang="en-IN" sz="4000" dirty="0"/>
              <a:t>Data Reader</a:t>
            </a:r>
          </a:p>
        </p:txBody>
      </p:sp>
    </p:spTree>
    <p:extLst>
      <p:ext uri="{BB962C8B-B14F-4D97-AF65-F5344CB8AC3E}">
        <p14:creationId xmlns:p14="http://schemas.microsoft.com/office/powerpoint/2010/main" val="1529460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4" name="TextBox 3">
            <a:extLst>
              <a:ext uri="{FF2B5EF4-FFF2-40B4-BE49-F238E27FC236}">
                <a16:creationId xmlns:a16="http://schemas.microsoft.com/office/drawing/2014/main" id="{192F454C-5880-4AD0-9B31-A4B63732931A}"/>
              </a:ext>
            </a:extLst>
          </p:cNvPr>
          <p:cNvSpPr txBox="1"/>
          <p:nvPr/>
        </p:nvSpPr>
        <p:spPr>
          <a:xfrm>
            <a:off x="5607423" y="2846294"/>
            <a:ext cx="914400" cy="914400"/>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F32AF277-693B-4DA3-AF58-B1AFC74583F0}"/>
              </a:ext>
            </a:extLst>
          </p:cNvPr>
          <p:cNvSpPr txBox="1"/>
          <p:nvPr/>
        </p:nvSpPr>
        <p:spPr>
          <a:xfrm>
            <a:off x="283464" y="0"/>
            <a:ext cx="11908536" cy="5262979"/>
          </a:xfrm>
          <a:prstGeom prst="rect">
            <a:avLst/>
          </a:prstGeom>
          <a:noFill/>
        </p:spPr>
        <p:txBody>
          <a:bodyPr wrap="square">
            <a:spAutoFit/>
          </a:bodyPr>
          <a:lstStyle/>
          <a:p>
            <a:pPr marL="342900" indent="-342900">
              <a:buFont typeface="Arial" panose="020B0604020202020204" pitchFamily="34" charset="0"/>
              <a:buChar char="•"/>
            </a:pPr>
            <a:r>
              <a:rPr lang="en-US" sz="2400" dirty="0"/>
              <a:t>If you call </a:t>
            </a:r>
            <a:r>
              <a:rPr lang="en-US" sz="2400" dirty="0" err="1"/>
              <a:t>ExecuteReader</a:t>
            </a:r>
            <a:r>
              <a:rPr lang="en-US" sz="2400" dirty="0"/>
              <a:t>() and pass </a:t>
            </a:r>
            <a:r>
              <a:rPr lang="en-US" sz="2400" dirty="0" err="1"/>
              <a:t>CommandBehaviour</a:t>
            </a:r>
            <a:endParaRPr lang="en-US" sz="2400" dirty="0"/>
          </a:p>
          <a:p>
            <a:r>
              <a:rPr lang="en-US" sz="2400" dirty="0"/>
              <a:t>	Close Connection you can force the connection to be closed when reader closed.</a:t>
            </a:r>
          </a:p>
          <a:p>
            <a:endParaRPr lang="en-US" sz="2400" dirty="0"/>
          </a:p>
          <a:p>
            <a:r>
              <a:rPr lang="en-US" sz="2400" dirty="0"/>
              <a:t>For Data Reader object you have the following methods:</a:t>
            </a:r>
          </a:p>
          <a:p>
            <a:pPr marL="800100" lvl="1" indent="-342900">
              <a:buFont typeface="Arial" panose="020B0604020202020204" pitchFamily="34" charset="0"/>
              <a:buChar char="•"/>
            </a:pPr>
            <a:r>
              <a:rPr lang="en-US" sz="2400" b="1" dirty="0"/>
              <a:t>Read():</a:t>
            </a:r>
            <a:r>
              <a:rPr lang="en-US" sz="2400" dirty="0"/>
              <a:t>Reads record by record in the data reader.</a:t>
            </a:r>
          </a:p>
          <a:p>
            <a:pPr marL="800100" lvl="1" indent="-342900">
              <a:buFont typeface="Arial" panose="020B0604020202020204" pitchFamily="34" charset="0"/>
              <a:buChar char="•"/>
            </a:pPr>
            <a:r>
              <a:rPr lang="en-US" sz="2400" b="1" dirty="0"/>
              <a:t>Close():</a:t>
            </a:r>
            <a:r>
              <a:rPr lang="en-US" sz="2400" dirty="0"/>
              <a:t>Closes the </a:t>
            </a:r>
            <a:r>
              <a:rPr lang="en-US" sz="2400" dirty="0" err="1"/>
              <a:t>SqlDataReader</a:t>
            </a:r>
            <a:r>
              <a:rPr lang="en-US" sz="2400" dirty="0"/>
              <a:t> connection</a:t>
            </a:r>
          </a:p>
          <a:p>
            <a:pPr marL="800100" lvl="1" indent="-342900">
              <a:buFont typeface="Arial" panose="020B0604020202020204" pitchFamily="34" charset="0"/>
              <a:buChar char="•"/>
            </a:pPr>
            <a:r>
              <a:rPr lang="en-US" sz="2400" b="1" dirty="0"/>
              <a:t>Dispose():</a:t>
            </a:r>
            <a:r>
              <a:rPr lang="en-US" sz="2400" dirty="0"/>
              <a:t>Disposes the data Reader object.</a:t>
            </a:r>
          </a:p>
          <a:p>
            <a:pPr marL="800100" lvl="1" indent="-342900">
              <a:buFont typeface="Arial" panose="020B0604020202020204" pitchFamily="34" charset="0"/>
              <a:buChar char="•"/>
            </a:pPr>
            <a:endParaRPr lang="en-US" sz="2400" dirty="0"/>
          </a:p>
          <a:p>
            <a:r>
              <a:rPr lang="en-US" sz="2400" dirty="0"/>
              <a:t>Some of the important properties of Data Reader object are:</a:t>
            </a:r>
          </a:p>
          <a:p>
            <a:pPr marL="800100" lvl="1" indent="-342900">
              <a:buFont typeface="Arial" panose="020B0604020202020204" pitchFamily="34" charset="0"/>
              <a:buChar char="•"/>
            </a:pPr>
            <a:r>
              <a:rPr lang="en-US" sz="2400" b="1" dirty="0"/>
              <a:t>Connection: </a:t>
            </a:r>
            <a:r>
              <a:rPr lang="en-US" sz="2400" dirty="0"/>
              <a:t>Gets the </a:t>
            </a:r>
            <a:r>
              <a:rPr lang="en-US" sz="2400" dirty="0" err="1"/>
              <a:t>SqlConnection</a:t>
            </a:r>
            <a:r>
              <a:rPr lang="en-US" sz="2400" dirty="0"/>
              <a:t> associated with </a:t>
            </a:r>
            <a:r>
              <a:rPr lang="en-US" sz="2400" dirty="0" err="1"/>
              <a:t>theSqlDataReader</a:t>
            </a:r>
            <a:r>
              <a:rPr lang="en-US" sz="2400" dirty="0"/>
              <a:t>.</a:t>
            </a:r>
          </a:p>
          <a:p>
            <a:pPr marL="800100" lvl="1" indent="-342900">
              <a:buFont typeface="Arial" panose="020B0604020202020204" pitchFamily="34" charset="0"/>
              <a:buChar char="•"/>
            </a:pPr>
            <a:r>
              <a:rPr lang="en-US" sz="2400" b="1" dirty="0" err="1"/>
              <a:t>HasRows</a:t>
            </a:r>
            <a:r>
              <a:rPr lang="en-US" sz="2400" b="1" dirty="0"/>
              <a:t>: </a:t>
            </a:r>
            <a:r>
              <a:rPr lang="en-US" sz="2400" dirty="0"/>
              <a:t>Gets the value that indicates whether the </a:t>
            </a:r>
            <a:r>
              <a:rPr lang="en-US" sz="2400" dirty="0" err="1"/>
              <a:t>SqlDataReader</a:t>
            </a:r>
            <a:r>
              <a:rPr lang="en-US" sz="2400" dirty="0"/>
              <a:t> contains one or more rows.</a:t>
            </a:r>
          </a:p>
          <a:p>
            <a:pPr marL="800100" lvl="1" indent="-342900">
              <a:buFont typeface="Arial" panose="020B0604020202020204" pitchFamily="34" charset="0"/>
              <a:buChar char="•"/>
            </a:pPr>
            <a:r>
              <a:rPr lang="en-US" sz="2400" b="1" dirty="0" err="1"/>
              <a:t>IsClosed</a:t>
            </a:r>
            <a:r>
              <a:rPr lang="en-US" sz="2400" b="1" dirty="0"/>
              <a:t>: </a:t>
            </a:r>
            <a:r>
              <a:rPr lang="en-US" sz="2400" dirty="0"/>
              <a:t>Retrieves a </a:t>
            </a:r>
            <a:r>
              <a:rPr lang="en-US" sz="2400" dirty="0" err="1"/>
              <a:t>boolean</a:t>
            </a:r>
            <a:r>
              <a:rPr lang="en-US" sz="2400" dirty="0"/>
              <a:t> value that indicates whether the specified </a:t>
            </a:r>
            <a:r>
              <a:rPr lang="en-US" sz="2400" dirty="0" err="1"/>
              <a:t>SqlDataReader</a:t>
            </a:r>
            <a:r>
              <a:rPr lang="en-US" sz="2400" dirty="0"/>
              <a:t> instance has been closed.</a:t>
            </a:r>
            <a:endParaRPr lang="en-IN" sz="2400" dirty="0"/>
          </a:p>
        </p:txBody>
      </p:sp>
    </p:spTree>
    <p:extLst>
      <p:ext uri="{BB962C8B-B14F-4D97-AF65-F5344CB8AC3E}">
        <p14:creationId xmlns:p14="http://schemas.microsoft.com/office/powerpoint/2010/main" val="4073967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4" name="TextBox 3">
            <a:extLst>
              <a:ext uri="{FF2B5EF4-FFF2-40B4-BE49-F238E27FC236}">
                <a16:creationId xmlns:a16="http://schemas.microsoft.com/office/drawing/2014/main" id="{192F454C-5880-4AD0-9B31-A4B63732931A}"/>
              </a:ext>
            </a:extLst>
          </p:cNvPr>
          <p:cNvSpPr txBox="1"/>
          <p:nvPr/>
        </p:nvSpPr>
        <p:spPr>
          <a:xfrm>
            <a:off x="5607423" y="2846294"/>
            <a:ext cx="914400" cy="914400"/>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16D73D3C-5C0E-4879-BEE5-3018C6463262}"/>
              </a:ext>
            </a:extLst>
          </p:cNvPr>
          <p:cNvSpPr txBox="1"/>
          <p:nvPr/>
        </p:nvSpPr>
        <p:spPr>
          <a:xfrm>
            <a:off x="283464" y="0"/>
            <a:ext cx="8860536" cy="707886"/>
          </a:xfrm>
          <a:prstGeom prst="rect">
            <a:avLst/>
          </a:prstGeom>
          <a:noFill/>
        </p:spPr>
        <p:txBody>
          <a:bodyPr wrap="square">
            <a:spAutoFit/>
          </a:bodyPr>
          <a:lstStyle/>
          <a:p>
            <a:r>
              <a:rPr lang="en-IN" sz="4000" dirty="0"/>
              <a:t>Data Adapter</a:t>
            </a:r>
          </a:p>
        </p:txBody>
      </p:sp>
      <p:sp>
        <p:nvSpPr>
          <p:cNvPr id="17" name="TextBox 16">
            <a:extLst>
              <a:ext uri="{FF2B5EF4-FFF2-40B4-BE49-F238E27FC236}">
                <a16:creationId xmlns:a16="http://schemas.microsoft.com/office/drawing/2014/main" id="{8A031BE3-A14F-4B49-932C-38C9D21C7EF9}"/>
              </a:ext>
            </a:extLst>
          </p:cNvPr>
          <p:cNvSpPr txBox="1"/>
          <p:nvPr/>
        </p:nvSpPr>
        <p:spPr>
          <a:xfrm>
            <a:off x="283464" y="760476"/>
            <a:ext cx="11908535" cy="3416320"/>
          </a:xfrm>
          <a:prstGeom prst="rect">
            <a:avLst/>
          </a:prstGeom>
          <a:noFill/>
        </p:spPr>
        <p:txBody>
          <a:bodyPr wrap="square">
            <a:spAutoFit/>
          </a:bodyPr>
          <a:lstStyle/>
          <a:p>
            <a:r>
              <a:rPr lang="en-IN" sz="2400" dirty="0"/>
              <a:t>The Data Adapter classes (</a:t>
            </a:r>
            <a:r>
              <a:rPr lang="en-IN" sz="2400" dirty="0" err="1"/>
              <a:t>Eg</a:t>
            </a:r>
            <a:r>
              <a:rPr lang="en-IN" sz="2400" dirty="0"/>
              <a:t>: </a:t>
            </a:r>
            <a:r>
              <a:rPr lang="en-IN" sz="2400" dirty="0" err="1"/>
              <a:t>SqlDataAdapter</a:t>
            </a:r>
            <a:r>
              <a:rPr lang="en-IN" sz="2400" dirty="0"/>
              <a:t>,..) bridge the gap between the disconnected </a:t>
            </a:r>
            <a:r>
              <a:rPr lang="en-IN" sz="2400" dirty="0" err="1"/>
              <a:t>DataTable</a:t>
            </a:r>
            <a:r>
              <a:rPr lang="en-IN" sz="2400" dirty="0"/>
              <a:t> objects and the physical data source. </a:t>
            </a:r>
          </a:p>
          <a:p>
            <a:endParaRPr lang="en-IN" sz="2400" dirty="0"/>
          </a:p>
          <a:p>
            <a:r>
              <a:rPr lang="en-IN" sz="2400" dirty="0"/>
              <a:t> The </a:t>
            </a:r>
            <a:r>
              <a:rPr lang="en-IN" sz="2400" dirty="0" err="1"/>
              <a:t>SqlDataAdapter</a:t>
            </a:r>
            <a:r>
              <a:rPr lang="en-IN" sz="2400" dirty="0"/>
              <a:t> provides two-way data transfer mechanisms:</a:t>
            </a:r>
          </a:p>
          <a:p>
            <a:pPr marL="742950" lvl="1" indent="-285750">
              <a:buFont typeface="Arial" panose="020B0604020202020204" pitchFamily="34" charset="0"/>
              <a:buChar char="•"/>
            </a:pPr>
            <a:r>
              <a:rPr lang="en-US" sz="2400" dirty="0"/>
              <a:t>It is capable of executing a SELECT statement on a data source and transferring the result set into a Data Table object. </a:t>
            </a:r>
          </a:p>
          <a:p>
            <a:pPr lvl="1"/>
            <a:endParaRPr lang="en-US" sz="2400" dirty="0"/>
          </a:p>
          <a:p>
            <a:pPr marL="742950" lvl="1" indent="-285750">
              <a:buFont typeface="Arial" panose="020B0604020202020204" pitchFamily="34" charset="0"/>
              <a:buChar char="•"/>
            </a:pPr>
            <a:r>
              <a:rPr lang="en-US" sz="2400" dirty="0"/>
              <a:t>It is also capable of executing the standard INSERT, UPDATE and DELETE statements and extracting the input data from the </a:t>
            </a:r>
            <a:r>
              <a:rPr lang="en-US" sz="2400" dirty="0" err="1"/>
              <a:t>DataTable</a:t>
            </a:r>
            <a:r>
              <a:rPr lang="en-US" sz="2400" dirty="0"/>
              <a:t> object.</a:t>
            </a:r>
            <a:endParaRPr lang="en-IN" sz="2400" dirty="0"/>
          </a:p>
        </p:txBody>
      </p:sp>
      <p:sp>
        <p:nvSpPr>
          <p:cNvPr id="19" name="TextBox 18">
            <a:extLst>
              <a:ext uri="{FF2B5EF4-FFF2-40B4-BE49-F238E27FC236}">
                <a16:creationId xmlns:a16="http://schemas.microsoft.com/office/drawing/2014/main" id="{A21DDFFF-7506-4BC1-B95E-F5E13855A925}"/>
              </a:ext>
            </a:extLst>
          </p:cNvPr>
          <p:cNvSpPr txBox="1"/>
          <p:nvPr/>
        </p:nvSpPr>
        <p:spPr>
          <a:xfrm>
            <a:off x="283464" y="4311266"/>
            <a:ext cx="11908536" cy="3046988"/>
          </a:xfrm>
          <a:prstGeom prst="rect">
            <a:avLst/>
          </a:prstGeom>
          <a:noFill/>
        </p:spPr>
        <p:txBody>
          <a:bodyPr wrap="square">
            <a:spAutoFit/>
          </a:bodyPr>
          <a:lstStyle/>
          <a:p>
            <a:r>
              <a:rPr lang="en-IN" sz="2400" dirty="0"/>
              <a:t>The commonly used properties of </a:t>
            </a:r>
            <a:r>
              <a:rPr lang="en-IN" sz="2400" dirty="0" err="1"/>
              <a:t>SqlDataAdapter</a:t>
            </a:r>
            <a:r>
              <a:rPr lang="en-IN" sz="2400" dirty="0"/>
              <a:t> class are: </a:t>
            </a:r>
          </a:p>
          <a:p>
            <a:pPr marL="800100" lvl="1" indent="-342900">
              <a:buFont typeface="Arial" panose="020B0604020202020204" pitchFamily="34" charset="0"/>
              <a:buChar char="•"/>
            </a:pPr>
            <a:r>
              <a:rPr lang="en-IN" sz="2400" b="1" dirty="0"/>
              <a:t>Select Command: </a:t>
            </a:r>
            <a:r>
              <a:rPr lang="en-IN" sz="2400" dirty="0"/>
              <a:t>Gets or sets an object of type </a:t>
            </a:r>
            <a:r>
              <a:rPr lang="en-IN" sz="2400" dirty="0" err="1"/>
              <a:t>SqlCommand</a:t>
            </a:r>
            <a:r>
              <a:rPr lang="en-IN" sz="2400" dirty="0"/>
              <a:t>. </a:t>
            </a:r>
            <a:r>
              <a:rPr lang="en-US" sz="2400" dirty="0"/>
              <a:t>This command is automatically executed to fill a Data Table with the result set.</a:t>
            </a:r>
          </a:p>
          <a:p>
            <a:pPr lvl="1"/>
            <a:endParaRPr lang="en-US" sz="2400" dirty="0"/>
          </a:p>
          <a:p>
            <a:pPr marL="800100" lvl="1" indent="-342900">
              <a:buFont typeface="Arial" panose="020B0604020202020204" pitchFamily="34" charset="0"/>
              <a:buChar char="•"/>
            </a:pPr>
            <a:r>
              <a:rPr lang="en-US" sz="2400" b="1" dirty="0"/>
              <a:t>Insert Command: </a:t>
            </a:r>
            <a:r>
              <a:rPr lang="en-US" sz="2400" dirty="0"/>
              <a:t>Gets or sets an object of type </a:t>
            </a:r>
            <a:r>
              <a:rPr lang="en-US" sz="2400" dirty="0" err="1"/>
              <a:t>SqlCommand</a:t>
            </a:r>
            <a:r>
              <a:rPr lang="en-US" sz="2400" dirty="0"/>
              <a:t>.</a:t>
            </a:r>
          </a:p>
          <a:p>
            <a:pPr lvl="1"/>
            <a:endParaRPr lang="en-US" sz="2400" dirty="0"/>
          </a:p>
          <a:p>
            <a:pPr marL="800100" lvl="1" indent="-342900">
              <a:buFont typeface="Arial" panose="020B0604020202020204" pitchFamily="34" charset="0"/>
              <a:buChar char="•"/>
            </a:pPr>
            <a:r>
              <a:rPr lang="en-US" sz="2400" b="1" dirty="0"/>
              <a:t>Update Command: </a:t>
            </a:r>
            <a:r>
              <a:rPr lang="en-US" sz="2400" dirty="0"/>
              <a:t>Gets or sets an object of type </a:t>
            </a:r>
            <a:r>
              <a:rPr lang="en-US" sz="2400" dirty="0" err="1"/>
              <a:t>SqlCommand</a:t>
            </a:r>
            <a:r>
              <a:rPr lang="en-US" sz="2400" dirty="0"/>
              <a:t>. </a:t>
            </a:r>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1044855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4" name="TextBox 3">
            <a:extLst>
              <a:ext uri="{FF2B5EF4-FFF2-40B4-BE49-F238E27FC236}">
                <a16:creationId xmlns:a16="http://schemas.microsoft.com/office/drawing/2014/main" id="{192F454C-5880-4AD0-9B31-A4B63732931A}"/>
              </a:ext>
            </a:extLst>
          </p:cNvPr>
          <p:cNvSpPr txBox="1"/>
          <p:nvPr/>
        </p:nvSpPr>
        <p:spPr>
          <a:xfrm>
            <a:off x="5607423" y="2846294"/>
            <a:ext cx="914400" cy="914400"/>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B8248B0C-97B1-4137-9AB7-611504D1700F}"/>
              </a:ext>
            </a:extLst>
          </p:cNvPr>
          <p:cNvSpPr txBox="1"/>
          <p:nvPr/>
        </p:nvSpPr>
        <p:spPr>
          <a:xfrm>
            <a:off x="283464" y="0"/>
            <a:ext cx="11908536" cy="1938992"/>
          </a:xfrm>
          <a:prstGeom prst="rect">
            <a:avLst/>
          </a:prstGeom>
          <a:noFill/>
        </p:spPr>
        <p:txBody>
          <a:bodyPr wrap="square">
            <a:spAutoFit/>
          </a:bodyPr>
          <a:lstStyle/>
          <a:p>
            <a:pPr marL="342900" indent="-342900">
              <a:buFont typeface="Arial" panose="020B0604020202020204" pitchFamily="34" charset="0"/>
              <a:buChar char="•"/>
            </a:pPr>
            <a:r>
              <a:rPr lang="en-IN" sz="2400" b="1" dirty="0"/>
              <a:t>Delete Command: </a:t>
            </a:r>
            <a:r>
              <a:rPr lang="en-IN" sz="2400" dirty="0"/>
              <a:t>Gets or sets an object of type </a:t>
            </a:r>
            <a:r>
              <a:rPr lang="en-IN" sz="2400" dirty="0" err="1"/>
              <a:t>SqlCommand</a:t>
            </a:r>
            <a:r>
              <a:rPr lang="en-IN" sz="2400" dirty="0"/>
              <a:t>.</a:t>
            </a:r>
          </a:p>
          <a:p>
            <a:endParaRPr lang="en-IN" sz="2400" dirty="0"/>
          </a:p>
          <a:p>
            <a:r>
              <a:rPr lang="en-IN" sz="2400" dirty="0"/>
              <a:t> This </a:t>
            </a:r>
            <a:r>
              <a:rPr lang="en-IN" sz="2400" dirty="0" err="1"/>
              <a:t>SqlDataAdapter</a:t>
            </a:r>
            <a:r>
              <a:rPr lang="en-IN" sz="2400" dirty="0"/>
              <a:t> class also provide a method called Fill(). </a:t>
            </a:r>
          </a:p>
          <a:p>
            <a:pPr marL="285750" indent="-285750">
              <a:buFont typeface="Arial" panose="020B0604020202020204" pitchFamily="34" charset="0"/>
              <a:buChar char="•"/>
            </a:pPr>
            <a:r>
              <a:rPr lang="en-IN" sz="2400" dirty="0"/>
              <a:t>Calling the Fill() method automatically execute the command provided by the Select Command property and retrieve the result set and copies it to </a:t>
            </a:r>
            <a:r>
              <a:rPr lang="en-IN" sz="2400" dirty="0" err="1"/>
              <a:t>DataTable</a:t>
            </a:r>
            <a:r>
              <a:rPr lang="en-IN" sz="2400" dirty="0"/>
              <a:t>.</a:t>
            </a:r>
          </a:p>
        </p:txBody>
      </p:sp>
      <p:sp>
        <p:nvSpPr>
          <p:cNvPr id="17" name="TextBox 16">
            <a:extLst>
              <a:ext uri="{FF2B5EF4-FFF2-40B4-BE49-F238E27FC236}">
                <a16:creationId xmlns:a16="http://schemas.microsoft.com/office/drawing/2014/main" id="{99B63EE8-2A1F-4A80-81B8-5C598B973573}"/>
              </a:ext>
            </a:extLst>
          </p:cNvPr>
          <p:cNvSpPr txBox="1"/>
          <p:nvPr/>
        </p:nvSpPr>
        <p:spPr>
          <a:xfrm>
            <a:off x="283464" y="2348753"/>
            <a:ext cx="11908536" cy="707886"/>
          </a:xfrm>
          <a:prstGeom prst="rect">
            <a:avLst/>
          </a:prstGeom>
          <a:noFill/>
        </p:spPr>
        <p:txBody>
          <a:bodyPr wrap="square">
            <a:spAutoFit/>
          </a:bodyPr>
          <a:lstStyle/>
          <a:p>
            <a:r>
              <a:rPr lang="en-IN" sz="4000" dirty="0"/>
              <a:t>Using Parameter:</a:t>
            </a:r>
          </a:p>
        </p:txBody>
      </p:sp>
      <p:sp>
        <p:nvSpPr>
          <p:cNvPr id="18" name="TextBox 17">
            <a:extLst>
              <a:ext uri="{FF2B5EF4-FFF2-40B4-BE49-F238E27FC236}">
                <a16:creationId xmlns:a16="http://schemas.microsoft.com/office/drawing/2014/main" id="{43590DBC-7B33-457D-9625-4BFBBDCD1741}"/>
              </a:ext>
            </a:extLst>
          </p:cNvPr>
          <p:cNvSpPr txBox="1"/>
          <p:nvPr/>
        </p:nvSpPr>
        <p:spPr>
          <a:xfrm>
            <a:off x="283464" y="3266464"/>
            <a:ext cx="11908536" cy="2677656"/>
          </a:xfrm>
          <a:prstGeom prst="rect">
            <a:avLst/>
          </a:prstGeom>
          <a:noFill/>
        </p:spPr>
        <p:txBody>
          <a:bodyPr wrap="square">
            <a:spAutoFit/>
          </a:bodyPr>
          <a:lstStyle/>
          <a:p>
            <a:r>
              <a:rPr lang="en-IN" sz="2400" dirty="0"/>
              <a:t>If you requires SQL Statements that required you to configure using parameters then you need to instantiate Parameter (i.e., </a:t>
            </a:r>
            <a:r>
              <a:rPr lang="en-IN" sz="2400" dirty="0" err="1"/>
              <a:t>SqlParameter</a:t>
            </a:r>
            <a:r>
              <a:rPr lang="en-IN" sz="2400" dirty="0"/>
              <a:t>,...) object and providing it with necessary information such as name, value, type, size, direction, etc.,</a:t>
            </a:r>
          </a:p>
          <a:p>
            <a:endParaRPr lang="en-IN" sz="2400" dirty="0"/>
          </a:p>
          <a:p>
            <a:r>
              <a:rPr lang="en-IN" sz="2400" dirty="0"/>
              <a:t> The following are properties of the </a:t>
            </a:r>
            <a:r>
              <a:rPr lang="en-IN" sz="2400" dirty="0" err="1"/>
              <a:t>SqlParameter</a:t>
            </a:r>
            <a:r>
              <a:rPr lang="en-IN" sz="2400" dirty="0"/>
              <a:t> class: </a:t>
            </a:r>
          </a:p>
          <a:p>
            <a:pPr marL="342900" indent="-342900">
              <a:buFont typeface="Arial" panose="020B0604020202020204" pitchFamily="34" charset="0"/>
              <a:buChar char="•"/>
            </a:pPr>
            <a:r>
              <a:rPr lang="en-IN" sz="2400" dirty="0" err="1"/>
              <a:t>ParameterName</a:t>
            </a:r>
            <a:r>
              <a:rPr lang="en-IN" sz="2400" dirty="0"/>
              <a:t>, </a:t>
            </a:r>
            <a:r>
              <a:rPr lang="en-IN" sz="2400" dirty="0" err="1"/>
              <a:t>SqlDbType</a:t>
            </a:r>
            <a:r>
              <a:rPr lang="en-IN" sz="2400" dirty="0"/>
              <a:t>, Size, Direction, </a:t>
            </a:r>
            <a:r>
              <a:rPr lang="en-IN" sz="2400" dirty="0" err="1"/>
              <a:t>SourceColoumn</a:t>
            </a:r>
            <a:r>
              <a:rPr lang="en-IN" sz="2400" dirty="0"/>
              <a:t>, value</a:t>
            </a:r>
          </a:p>
          <a:p>
            <a:endParaRPr lang="en-IN" sz="2400" dirty="0"/>
          </a:p>
        </p:txBody>
      </p:sp>
    </p:spTree>
    <p:extLst>
      <p:ext uri="{BB962C8B-B14F-4D97-AF65-F5344CB8AC3E}">
        <p14:creationId xmlns:p14="http://schemas.microsoft.com/office/powerpoint/2010/main" val="3323708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4" name="TextBox 3">
            <a:extLst>
              <a:ext uri="{FF2B5EF4-FFF2-40B4-BE49-F238E27FC236}">
                <a16:creationId xmlns:a16="http://schemas.microsoft.com/office/drawing/2014/main" id="{192F454C-5880-4AD0-9B31-A4B63732931A}"/>
              </a:ext>
            </a:extLst>
          </p:cNvPr>
          <p:cNvSpPr txBox="1"/>
          <p:nvPr/>
        </p:nvSpPr>
        <p:spPr>
          <a:xfrm>
            <a:off x="5607423" y="2846294"/>
            <a:ext cx="914400" cy="914400"/>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02FCAC2F-D217-4848-B48A-4FC21F6B31F7}"/>
              </a:ext>
            </a:extLst>
          </p:cNvPr>
          <p:cNvSpPr txBox="1"/>
          <p:nvPr/>
        </p:nvSpPr>
        <p:spPr>
          <a:xfrm>
            <a:off x="319323" y="111705"/>
            <a:ext cx="11908535" cy="3477875"/>
          </a:xfrm>
          <a:prstGeom prst="rect">
            <a:avLst/>
          </a:prstGeom>
          <a:noFill/>
        </p:spPr>
        <p:txBody>
          <a:bodyPr wrap="square">
            <a:spAutoFit/>
          </a:bodyPr>
          <a:lstStyle/>
          <a:p>
            <a:r>
              <a:rPr lang="en-IN" sz="2800" b="1" dirty="0"/>
              <a:t>for e.g.:  </a:t>
            </a:r>
          </a:p>
          <a:p>
            <a:pPr lvl="1"/>
            <a:r>
              <a:rPr lang="en-IN" sz="2400" dirty="0" err="1"/>
              <a:t>SqlCommand</a:t>
            </a:r>
            <a:r>
              <a:rPr lang="en-IN" sz="2400" dirty="0"/>
              <a:t> </a:t>
            </a:r>
            <a:r>
              <a:rPr lang="en-IN" sz="2400" dirty="0" err="1"/>
              <a:t>myCmd</a:t>
            </a:r>
            <a:r>
              <a:rPr lang="en-IN" sz="2400" dirty="0"/>
              <a:t> = new </a:t>
            </a:r>
            <a:r>
              <a:rPr lang="en-IN" sz="2400" dirty="0" err="1"/>
              <a:t>SqlCommand</a:t>
            </a:r>
            <a:r>
              <a:rPr lang="en-IN" sz="2400" dirty="0"/>
              <a:t>(); </a:t>
            </a:r>
            <a:r>
              <a:rPr lang="en-IN" sz="2400" dirty="0" err="1"/>
              <a:t>myCmd.commandText</a:t>
            </a:r>
            <a:r>
              <a:rPr lang="en-IN" sz="2400" dirty="0"/>
              <a:t> = "SELECT * FROM CUSTOMERS WHERE CITY=@CITY";</a:t>
            </a:r>
          </a:p>
          <a:p>
            <a:pPr lvl="1"/>
            <a:r>
              <a:rPr lang="en-IN" sz="2400" dirty="0" err="1"/>
              <a:t>sqlParameter</a:t>
            </a:r>
            <a:r>
              <a:rPr lang="en-IN" sz="2400" dirty="0"/>
              <a:t> </a:t>
            </a:r>
            <a:r>
              <a:rPr lang="en-IN" sz="2400" dirty="0" err="1"/>
              <a:t>parmCity</a:t>
            </a:r>
            <a:r>
              <a:rPr lang="en-IN" sz="2400" dirty="0"/>
              <a:t> = new </a:t>
            </a:r>
            <a:r>
              <a:rPr lang="en-IN" sz="2400" dirty="0" err="1"/>
              <a:t>SqlParameter</a:t>
            </a:r>
            <a:r>
              <a:rPr lang="en-IN" sz="2400" dirty="0"/>
              <a:t>(); </a:t>
            </a:r>
          </a:p>
          <a:p>
            <a:pPr lvl="1"/>
            <a:r>
              <a:rPr lang="en-IN" sz="2400" dirty="0" err="1"/>
              <a:t>parmCity.ParameterName</a:t>
            </a:r>
            <a:r>
              <a:rPr lang="en-IN" sz="2400" dirty="0"/>
              <a:t>="@CITY"; </a:t>
            </a:r>
          </a:p>
          <a:p>
            <a:pPr lvl="1"/>
            <a:r>
              <a:rPr lang="en-IN" sz="2400" dirty="0" err="1"/>
              <a:t>parmCity.SqlDbType-SqlDbType.varchar</a:t>
            </a:r>
            <a:r>
              <a:rPr lang="en-IN" sz="2400" dirty="0"/>
              <a:t>; </a:t>
            </a:r>
          </a:p>
          <a:p>
            <a:pPr lvl="1"/>
            <a:r>
              <a:rPr lang="en-IN" sz="2400" dirty="0" err="1"/>
              <a:t>parmCity.Direction</a:t>
            </a:r>
            <a:r>
              <a:rPr lang="en-IN" sz="2400" dirty="0"/>
              <a:t>=Parameter </a:t>
            </a:r>
            <a:r>
              <a:rPr lang="en-IN" sz="2400" dirty="0" err="1"/>
              <a:t>Direction.input</a:t>
            </a:r>
            <a:r>
              <a:rPr lang="en-IN" sz="2400" dirty="0"/>
              <a:t>; </a:t>
            </a:r>
          </a:p>
          <a:p>
            <a:pPr lvl="1"/>
            <a:r>
              <a:rPr lang="en-IN" sz="2400" dirty="0" err="1"/>
              <a:t>parmCity</a:t>
            </a:r>
            <a:r>
              <a:rPr lang="en-IN" sz="2400" dirty="0"/>
              <a:t>. Value="Ahmedabad"  </a:t>
            </a:r>
          </a:p>
          <a:p>
            <a:pPr lvl="1"/>
            <a:r>
              <a:rPr lang="en-IN" sz="2400" dirty="0" err="1"/>
              <a:t>mycmd.Parameter.Add</a:t>
            </a:r>
            <a:r>
              <a:rPr lang="en-IN" sz="2400" dirty="0"/>
              <a:t>(</a:t>
            </a:r>
            <a:r>
              <a:rPr lang="en-IN" sz="2400" dirty="0" err="1"/>
              <a:t>parmCity</a:t>
            </a:r>
            <a:r>
              <a:rPr lang="en-IN" sz="2400" dirty="0"/>
              <a:t>);</a:t>
            </a:r>
          </a:p>
        </p:txBody>
      </p:sp>
    </p:spTree>
    <p:extLst>
      <p:ext uri="{BB962C8B-B14F-4D97-AF65-F5344CB8AC3E}">
        <p14:creationId xmlns:p14="http://schemas.microsoft.com/office/powerpoint/2010/main" val="1069549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11" name="TextBox 10">
            <a:extLst>
              <a:ext uri="{FF2B5EF4-FFF2-40B4-BE49-F238E27FC236}">
                <a16:creationId xmlns:a16="http://schemas.microsoft.com/office/drawing/2014/main" id="{DE5E1208-1F29-4012-9592-C3D400525657}"/>
              </a:ext>
            </a:extLst>
          </p:cNvPr>
          <p:cNvSpPr txBox="1"/>
          <p:nvPr/>
        </p:nvSpPr>
        <p:spPr>
          <a:xfrm>
            <a:off x="220711" y="-15389"/>
            <a:ext cx="11908536" cy="1446550"/>
          </a:xfrm>
          <a:prstGeom prst="rect">
            <a:avLst/>
          </a:prstGeom>
          <a:noFill/>
        </p:spPr>
        <p:txBody>
          <a:bodyPr wrap="square">
            <a:spAutoFit/>
          </a:bodyPr>
          <a:lstStyle/>
          <a:p>
            <a:r>
              <a:rPr lang="en-IN" sz="4000" b="1" dirty="0" err="1"/>
              <a:t>DataSet</a:t>
            </a:r>
            <a:endParaRPr lang="en-IN" sz="4000" b="1" dirty="0"/>
          </a:p>
          <a:p>
            <a:endParaRPr lang="en-US" sz="2400" b="1" dirty="0"/>
          </a:p>
          <a:p>
            <a:pPr lvl="1"/>
            <a:endParaRPr lang="en-US" sz="2400" dirty="0"/>
          </a:p>
        </p:txBody>
      </p:sp>
      <p:sp>
        <p:nvSpPr>
          <p:cNvPr id="17" name="TextBox 16">
            <a:extLst>
              <a:ext uri="{FF2B5EF4-FFF2-40B4-BE49-F238E27FC236}">
                <a16:creationId xmlns:a16="http://schemas.microsoft.com/office/drawing/2014/main" id="{6738501A-BC6C-4DD5-B69F-388E65DB70CA}"/>
              </a:ext>
            </a:extLst>
          </p:cNvPr>
          <p:cNvSpPr txBox="1"/>
          <p:nvPr/>
        </p:nvSpPr>
        <p:spPr>
          <a:xfrm>
            <a:off x="252088" y="707886"/>
            <a:ext cx="11908536" cy="2585323"/>
          </a:xfrm>
          <a:prstGeom prst="rect">
            <a:avLst/>
          </a:prstGeom>
          <a:noFill/>
        </p:spPr>
        <p:txBody>
          <a:bodyPr wrap="square">
            <a:spAutoFit/>
          </a:bodyPr>
          <a:lstStyle/>
          <a:p>
            <a:r>
              <a:rPr lang="en-IN" sz="2400" dirty="0"/>
              <a:t>The </a:t>
            </a:r>
            <a:r>
              <a:rPr lang="en-IN" sz="2400" dirty="0" err="1"/>
              <a:t>DataSet</a:t>
            </a:r>
            <a:r>
              <a:rPr lang="en-IN" sz="2400" dirty="0"/>
              <a:t> class has been designed as an offline container of data. </a:t>
            </a:r>
          </a:p>
          <a:p>
            <a:pPr marL="800100" lvl="1" indent="-342900">
              <a:buFont typeface="Arial" panose="020B0604020202020204" pitchFamily="34" charset="0"/>
              <a:buChar char="•"/>
            </a:pPr>
            <a:r>
              <a:rPr lang="en-IN" sz="2400" dirty="0"/>
              <a:t>Data held within the </a:t>
            </a:r>
            <a:r>
              <a:rPr lang="en-IN" sz="2400" dirty="0" err="1"/>
              <a:t>DataSet</a:t>
            </a:r>
            <a:r>
              <a:rPr lang="en-IN" sz="2400" dirty="0"/>
              <a:t> is not necessary to come from database. It can be recorded from database. It can be recorded from </a:t>
            </a:r>
            <a:r>
              <a:rPr lang="fr-FR" sz="2400" dirty="0"/>
              <a:t>CSV file, XML source, etc.</a:t>
            </a:r>
          </a:p>
          <a:p>
            <a:pPr lvl="1"/>
            <a:endParaRPr lang="fr-FR" sz="2400" dirty="0"/>
          </a:p>
          <a:p>
            <a:pPr marL="800100" lvl="1" indent="-342900">
              <a:buFont typeface="Arial" panose="020B0604020202020204" pitchFamily="34" charset="0"/>
              <a:buChar char="•"/>
            </a:pPr>
            <a:r>
              <a:rPr lang="en-US" sz="2400" dirty="0"/>
              <a:t>A </a:t>
            </a:r>
            <a:r>
              <a:rPr lang="en-US" sz="2400" dirty="0" err="1"/>
              <a:t>DataSet</a:t>
            </a:r>
            <a:r>
              <a:rPr lang="en-US" sz="2400" dirty="0"/>
              <a:t> class contains a set of Data Table classes and links between tables.</a:t>
            </a:r>
          </a:p>
          <a:p>
            <a:pPr marL="800100" lvl="1" indent="-342900">
              <a:buFont typeface="Arial" panose="020B0604020202020204" pitchFamily="34" charset="0"/>
              <a:buChar char="•"/>
            </a:pPr>
            <a:endParaRPr lang="en-US" sz="2400" dirty="0"/>
          </a:p>
          <a:p>
            <a:endParaRPr lang="en-IN" dirty="0"/>
          </a:p>
        </p:txBody>
      </p:sp>
      <p:sp>
        <p:nvSpPr>
          <p:cNvPr id="18" name="TextBox 17">
            <a:extLst>
              <a:ext uri="{FF2B5EF4-FFF2-40B4-BE49-F238E27FC236}">
                <a16:creationId xmlns:a16="http://schemas.microsoft.com/office/drawing/2014/main" id="{B33984AA-5042-4C39-A780-FDB8C97F7E00}"/>
              </a:ext>
            </a:extLst>
          </p:cNvPr>
          <p:cNvSpPr txBox="1"/>
          <p:nvPr/>
        </p:nvSpPr>
        <p:spPr>
          <a:xfrm>
            <a:off x="283464" y="2746375"/>
            <a:ext cx="11877160" cy="1200329"/>
          </a:xfrm>
          <a:prstGeom prst="rect">
            <a:avLst/>
          </a:prstGeom>
          <a:noFill/>
        </p:spPr>
        <p:txBody>
          <a:bodyPr wrap="square">
            <a:spAutoFit/>
          </a:bodyPr>
          <a:lstStyle/>
          <a:p>
            <a:r>
              <a:rPr lang="en-US" sz="2400" b="1" dirty="0"/>
              <a:t>for e.g.: </a:t>
            </a:r>
          </a:p>
          <a:p>
            <a:pPr lvl="1"/>
            <a:r>
              <a:rPr lang="en-US" sz="2400" dirty="0"/>
              <a:t>foreach(</a:t>
            </a:r>
            <a:r>
              <a:rPr lang="en-US" sz="2400" dirty="0" err="1"/>
              <a:t>DataRow</a:t>
            </a:r>
            <a:r>
              <a:rPr lang="en-US" sz="2400" dirty="0"/>
              <a:t> row in ds. Tables["Customers"].rows); </a:t>
            </a:r>
          </a:p>
          <a:p>
            <a:pPr lvl="1"/>
            <a:r>
              <a:rPr lang="en-US" sz="2400" dirty="0" err="1"/>
              <a:t>Console.WriteLine</a:t>
            </a:r>
            <a:r>
              <a:rPr lang="en-US" sz="2400" dirty="0"/>
              <a:t>("{0} and {1}", row[o],row[1]);</a:t>
            </a:r>
          </a:p>
        </p:txBody>
      </p:sp>
      <p:sp>
        <p:nvSpPr>
          <p:cNvPr id="19" name="TextBox 18">
            <a:extLst>
              <a:ext uri="{FF2B5EF4-FFF2-40B4-BE49-F238E27FC236}">
                <a16:creationId xmlns:a16="http://schemas.microsoft.com/office/drawing/2014/main" id="{1E927DEF-E0EB-47CE-97ED-B71213E89B22}"/>
              </a:ext>
            </a:extLst>
          </p:cNvPr>
          <p:cNvSpPr txBox="1"/>
          <p:nvPr/>
        </p:nvSpPr>
        <p:spPr>
          <a:xfrm>
            <a:off x="283464" y="4290774"/>
            <a:ext cx="11908536" cy="1569660"/>
          </a:xfrm>
          <a:prstGeom prst="rect">
            <a:avLst/>
          </a:prstGeom>
          <a:noFill/>
        </p:spPr>
        <p:txBody>
          <a:bodyPr wrap="square">
            <a:spAutoFit/>
          </a:bodyPr>
          <a:lstStyle/>
          <a:p>
            <a:r>
              <a:rPr lang="en-US" sz="2400" dirty="0"/>
              <a:t>Each Data Table class consists </a:t>
            </a:r>
            <a:r>
              <a:rPr lang="en-US" sz="2400" dirty="0" err="1"/>
              <a:t>DataColoumn</a:t>
            </a:r>
            <a:r>
              <a:rPr lang="en-US" sz="2400" dirty="0"/>
              <a:t>, Data Row, Constraints and </a:t>
            </a:r>
            <a:r>
              <a:rPr lang="en-US" sz="2400" dirty="0" err="1"/>
              <a:t>ExtendedProperties</a:t>
            </a:r>
            <a:r>
              <a:rPr lang="en-US" sz="2400" dirty="0"/>
              <a:t> classes. </a:t>
            </a:r>
          </a:p>
          <a:p>
            <a:endParaRPr lang="en-US" sz="2400" dirty="0"/>
          </a:p>
          <a:p>
            <a:r>
              <a:rPr lang="en-US" sz="2400" dirty="0"/>
              <a:t>.csv=Comma Separated Values</a:t>
            </a:r>
            <a:endParaRPr lang="en-IN" sz="2400" dirty="0"/>
          </a:p>
        </p:txBody>
      </p:sp>
    </p:spTree>
    <p:extLst>
      <p:ext uri="{BB962C8B-B14F-4D97-AF65-F5344CB8AC3E}">
        <p14:creationId xmlns:p14="http://schemas.microsoft.com/office/powerpoint/2010/main" val="3010571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4" name="TextBox 3">
            <a:extLst>
              <a:ext uri="{FF2B5EF4-FFF2-40B4-BE49-F238E27FC236}">
                <a16:creationId xmlns:a16="http://schemas.microsoft.com/office/drawing/2014/main" id="{192F454C-5880-4AD0-9B31-A4B63732931A}"/>
              </a:ext>
            </a:extLst>
          </p:cNvPr>
          <p:cNvSpPr txBox="1"/>
          <p:nvPr/>
        </p:nvSpPr>
        <p:spPr>
          <a:xfrm>
            <a:off x="5607423" y="2846294"/>
            <a:ext cx="914400" cy="914400"/>
          </a:xfrm>
          <a:prstGeom prst="rect">
            <a:avLst/>
          </a:prstGeom>
          <a:noFill/>
        </p:spPr>
        <p:txBody>
          <a:bodyPr wrap="square" rtlCol="0">
            <a:spAutoFit/>
          </a:bodyPr>
          <a:lstStyle/>
          <a:p>
            <a:endParaRPr lang="en-IN" dirty="0"/>
          </a:p>
        </p:txBody>
      </p:sp>
      <p:sp>
        <p:nvSpPr>
          <p:cNvPr id="19" name="TextBox 18">
            <a:extLst>
              <a:ext uri="{FF2B5EF4-FFF2-40B4-BE49-F238E27FC236}">
                <a16:creationId xmlns:a16="http://schemas.microsoft.com/office/drawing/2014/main" id="{2D25A4EC-9657-4742-BAFC-067533F01C09}"/>
              </a:ext>
            </a:extLst>
          </p:cNvPr>
          <p:cNvSpPr txBox="1"/>
          <p:nvPr/>
        </p:nvSpPr>
        <p:spPr>
          <a:xfrm>
            <a:off x="197224" y="0"/>
            <a:ext cx="11994776" cy="5693866"/>
          </a:xfrm>
          <a:prstGeom prst="rect">
            <a:avLst/>
          </a:prstGeom>
          <a:noFill/>
        </p:spPr>
        <p:txBody>
          <a:bodyPr wrap="square">
            <a:spAutoFit/>
          </a:bodyPr>
          <a:lstStyle/>
          <a:p>
            <a:r>
              <a:rPr lang="en-IN" sz="2400" dirty="0"/>
              <a:t>Here </a:t>
            </a:r>
            <a:r>
              <a:rPr lang="en-IN" sz="2400" dirty="0" err="1"/>
              <a:t>DataColoumn</a:t>
            </a:r>
            <a:r>
              <a:rPr lang="en-IN" sz="2400" dirty="0"/>
              <a:t> object defines the properties of a </a:t>
            </a:r>
            <a:r>
              <a:rPr lang="en-IN" sz="2400" dirty="0" err="1"/>
              <a:t>coloumn</a:t>
            </a:r>
            <a:r>
              <a:rPr lang="en-IN" sz="2400" dirty="0"/>
              <a:t> within Data Table. These properties includes data type (Int32, Char, </a:t>
            </a:r>
            <a:r>
              <a:rPr lang="en-IN" sz="2400" dirty="0" err="1"/>
              <a:t>DateTime</a:t>
            </a:r>
            <a:r>
              <a:rPr lang="en-IN" sz="2400" dirty="0"/>
              <a:t>, etc.,), read-only. You can also assign a name for </a:t>
            </a:r>
            <a:r>
              <a:rPr lang="en-IN" sz="2400" dirty="0" err="1"/>
              <a:t>coloumn</a:t>
            </a:r>
            <a:r>
              <a:rPr lang="en-IN" sz="2400" dirty="0"/>
              <a:t>.</a:t>
            </a:r>
          </a:p>
          <a:p>
            <a:endParaRPr lang="en-IN" sz="2400" dirty="0"/>
          </a:p>
          <a:p>
            <a:r>
              <a:rPr lang="en-IN" sz="2800" b="1" dirty="0"/>
              <a:t>for e.g.:</a:t>
            </a:r>
          </a:p>
          <a:p>
            <a:pPr lvl="1"/>
            <a:r>
              <a:rPr lang="en-IN" sz="2400" dirty="0" err="1"/>
              <a:t>DataColoumn</a:t>
            </a:r>
            <a:r>
              <a:rPr lang="en-IN" sz="2400" dirty="0"/>
              <a:t> </a:t>
            </a:r>
          </a:p>
          <a:p>
            <a:pPr lvl="1"/>
            <a:r>
              <a:rPr lang="en-IN" sz="2400" dirty="0"/>
              <a:t>customer ID=</a:t>
            </a:r>
            <a:r>
              <a:rPr lang="en-IN" sz="2400" dirty="0" err="1"/>
              <a:t>newDataColoumn</a:t>
            </a:r>
            <a:r>
              <a:rPr lang="en-IN" sz="2400" dirty="0"/>
              <a:t>("</a:t>
            </a:r>
            <a:r>
              <a:rPr lang="en-IN" sz="2400" dirty="0" err="1"/>
              <a:t>CustomerID</a:t>
            </a:r>
            <a:r>
              <a:rPr lang="en-IN" sz="2400" dirty="0"/>
              <a:t>", </a:t>
            </a:r>
            <a:r>
              <a:rPr lang="en-IN" sz="2400" dirty="0" err="1"/>
              <a:t>typeof</a:t>
            </a:r>
            <a:r>
              <a:rPr lang="en-IN" sz="2400" dirty="0"/>
              <a:t> (int));</a:t>
            </a:r>
          </a:p>
          <a:p>
            <a:pPr lvl="1"/>
            <a:r>
              <a:rPr lang="en-IN" sz="2400" dirty="0" err="1"/>
              <a:t>customerID.AllowDBNull</a:t>
            </a:r>
            <a:r>
              <a:rPr lang="en-IN" sz="2400" dirty="0"/>
              <a:t>=</a:t>
            </a:r>
            <a:r>
              <a:rPr lang="en-IN" sz="2400" dirty="0" err="1"/>
              <a:t>false;customerID.ReadOnly</a:t>
            </a:r>
            <a:r>
              <a:rPr lang="en-IN" sz="2400" dirty="0"/>
              <a:t>=false; </a:t>
            </a:r>
          </a:p>
          <a:p>
            <a:pPr lvl="1"/>
            <a:r>
              <a:rPr lang="en-IN" sz="2400" dirty="0" err="1"/>
              <a:t>customerID.AutoIncrement</a:t>
            </a:r>
            <a:r>
              <a:rPr lang="en-IN" sz="2400" dirty="0"/>
              <a:t>=</a:t>
            </a:r>
            <a:r>
              <a:rPr lang="en-IN" sz="2400" dirty="0" err="1"/>
              <a:t>true;customerID</a:t>
            </a:r>
            <a:r>
              <a:rPr lang="en-IN" sz="2400" dirty="0"/>
              <a:t>. Unique=true;</a:t>
            </a:r>
          </a:p>
          <a:p>
            <a:endParaRPr lang="en-IN" sz="2400" dirty="0"/>
          </a:p>
          <a:p>
            <a:endParaRPr lang="en-IN" sz="2400" dirty="0"/>
          </a:p>
          <a:p>
            <a:r>
              <a:rPr lang="en-US" sz="2400" dirty="0"/>
              <a:t>The actual data within a table is accessed via a </a:t>
            </a:r>
            <a:r>
              <a:rPr lang="en-US" sz="2400" dirty="0" err="1"/>
              <a:t>DataRow</a:t>
            </a:r>
            <a:r>
              <a:rPr lang="en-US" sz="2400" dirty="0"/>
              <a:t> object. One of the interesting aspect of </a:t>
            </a:r>
            <a:r>
              <a:rPr lang="en-US" sz="2400" dirty="0" err="1"/>
              <a:t>DataRow</a:t>
            </a:r>
            <a:r>
              <a:rPr lang="en-US" sz="2400" dirty="0"/>
              <a:t> is that it is versioned. </a:t>
            </a:r>
          </a:p>
          <a:p>
            <a:endParaRPr lang="en-US" sz="2400" dirty="0"/>
          </a:p>
          <a:p>
            <a:r>
              <a:rPr lang="en-US" sz="2400" dirty="0"/>
              <a:t>This permits you to receive various values for a given </a:t>
            </a:r>
            <a:r>
              <a:rPr lang="en-US" sz="2400" dirty="0" err="1"/>
              <a:t>coloumn</a:t>
            </a:r>
            <a:r>
              <a:rPr lang="en-US" sz="2400" dirty="0"/>
              <a:t> in a particular row.</a:t>
            </a:r>
            <a:endParaRPr lang="en-IN" sz="2400" dirty="0"/>
          </a:p>
        </p:txBody>
      </p:sp>
    </p:spTree>
    <p:extLst>
      <p:ext uri="{BB962C8B-B14F-4D97-AF65-F5344CB8AC3E}">
        <p14:creationId xmlns:p14="http://schemas.microsoft.com/office/powerpoint/2010/main" val="27900451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4" name="TextBox 3">
            <a:extLst>
              <a:ext uri="{FF2B5EF4-FFF2-40B4-BE49-F238E27FC236}">
                <a16:creationId xmlns:a16="http://schemas.microsoft.com/office/drawing/2014/main" id="{192F454C-5880-4AD0-9B31-A4B63732931A}"/>
              </a:ext>
            </a:extLst>
          </p:cNvPr>
          <p:cNvSpPr txBox="1"/>
          <p:nvPr/>
        </p:nvSpPr>
        <p:spPr>
          <a:xfrm>
            <a:off x="5607423" y="2846294"/>
            <a:ext cx="914400" cy="914400"/>
          </a:xfrm>
          <a:prstGeom prst="rect">
            <a:avLst/>
          </a:prstGeom>
          <a:noFill/>
        </p:spPr>
        <p:txBody>
          <a:bodyPr wrap="square" rtlCol="0">
            <a:spAutoFit/>
          </a:bodyPr>
          <a:lstStyle/>
          <a:p>
            <a:endParaRPr lang="en-IN" dirty="0"/>
          </a:p>
        </p:txBody>
      </p:sp>
      <p:pic>
        <p:nvPicPr>
          <p:cNvPr id="3" name="Picture 2">
            <a:extLst>
              <a:ext uri="{FF2B5EF4-FFF2-40B4-BE49-F238E27FC236}">
                <a16:creationId xmlns:a16="http://schemas.microsoft.com/office/drawing/2014/main" id="{678E23B2-62EC-410D-BFFB-48D0FF18F7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464" y="0"/>
            <a:ext cx="11003101" cy="6598024"/>
          </a:xfrm>
          <a:prstGeom prst="rect">
            <a:avLst/>
          </a:prstGeom>
        </p:spPr>
      </p:pic>
      <p:sp>
        <p:nvSpPr>
          <p:cNvPr id="6" name="TextBox 5">
            <a:extLst>
              <a:ext uri="{FF2B5EF4-FFF2-40B4-BE49-F238E27FC236}">
                <a16:creationId xmlns:a16="http://schemas.microsoft.com/office/drawing/2014/main" id="{00EFEE95-E7F9-41E4-8784-22AD9B35F947}"/>
              </a:ext>
            </a:extLst>
          </p:cNvPr>
          <p:cNvSpPr txBox="1"/>
          <p:nvPr/>
        </p:nvSpPr>
        <p:spPr>
          <a:xfrm rot="10800000" flipV="1">
            <a:off x="283464" y="4275430"/>
            <a:ext cx="11908536" cy="984885"/>
          </a:xfrm>
          <a:prstGeom prst="rect">
            <a:avLst/>
          </a:prstGeom>
          <a:noFill/>
        </p:spPr>
        <p:txBody>
          <a:bodyPr wrap="square" rtlCol="0">
            <a:spAutoFit/>
          </a:bodyPr>
          <a:lstStyle/>
          <a:p>
            <a:endParaRPr lang="en-IN" sz="4000" dirty="0"/>
          </a:p>
          <a:p>
            <a:endParaRPr lang="en-IN" dirty="0"/>
          </a:p>
        </p:txBody>
      </p:sp>
    </p:spTree>
    <p:extLst>
      <p:ext uri="{BB962C8B-B14F-4D97-AF65-F5344CB8AC3E}">
        <p14:creationId xmlns:p14="http://schemas.microsoft.com/office/powerpoint/2010/main" val="899178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4" name="TextBox 3">
            <a:extLst>
              <a:ext uri="{FF2B5EF4-FFF2-40B4-BE49-F238E27FC236}">
                <a16:creationId xmlns:a16="http://schemas.microsoft.com/office/drawing/2014/main" id="{192F454C-5880-4AD0-9B31-A4B63732931A}"/>
              </a:ext>
            </a:extLst>
          </p:cNvPr>
          <p:cNvSpPr txBox="1"/>
          <p:nvPr/>
        </p:nvSpPr>
        <p:spPr>
          <a:xfrm>
            <a:off x="5607423" y="2846294"/>
            <a:ext cx="914400" cy="914400"/>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FEACB2CC-CD96-4F8C-A9B9-24AE6B059528}"/>
              </a:ext>
            </a:extLst>
          </p:cNvPr>
          <p:cNvSpPr txBox="1"/>
          <p:nvPr/>
        </p:nvSpPr>
        <p:spPr>
          <a:xfrm>
            <a:off x="283464" y="0"/>
            <a:ext cx="8860536" cy="707886"/>
          </a:xfrm>
          <a:prstGeom prst="rect">
            <a:avLst/>
          </a:prstGeom>
          <a:noFill/>
        </p:spPr>
        <p:txBody>
          <a:bodyPr wrap="square">
            <a:spAutoFit/>
          </a:bodyPr>
          <a:lstStyle/>
          <a:p>
            <a:r>
              <a:rPr lang="en-US" sz="4000" dirty="0" err="1"/>
              <a:t>DataSet</a:t>
            </a:r>
            <a:r>
              <a:rPr lang="en-US" sz="4000" dirty="0"/>
              <a:t> </a:t>
            </a:r>
            <a:r>
              <a:rPr lang="en-US" sz="4000" dirty="0">
                <a:latin typeface="Times New Roman" panose="02020603050405020304" pitchFamily="18" charset="0"/>
                <a:cs typeface="Times New Roman" panose="02020603050405020304" pitchFamily="18" charset="0"/>
              </a:rPr>
              <a:t>Architecture:</a:t>
            </a:r>
            <a:endParaRPr lang="en-IN" dirty="0"/>
          </a:p>
        </p:txBody>
      </p:sp>
      <p:sp>
        <p:nvSpPr>
          <p:cNvPr id="17" name="TextBox 16">
            <a:extLst>
              <a:ext uri="{FF2B5EF4-FFF2-40B4-BE49-F238E27FC236}">
                <a16:creationId xmlns:a16="http://schemas.microsoft.com/office/drawing/2014/main" id="{4418E634-B996-4FC5-B4BF-4B77BDF40276}"/>
              </a:ext>
            </a:extLst>
          </p:cNvPr>
          <p:cNvSpPr txBox="1"/>
          <p:nvPr/>
        </p:nvSpPr>
        <p:spPr>
          <a:xfrm>
            <a:off x="283464" y="627529"/>
            <a:ext cx="11908536" cy="1938992"/>
          </a:xfrm>
          <a:prstGeom prst="rect">
            <a:avLst/>
          </a:prstGeom>
          <a:noFill/>
        </p:spPr>
        <p:txBody>
          <a:bodyPr wrap="square">
            <a:spAutoFit/>
          </a:bodyPr>
          <a:lstStyle/>
          <a:p>
            <a:r>
              <a:rPr lang="en-IN" sz="2400" dirty="0"/>
              <a:t>You can create </a:t>
            </a:r>
            <a:r>
              <a:rPr lang="en-IN" sz="2400" dirty="0" err="1"/>
              <a:t>DataSet</a:t>
            </a:r>
            <a:r>
              <a:rPr lang="en-IN" sz="2400" dirty="0"/>
              <a:t> in any one of the following methods:</a:t>
            </a:r>
          </a:p>
          <a:p>
            <a:pPr marL="742950" lvl="1" indent="-285750">
              <a:buFont typeface="Arial" panose="020B0604020202020204" pitchFamily="34" charset="0"/>
              <a:buChar char="•"/>
            </a:pPr>
            <a:r>
              <a:rPr lang="en-IN" sz="2400" dirty="0"/>
              <a:t>Using Server Explorer</a:t>
            </a:r>
          </a:p>
          <a:p>
            <a:pPr marL="742950" lvl="1" indent="-285750">
              <a:buFont typeface="Arial" panose="020B0604020202020204" pitchFamily="34" charset="0"/>
              <a:buChar char="•"/>
            </a:pPr>
            <a:r>
              <a:rPr lang="en-IN" sz="2400" dirty="0"/>
              <a:t>Using </a:t>
            </a:r>
            <a:r>
              <a:rPr lang="en-IN" sz="2400" dirty="0" err="1"/>
              <a:t>DataAdapter</a:t>
            </a:r>
            <a:endParaRPr lang="en-IN" sz="2400" dirty="0"/>
          </a:p>
          <a:p>
            <a:pPr marL="742950" lvl="1" indent="-285750">
              <a:buFont typeface="Arial" panose="020B0604020202020204" pitchFamily="34" charset="0"/>
              <a:buChar char="•"/>
            </a:pPr>
            <a:r>
              <a:rPr lang="en-IN" sz="2400" dirty="0"/>
              <a:t>Programmatically </a:t>
            </a:r>
          </a:p>
          <a:p>
            <a:pPr marL="742950" lvl="1" indent="-285750">
              <a:buFont typeface="Arial" panose="020B0604020202020204" pitchFamily="34" charset="0"/>
              <a:buChar char="•"/>
            </a:pPr>
            <a:r>
              <a:rPr lang="en-IN" sz="2400" dirty="0"/>
              <a:t>Using Xml</a:t>
            </a:r>
          </a:p>
        </p:txBody>
      </p:sp>
      <p:pic>
        <p:nvPicPr>
          <p:cNvPr id="6" name="Picture 5">
            <a:extLst>
              <a:ext uri="{FF2B5EF4-FFF2-40B4-BE49-F238E27FC236}">
                <a16:creationId xmlns:a16="http://schemas.microsoft.com/office/drawing/2014/main" id="{49C50DBD-F1BA-4DCA-8E5A-56F351BF15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624" y="2650488"/>
            <a:ext cx="7879976" cy="3878443"/>
          </a:xfrm>
          <a:prstGeom prst="rect">
            <a:avLst/>
          </a:prstGeom>
        </p:spPr>
      </p:pic>
    </p:spTree>
    <p:extLst>
      <p:ext uri="{BB962C8B-B14F-4D97-AF65-F5344CB8AC3E}">
        <p14:creationId xmlns:p14="http://schemas.microsoft.com/office/powerpoint/2010/main" val="3661682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BED5F35-4EFC-4B1A-A685-D0FE2F7AD39C}"/>
              </a:ext>
            </a:extLst>
          </p:cNvPr>
          <p:cNvSpPr>
            <a:spLocks noGrp="1"/>
          </p:cNvSpPr>
          <p:nvPr>
            <p:ph type="title"/>
          </p:nvPr>
        </p:nvSpPr>
        <p:spPr>
          <a:xfrm>
            <a:off x="8050787" y="482321"/>
            <a:ext cx="3656581" cy="5571625"/>
          </a:xfrm>
        </p:spPr>
        <p:txBody>
          <a:bodyPr anchor="ctr">
            <a:normAutofit/>
          </a:bodyPr>
          <a:lstStyle/>
          <a:p>
            <a:r>
              <a:rPr lang="en-US" sz="4000" dirty="0">
                <a:latin typeface="Bodoni MT" panose="02070603080606020203" pitchFamily="18" charset="0"/>
                <a:cs typeface="Times New Roman" panose="02020603050405020304" pitchFamily="18" charset="0"/>
              </a:rPr>
              <a:t>What You Learn?</a:t>
            </a:r>
            <a:br>
              <a:rPr lang="en-US" sz="7200" dirty="0">
                <a:latin typeface="Bodoni MT" panose="02070603080606020203" pitchFamily="18" charset="0"/>
                <a:cs typeface="Times New Roman" panose="02020603050405020304" pitchFamily="18" charset="0"/>
              </a:rPr>
            </a:br>
            <a:r>
              <a:rPr lang="en-US" sz="2000" dirty="0">
                <a:latin typeface="Bodoni MT" panose="02070603080606020203" pitchFamily="18" charset="0"/>
                <a:cs typeface="Times New Roman" panose="02020603050405020304" pitchFamily="18" charset="0"/>
                <a:hlinkClick r:id="rId2"/>
              </a:rPr>
              <a:t>Click Here for more</a:t>
            </a:r>
            <a:endParaRPr lang="en-US" sz="2000" dirty="0">
              <a:latin typeface="Bodoni MT" panose="02070603080606020203" pitchFamily="18" charset="0"/>
              <a:cs typeface="Times New Roman" panose="02020603050405020304" pitchFamily="18" charset="0"/>
            </a:endParaRPr>
          </a:p>
        </p:txBody>
      </p:sp>
      <p:graphicFrame>
        <p:nvGraphicFramePr>
          <p:cNvPr id="5" name="Content Placeholder 2">
            <a:extLst>
              <a:ext uri="{FF2B5EF4-FFF2-40B4-BE49-F238E27FC236}">
                <a16:creationId xmlns:a16="http://schemas.microsoft.com/office/drawing/2014/main" id="{2A443C2E-3415-4200-BBA0-4478729C1707}"/>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2390211574"/>
              </p:ext>
            </p:extLst>
          </p:nvPr>
        </p:nvGraphicFramePr>
        <p:xfrm>
          <a:off x="612308" y="651341"/>
          <a:ext cx="6344584" cy="38579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a:extLst>
              <a:ext uri="{FF2B5EF4-FFF2-40B4-BE49-F238E27FC236}">
                <a16:creationId xmlns:a16="http://schemas.microsoft.com/office/drawing/2014/main" id="{984A97C0-FBB3-40B3-A483-691B91F98E3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384901" y="0"/>
            <a:ext cx="804054" cy="804054"/>
          </a:xfrm>
          <a:prstGeom prst="rect">
            <a:avLst/>
          </a:prstGeom>
        </p:spPr>
      </p:pic>
    </p:spTree>
    <p:extLst>
      <p:ext uri="{BB962C8B-B14F-4D97-AF65-F5344CB8AC3E}">
        <p14:creationId xmlns:p14="http://schemas.microsoft.com/office/powerpoint/2010/main" val="2067219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4" name="TextBox 3">
            <a:extLst>
              <a:ext uri="{FF2B5EF4-FFF2-40B4-BE49-F238E27FC236}">
                <a16:creationId xmlns:a16="http://schemas.microsoft.com/office/drawing/2014/main" id="{192F454C-5880-4AD0-9B31-A4B63732931A}"/>
              </a:ext>
            </a:extLst>
          </p:cNvPr>
          <p:cNvSpPr txBox="1"/>
          <p:nvPr/>
        </p:nvSpPr>
        <p:spPr>
          <a:xfrm>
            <a:off x="5607423" y="2846294"/>
            <a:ext cx="914400" cy="914400"/>
          </a:xfrm>
          <a:prstGeom prst="rect">
            <a:avLst/>
          </a:prstGeom>
          <a:noFill/>
        </p:spPr>
        <p:txBody>
          <a:bodyPr wrap="square" rtlCol="0">
            <a:spAutoFit/>
          </a:bodyPr>
          <a:lstStyle/>
          <a:p>
            <a:endParaRPr lang="en-IN" dirty="0"/>
          </a:p>
        </p:txBody>
      </p:sp>
      <p:sp>
        <p:nvSpPr>
          <p:cNvPr id="17" name="TextBox 16">
            <a:extLst>
              <a:ext uri="{FF2B5EF4-FFF2-40B4-BE49-F238E27FC236}">
                <a16:creationId xmlns:a16="http://schemas.microsoft.com/office/drawing/2014/main" id="{F7575D30-C301-4708-9F94-36F038C16663}"/>
              </a:ext>
            </a:extLst>
          </p:cNvPr>
          <p:cNvSpPr txBox="1"/>
          <p:nvPr/>
        </p:nvSpPr>
        <p:spPr>
          <a:xfrm>
            <a:off x="206188" y="0"/>
            <a:ext cx="11908536" cy="6494085"/>
          </a:xfrm>
          <a:prstGeom prst="rect">
            <a:avLst/>
          </a:prstGeom>
          <a:noFill/>
        </p:spPr>
        <p:txBody>
          <a:bodyPr wrap="square">
            <a:spAutoFit/>
          </a:bodyPr>
          <a:lstStyle/>
          <a:p>
            <a:r>
              <a:rPr lang="en-IN" sz="2800" b="1" dirty="0"/>
              <a:t>for e.g.:</a:t>
            </a:r>
          </a:p>
          <a:p>
            <a:pPr lvl="1"/>
            <a:r>
              <a:rPr lang="en-IN" sz="2400" dirty="0" err="1"/>
              <a:t>SqlConnection</a:t>
            </a:r>
            <a:r>
              <a:rPr lang="en-IN" sz="2400" dirty="0"/>
              <a:t> con = new </a:t>
            </a:r>
            <a:r>
              <a:rPr lang="en-IN" sz="2400" dirty="0" err="1"/>
              <a:t>SqlConnection</a:t>
            </a:r>
            <a:r>
              <a:rPr lang="en-IN" sz="2400" dirty="0"/>
              <a:t>(...); </a:t>
            </a:r>
          </a:p>
          <a:p>
            <a:pPr lvl="1"/>
            <a:r>
              <a:rPr lang="en-IN" sz="2400" dirty="0" err="1"/>
              <a:t>SqlCommand</a:t>
            </a:r>
            <a:r>
              <a:rPr lang="en-IN" sz="2400" dirty="0"/>
              <a:t> </a:t>
            </a:r>
            <a:r>
              <a:rPr lang="en-IN" sz="2400" dirty="0" err="1"/>
              <a:t>cmd</a:t>
            </a:r>
            <a:r>
              <a:rPr lang="en-IN" sz="2400" dirty="0"/>
              <a:t> = new </a:t>
            </a:r>
            <a:r>
              <a:rPr lang="en-IN" sz="2400" dirty="0" err="1"/>
              <a:t>SqlCommand</a:t>
            </a:r>
            <a:r>
              <a:rPr lang="en-IN" sz="2400" dirty="0"/>
              <a:t>(...);</a:t>
            </a:r>
          </a:p>
          <a:p>
            <a:pPr lvl="1"/>
            <a:r>
              <a:rPr lang="en-IN" sz="2400" dirty="0" err="1"/>
              <a:t>SqlDataAdapter</a:t>
            </a:r>
            <a:r>
              <a:rPr lang="en-IN" sz="2400" dirty="0"/>
              <a:t> da = new </a:t>
            </a:r>
            <a:r>
              <a:rPr lang="en-IN" sz="2400" dirty="0" err="1"/>
              <a:t>SqlDataAdapter</a:t>
            </a:r>
            <a:r>
              <a:rPr lang="en-IN" sz="2400" dirty="0"/>
              <a:t> (</a:t>
            </a:r>
            <a:r>
              <a:rPr lang="en-IN" sz="2400" dirty="0" err="1"/>
              <a:t>cmd</a:t>
            </a:r>
            <a:r>
              <a:rPr lang="en-IN" sz="2400" dirty="0"/>
              <a:t>, con); </a:t>
            </a:r>
          </a:p>
          <a:p>
            <a:pPr lvl="1"/>
            <a:r>
              <a:rPr lang="en-IN" sz="2400" dirty="0" err="1"/>
              <a:t>DataSet</a:t>
            </a:r>
            <a:r>
              <a:rPr lang="en-IN" sz="2400" dirty="0"/>
              <a:t> ds = new </a:t>
            </a:r>
            <a:r>
              <a:rPr lang="en-IN" sz="2400" dirty="0" err="1"/>
              <a:t>DataSet</a:t>
            </a:r>
            <a:r>
              <a:rPr lang="en-IN" sz="2400" dirty="0"/>
              <a:t>();</a:t>
            </a:r>
            <a:r>
              <a:rPr lang="en-IN" sz="2400" dirty="0" err="1"/>
              <a:t>da.Fill</a:t>
            </a:r>
            <a:r>
              <a:rPr lang="en-IN" sz="2400" dirty="0"/>
              <a:t>(ds, "</a:t>
            </a:r>
            <a:r>
              <a:rPr lang="en-IN" sz="2400" dirty="0" err="1"/>
              <a:t>MyTable</a:t>
            </a:r>
            <a:r>
              <a:rPr lang="en-IN" sz="2400" dirty="0"/>
              <a:t>");</a:t>
            </a:r>
          </a:p>
          <a:p>
            <a:endParaRPr lang="en-IN" sz="2400" dirty="0"/>
          </a:p>
          <a:p>
            <a:endParaRPr lang="en-IN" sz="2400" dirty="0"/>
          </a:p>
          <a:p>
            <a:r>
              <a:rPr lang="en-US" sz="2400" dirty="0"/>
              <a:t>The </a:t>
            </a:r>
            <a:r>
              <a:rPr lang="en-US" sz="2400" dirty="0" err="1"/>
              <a:t>DataAdapter</a:t>
            </a:r>
            <a:r>
              <a:rPr lang="en-US" sz="2400" dirty="0"/>
              <a:t> class is used to place the data in a </a:t>
            </a:r>
            <a:r>
              <a:rPr lang="en-US" sz="2400" dirty="0" err="1"/>
              <a:t>DataSet</a:t>
            </a:r>
            <a:r>
              <a:rPr lang="en-US" sz="2400" dirty="0"/>
              <a:t> class. </a:t>
            </a:r>
          </a:p>
          <a:p>
            <a:r>
              <a:rPr lang="en-US" sz="2400" dirty="0"/>
              <a:t>This Adapter class issues the SQL clause and fills a table within the </a:t>
            </a:r>
            <a:r>
              <a:rPr lang="en-US" sz="2400" dirty="0" err="1"/>
              <a:t>DataSet</a:t>
            </a:r>
            <a:r>
              <a:rPr lang="en-US" sz="2400" dirty="0"/>
              <a:t>.</a:t>
            </a:r>
          </a:p>
          <a:p>
            <a:endParaRPr lang="en-US" sz="2400" dirty="0"/>
          </a:p>
          <a:p>
            <a:endParaRPr lang="en-US" sz="2400" dirty="0"/>
          </a:p>
          <a:p>
            <a:r>
              <a:rPr lang="en-IN" sz="2800" b="1" dirty="0"/>
              <a:t>for e.g. :</a:t>
            </a:r>
          </a:p>
          <a:p>
            <a:pPr lvl="1"/>
            <a:r>
              <a:rPr lang="en-IN" sz="2400" dirty="0" err="1"/>
              <a:t>SqlDataAdapter</a:t>
            </a:r>
            <a:r>
              <a:rPr lang="en-IN" sz="2400" dirty="0"/>
              <a:t> da = new </a:t>
            </a:r>
            <a:r>
              <a:rPr lang="en-IN" sz="2400" dirty="0" err="1"/>
              <a:t>SqlDataAdapter</a:t>
            </a:r>
            <a:r>
              <a:rPr lang="en-IN" sz="2400" dirty="0"/>
              <a:t>(</a:t>
            </a:r>
            <a:r>
              <a:rPr lang="en-IN" sz="2400" dirty="0" err="1"/>
              <a:t>strCmd</a:t>
            </a:r>
            <a:r>
              <a:rPr lang="en-IN" sz="2400" dirty="0"/>
              <a:t>, con);</a:t>
            </a:r>
          </a:p>
          <a:p>
            <a:pPr lvl="1"/>
            <a:r>
              <a:rPr lang="en-IN" sz="2400" dirty="0" err="1"/>
              <a:t>DataSet</a:t>
            </a:r>
            <a:r>
              <a:rPr lang="en-IN" sz="2400" dirty="0"/>
              <a:t> ds = new </a:t>
            </a:r>
            <a:r>
              <a:rPr lang="en-IN" sz="2400" dirty="0" err="1"/>
              <a:t>DataSet</a:t>
            </a:r>
            <a:r>
              <a:rPr lang="en-IN" sz="2400" dirty="0"/>
              <a:t>();</a:t>
            </a:r>
          </a:p>
          <a:p>
            <a:pPr lvl="1"/>
            <a:r>
              <a:rPr lang="en-IN" sz="2400" dirty="0" err="1"/>
              <a:t>da.Fill</a:t>
            </a:r>
            <a:r>
              <a:rPr lang="en-IN" sz="2400" dirty="0"/>
              <a:t>(ds, "Customers"); //Populating </a:t>
            </a:r>
            <a:r>
              <a:rPr lang="en-IN" sz="2400" dirty="0" err="1"/>
              <a:t>DataSet</a:t>
            </a:r>
            <a:r>
              <a:rPr lang="en-IN" sz="2400" dirty="0"/>
              <a:t> with </a:t>
            </a:r>
            <a:r>
              <a:rPr lang="en-IN" sz="2400" dirty="0" err="1"/>
              <a:t>DataAdapter</a:t>
            </a:r>
            <a:r>
              <a:rPr lang="en-IN" sz="2400" dirty="0"/>
              <a:t>.</a:t>
            </a:r>
          </a:p>
          <a:p>
            <a:pPr lvl="1"/>
            <a:endParaRPr lang="en-IN" sz="2400" dirty="0"/>
          </a:p>
          <a:p>
            <a:endParaRPr lang="en-IN" sz="2400" dirty="0"/>
          </a:p>
        </p:txBody>
      </p:sp>
    </p:spTree>
    <p:extLst>
      <p:ext uri="{BB962C8B-B14F-4D97-AF65-F5344CB8AC3E}">
        <p14:creationId xmlns:p14="http://schemas.microsoft.com/office/powerpoint/2010/main" val="30212449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4" name="TextBox 3">
            <a:extLst>
              <a:ext uri="{FF2B5EF4-FFF2-40B4-BE49-F238E27FC236}">
                <a16:creationId xmlns:a16="http://schemas.microsoft.com/office/drawing/2014/main" id="{192F454C-5880-4AD0-9B31-A4B63732931A}"/>
              </a:ext>
            </a:extLst>
          </p:cNvPr>
          <p:cNvSpPr txBox="1"/>
          <p:nvPr/>
        </p:nvSpPr>
        <p:spPr>
          <a:xfrm>
            <a:off x="5607423" y="2846294"/>
            <a:ext cx="914400" cy="914400"/>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0EC97B51-A9B8-4C06-BEEA-47E88CE87613}"/>
              </a:ext>
            </a:extLst>
          </p:cNvPr>
          <p:cNvSpPr txBox="1"/>
          <p:nvPr/>
        </p:nvSpPr>
        <p:spPr>
          <a:xfrm>
            <a:off x="283464" y="0"/>
            <a:ext cx="11908536" cy="2308324"/>
          </a:xfrm>
          <a:prstGeom prst="rect">
            <a:avLst/>
          </a:prstGeom>
          <a:noFill/>
        </p:spPr>
        <p:txBody>
          <a:bodyPr wrap="square">
            <a:spAutoFit/>
          </a:bodyPr>
          <a:lstStyle/>
          <a:p>
            <a:r>
              <a:rPr lang="en-IN" sz="2400" dirty="0"/>
              <a:t>The </a:t>
            </a:r>
            <a:r>
              <a:rPr lang="en-IN" sz="2400" dirty="0" err="1"/>
              <a:t>DataSet</a:t>
            </a:r>
            <a:r>
              <a:rPr lang="en-IN" sz="2400" dirty="0"/>
              <a:t> class has been designed to establish relationships between data tables with ease.</a:t>
            </a:r>
          </a:p>
          <a:p>
            <a:endParaRPr lang="en-IN" sz="2400" dirty="0"/>
          </a:p>
          <a:p>
            <a:r>
              <a:rPr lang="en-IN" sz="2400" dirty="0"/>
              <a:t>At present you can apply the </a:t>
            </a:r>
            <a:r>
              <a:rPr lang="en-IN" sz="2400" dirty="0" err="1"/>
              <a:t>ForeignKeyConstraint</a:t>
            </a:r>
            <a:r>
              <a:rPr lang="en-IN" sz="2400" dirty="0"/>
              <a:t> and Unique Constraint on a columns in a </a:t>
            </a:r>
            <a:r>
              <a:rPr lang="en-IN" sz="2400" dirty="0" err="1"/>
              <a:t>DataSet</a:t>
            </a:r>
            <a:r>
              <a:rPr lang="en-IN" sz="2400" dirty="0"/>
              <a:t>.</a:t>
            </a:r>
          </a:p>
          <a:p>
            <a:endParaRPr lang="en-IN" sz="2400" dirty="0"/>
          </a:p>
          <a:p>
            <a:r>
              <a:rPr lang="en-IN" sz="2400" dirty="0"/>
              <a:t> You can also set Update &amp; Delete constraints on a columns that have constraint relationships.</a:t>
            </a:r>
          </a:p>
        </p:txBody>
      </p:sp>
    </p:spTree>
    <p:extLst>
      <p:ext uri="{BB962C8B-B14F-4D97-AF65-F5344CB8AC3E}">
        <p14:creationId xmlns:p14="http://schemas.microsoft.com/office/powerpoint/2010/main" val="17071309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4" name="TextBox 3">
            <a:extLst>
              <a:ext uri="{FF2B5EF4-FFF2-40B4-BE49-F238E27FC236}">
                <a16:creationId xmlns:a16="http://schemas.microsoft.com/office/drawing/2014/main" id="{192F454C-5880-4AD0-9B31-A4B63732931A}"/>
              </a:ext>
            </a:extLst>
          </p:cNvPr>
          <p:cNvSpPr txBox="1"/>
          <p:nvPr/>
        </p:nvSpPr>
        <p:spPr>
          <a:xfrm>
            <a:off x="5607423" y="2846294"/>
            <a:ext cx="914400" cy="914400"/>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FBB34D8F-C4C7-4B38-A048-035F595D0F24}"/>
              </a:ext>
            </a:extLst>
          </p:cNvPr>
          <p:cNvSpPr txBox="1"/>
          <p:nvPr/>
        </p:nvSpPr>
        <p:spPr>
          <a:xfrm>
            <a:off x="283464" y="0"/>
            <a:ext cx="8860536" cy="707886"/>
          </a:xfrm>
          <a:prstGeom prst="rect">
            <a:avLst/>
          </a:prstGeom>
          <a:noFill/>
        </p:spPr>
        <p:txBody>
          <a:bodyPr wrap="square">
            <a:spAutoFit/>
          </a:bodyPr>
          <a:lstStyle/>
          <a:p>
            <a:r>
              <a:rPr lang="en-IN" sz="4000" dirty="0"/>
              <a:t>Data Providers Classes</a:t>
            </a:r>
          </a:p>
        </p:txBody>
      </p:sp>
      <p:sp>
        <p:nvSpPr>
          <p:cNvPr id="17" name="TextBox 16">
            <a:extLst>
              <a:ext uri="{FF2B5EF4-FFF2-40B4-BE49-F238E27FC236}">
                <a16:creationId xmlns:a16="http://schemas.microsoft.com/office/drawing/2014/main" id="{0F2925FA-9A3D-4A1B-8297-E251BF36BD52}"/>
              </a:ext>
            </a:extLst>
          </p:cNvPr>
          <p:cNvSpPr txBox="1"/>
          <p:nvPr/>
        </p:nvSpPr>
        <p:spPr>
          <a:xfrm>
            <a:off x="283464" y="707886"/>
            <a:ext cx="11908536" cy="5909310"/>
          </a:xfrm>
          <a:prstGeom prst="rect">
            <a:avLst/>
          </a:prstGeom>
          <a:noFill/>
        </p:spPr>
        <p:txBody>
          <a:bodyPr wrap="square">
            <a:spAutoFit/>
          </a:bodyPr>
          <a:lstStyle/>
          <a:p>
            <a:r>
              <a:rPr lang="en-IN" sz="2400" dirty="0"/>
              <a:t>In .NET framework data provide is used for connecting to database, executing commands are retrieving results. By default the following data provides are included in .NET framework:</a:t>
            </a:r>
          </a:p>
          <a:p>
            <a:endParaRPr lang="en-IN" sz="2400" dirty="0"/>
          </a:p>
          <a:p>
            <a:pPr marL="742950" lvl="1" indent="-285750">
              <a:buFont typeface="Arial" panose="020B0604020202020204" pitchFamily="34" charset="0"/>
              <a:buChar char="•"/>
            </a:pPr>
            <a:r>
              <a:rPr lang="en-IN" sz="2400" dirty="0"/>
              <a:t>Data Provider for SQL Server</a:t>
            </a:r>
          </a:p>
          <a:p>
            <a:pPr marL="742950" lvl="1" indent="-285750">
              <a:buFont typeface="Arial" panose="020B0604020202020204" pitchFamily="34" charset="0"/>
              <a:buChar char="•"/>
            </a:pPr>
            <a:r>
              <a:rPr lang="en-IN" sz="2400" dirty="0"/>
              <a:t>Data Provider for OLEDB</a:t>
            </a:r>
          </a:p>
          <a:p>
            <a:pPr marL="742950" lvl="1" indent="-285750">
              <a:buFont typeface="Arial" panose="020B0604020202020204" pitchFamily="34" charset="0"/>
              <a:buChar char="•"/>
            </a:pPr>
            <a:r>
              <a:rPr lang="en-IN" sz="2400" dirty="0"/>
              <a:t>Data Provider for ODBC</a:t>
            </a:r>
          </a:p>
          <a:p>
            <a:pPr marL="742950" lvl="1" indent="-285750">
              <a:buFont typeface="Arial" panose="020B0604020202020204" pitchFamily="34" charset="0"/>
              <a:buChar char="•"/>
            </a:pPr>
            <a:r>
              <a:rPr lang="en-IN" sz="2400" dirty="0"/>
              <a:t>Data Provider for Oracle</a:t>
            </a:r>
          </a:p>
          <a:p>
            <a:endParaRPr lang="en-IN" sz="2400" dirty="0"/>
          </a:p>
          <a:p>
            <a:r>
              <a:rPr lang="en-IN" sz="2400" dirty="0"/>
              <a:t>In.NET to access the data set of classes defined in the namespaces </a:t>
            </a:r>
            <a:r>
              <a:rPr lang="en-IN" sz="2400" dirty="0" err="1"/>
              <a:t>System.Data</a:t>
            </a:r>
            <a:r>
              <a:rPr lang="en-IN" sz="2400" dirty="0"/>
              <a:t> and other namespaces defined within this namespaces</a:t>
            </a:r>
            <a:r>
              <a:rPr lang="en-IN" dirty="0"/>
              <a:t>.</a:t>
            </a:r>
          </a:p>
          <a:p>
            <a:endParaRPr lang="en-IN" dirty="0"/>
          </a:p>
          <a:p>
            <a:r>
              <a:rPr lang="en-US" sz="2400" dirty="0"/>
              <a:t>Each data provider contains the following objects:</a:t>
            </a:r>
            <a:endParaRPr lang="en-IN" sz="2400" dirty="0"/>
          </a:p>
          <a:p>
            <a:pPr marL="800100" lvl="1" indent="-342900">
              <a:buFont typeface="Arial" panose="020B0604020202020204" pitchFamily="34" charset="0"/>
              <a:buChar char="•"/>
            </a:pPr>
            <a:r>
              <a:rPr lang="en-IN" sz="2400" dirty="0"/>
              <a:t>Connection (for e.g. : </a:t>
            </a:r>
            <a:r>
              <a:rPr lang="en-IN" sz="2400" dirty="0" err="1"/>
              <a:t>Sqlconnection</a:t>
            </a:r>
            <a:r>
              <a:rPr lang="en-IN" sz="2400" dirty="0"/>
              <a:t>, </a:t>
            </a:r>
            <a:r>
              <a:rPr lang="en-IN" sz="2400" dirty="0" err="1"/>
              <a:t>Oracleconnection</a:t>
            </a:r>
            <a:r>
              <a:rPr lang="en-IN" sz="2400" dirty="0"/>
              <a:t>, </a:t>
            </a:r>
            <a:r>
              <a:rPr lang="en-IN" sz="2400" dirty="0" err="1"/>
              <a:t>Odbcconnection</a:t>
            </a:r>
            <a:r>
              <a:rPr lang="en-IN" sz="2400" dirty="0"/>
              <a:t>, etc.) </a:t>
            </a:r>
          </a:p>
          <a:p>
            <a:pPr marL="800100" lvl="1" indent="-342900">
              <a:buFont typeface="Arial" panose="020B0604020202020204" pitchFamily="34" charset="0"/>
              <a:buChar char="•"/>
            </a:pPr>
            <a:r>
              <a:rPr lang="en-IN" sz="2400" dirty="0"/>
              <a:t>Command, </a:t>
            </a:r>
            <a:r>
              <a:rPr lang="en-IN" sz="2400" dirty="0" err="1"/>
              <a:t>CommandBuilder</a:t>
            </a:r>
            <a:r>
              <a:rPr lang="en-IN" sz="2400" dirty="0"/>
              <a:t> (for e.g. : </a:t>
            </a:r>
            <a:r>
              <a:rPr lang="en-IN" sz="2400" dirty="0" err="1"/>
              <a:t>Sqlconnection</a:t>
            </a:r>
            <a:r>
              <a:rPr lang="en-IN" sz="2400" dirty="0"/>
              <a:t>, </a:t>
            </a:r>
            <a:r>
              <a:rPr lang="en-IN" sz="2400" dirty="0" err="1"/>
              <a:t>SqlConnectionBuilder</a:t>
            </a:r>
            <a:r>
              <a:rPr lang="en-IN" sz="2400" dirty="0"/>
              <a:t>, etc.)</a:t>
            </a:r>
          </a:p>
          <a:p>
            <a:pPr marL="800100" lvl="1" indent="-342900">
              <a:buFont typeface="Arial" panose="020B0604020202020204" pitchFamily="34" charset="0"/>
              <a:buChar char="•"/>
            </a:pPr>
            <a:r>
              <a:rPr lang="en-IN" sz="2400" dirty="0" err="1"/>
              <a:t>DataAdapter</a:t>
            </a:r>
            <a:r>
              <a:rPr lang="en-IN" sz="2400" dirty="0"/>
              <a:t> (for e.g.: </a:t>
            </a:r>
            <a:r>
              <a:rPr lang="en-IN" sz="2400" dirty="0" err="1"/>
              <a:t>SqlDataAdapter</a:t>
            </a:r>
            <a:r>
              <a:rPr lang="en-IN" sz="2400" dirty="0"/>
              <a:t>, etc.) </a:t>
            </a:r>
          </a:p>
          <a:p>
            <a:pPr marL="800100" lvl="1" indent="-342900">
              <a:buFont typeface="Arial" panose="020B0604020202020204" pitchFamily="34" charset="0"/>
              <a:buChar char="•"/>
            </a:pPr>
            <a:r>
              <a:rPr lang="en-IN" sz="2400" dirty="0" err="1"/>
              <a:t>DataReader</a:t>
            </a:r>
            <a:r>
              <a:rPr lang="en-IN" sz="2400" dirty="0"/>
              <a:t> (for e.g. : </a:t>
            </a:r>
            <a:r>
              <a:rPr lang="en-IN" sz="2400" dirty="0" err="1"/>
              <a:t>SqlDataReader</a:t>
            </a:r>
            <a:r>
              <a:rPr lang="en-IN" sz="2400" dirty="0"/>
              <a:t>, etc) </a:t>
            </a:r>
          </a:p>
        </p:txBody>
      </p:sp>
    </p:spTree>
    <p:extLst>
      <p:ext uri="{BB962C8B-B14F-4D97-AF65-F5344CB8AC3E}">
        <p14:creationId xmlns:p14="http://schemas.microsoft.com/office/powerpoint/2010/main" val="27926567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4" name="TextBox 3">
            <a:extLst>
              <a:ext uri="{FF2B5EF4-FFF2-40B4-BE49-F238E27FC236}">
                <a16:creationId xmlns:a16="http://schemas.microsoft.com/office/drawing/2014/main" id="{192F454C-5880-4AD0-9B31-A4B63732931A}"/>
              </a:ext>
            </a:extLst>
          </p:cNvPr>
          <p:cNvSpPr txBox="1"/>
          <p:nvPr/>
        </p:nvSpPr>
        <p:spPr>
          <a:xfrm>
            <a:off x="5607423" y="2846294"/>
            <a:ext cx="914400" cy="914400"/>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12A06F96-C0A9-4E25-A9D9-8C13EFACE81C}"/>
              </a:ext>
            </a:extLst>
          </p:cNvPr>
          <p:cNvSpPr txBox="1"/>
          <p:nvPr/>
        </p:nvSpPr>
        <p:spPr>
          <a:xfrm>
            <a:off x="283464" y="0"/>
            <a:ext cx="11908536" cy="3046988"/>
          </a:xfrm>
          <a:prstGeom prst="rect">
            <a:avLst/>
          </a:prstGeom>
          <a:noFill/>
        </p:spPr>
        <p:txBody>
          <a:bodyPr wrap="square">
            <a:spAutoFit/>
          </a:bodyPr>
          <a:lstStyle/>
          <a:p>
            <a:pPr marL="800100" lvl="1" indent="-342900">
              <a:buFont typeface="Arial" panose="020B0604020202020204" pitchFamily="34" charset="0"/>
              <a:buChar char="•"/>
            </a:pPr>
            <a:r>
              <a:rPr lang="en-IN" sz="2400" dirty="0"/>
              <a:t>Parameter (for e.g.: </a:t>
            </a:r>
            <a:r>
              <a:rPr lang="en-IN" sz="2400" dirty="0" err="1"/>
              <a:t>SqlParameter</a:t>
            </a:r>
            <a:r>
              <a:rPr lang="en-IN" sz="2400" dirty="0"/>
              <a:t>, etc) </a:t>
            </a:r>
          </a:p>
          <a:p>
            <a:pPr marL="800100" lvl="1" indent="-342900">
              <a:buFont typeface="Arial" panose="020B0604020202020204" pitchFamily="34" charset="0"/>
              <a:buChar char="•"/>
            </a:pPr>
            <a:r>
              <a:rPr lang="en-IN" sz="2400" dirty="0"/>
              <a:t>Transaction (e.g.: </a:t>
            </a:r>
            <a:r>
              <a:rPr lang="en-IN" sz="2400" dirty="0" err="1"/>
              <a:t>SqlTransaction</a:t>
            </a:r>
            <a:r>
              <a:rPr lang="en-IN" sz="2400" dirty="0"/>
              <a:t>, etc) </a:t>
            </a:r>
          </a:p>
          <a:p>
            <a:endParaRPr lang="en-IN" sz="2400" dirty="0"/>
          </a:p>
          <a:p>
            <a:r>
              <a:rPr lang="en-IN" sz="2400" dirty="0"/>
              <a:t>Each Provider use different namespaces. Their namespaces are in respective: </a:t>
            </a:r>
          </a:p>
          <a:p>
            <a:pPr marL="800100" lvl="1" indent="-342900">
              <a:buFont typeface="Arial" panose="020B0604020202020204" pitchFamily="34" charset="0"/>
              <a:buChar char="•"/>
            </a:pPr>
            <a:r>
              <a:rPr lang="en-IN" sz="2400" dirty="0" err="1"/>
              <a:t>System.Data.SqlClient</a:t>
            </a:r>
            <a:endParaRPr lang="en-IN" sz="2400" dirty="0"/>
          </a:p>
          <a:p>
            <a:pPr marL="800100" lvl="1" indent="-342900">
              <a:buFont typeface="Arial" panose="020B0604020202020204" pitchFamily="34" charset="0"/>
              <a:buChar char="•"/>
            </a:pPr>
            <a:r>
              <a:rPr lang="en-IN" sz="2400" dirty="0" err="1"/>
              <a:t>System.Data.Oledb</a:t>
            </a:r>
            <a:endParaRPr lang="en-IN" sz="2400" dirty="0"/>
          </a:p>
          <a:p>
            <a:pPr marL="800100" lvl="1" indent="-342900">
              <a:buFont typeface="Arial" panose="020B0604020202020204" pitchFamily="34" charset="0"/>
              <a:buChar char="•"/>
            </a:pPr>
            <a:r>
              <a:rPr lang="en-IN" sz="2400" dirty="0" err="1"/>
              <a:t>System.Data.Odbc</a:t>
            </a:r>
            <a:endParaRPr lang="en-IN" sz="2400" dirty="0"/>
          </a:p>
          <a:p>
            <a:pPr marL="800100" lvl="1" indent="-342900">
              <a:buFont typeface="Arial" panose="020B0604020202020204" pitchFamily="34" charset="0"/>
              <a:buChar char="•"/>
            </a:pPr>
            <a:r>
              <a:rPr lang="en-IN" sz="2400" dirty="0" err="1"/>
              <a:t>System.Data</a:t>
            </a:r>
            <a:r>
              <a:rPr lang="en-IN" sz="2400" dirty="0"/>
              <a:t>. Oracle Client</a:t>
            </a:r>
          </a:p>
        </p:txBody>
      </p:sp>
      <p:sp>
        <p:nvSpPr>
          <p:cNvPr id="17" name="TextBox 16">
            <a:extLst>
              <a:ext uri="{FF2B5EF4-FFF2-40B4-BE49-F238E27FC236}">
                <a16:creationId xmlns:a16="http://schemas.microsoft.com/office/drawing/2014/main" id="{A14E0B5B-67DB-4974-B4E4-4CBE640BC020}"/>
              </a:ext>
            </a:extLst>
          </p:cNvPr>
          <p:cNvSpPr txBox="1"/>
          <p:nvPr/>
        </p:nvSpPr>
        <p:spPr>
          <a:xfrm>
            <a:off x="283464" y="3109741"/>
            <a:ext cx="11908536" cy="1569660"/>
          </a:xfrm>
          <a:prstGeom prst="rect">
            <a:avLst/>
          </a:prstGeom>
          <a:noFill/>
        </p:spPr>
        <p:txBody>
          <a:bodyPr wrap="square">
            <a:spAutoFit/>
          </a:bodyPr>
          <a:lstStyle/>
          <a:p>
            <a:r>
              <a:rPr lang="en-IN" sz="2400" dirty="0"/>
              <a:t>In addition to above namespaces few more important namespaces in ADO.NET are:</a:t>
            </a:r>
          </a:p>
          <a:p>
            <a:pPr marL="742950" lvl="1" indent="-285750">
              <a:buFont typeface="Arial" panose="020B0604020202020204" pitchFamily="34" charset="0"/>
              <a:buChar char="•"/>
            </a:pPr>
            <a:r>
              <a:rPr lang="en-IN" sz="2400" dirty="0" err="1"/>
              <a:t>System.Data</a:t>
            </a:r>
            <a:endParaRPr lang="en-IN" sz="2400" dirty="0"/>
          </a:p>
          <a:p>
            <a:pPr marL="742950" lvl="1" indent="-285750">
              <a:buFont typeface="Arial" panose="020B0604020202020204" pitchFamily="34" charset="0"/>
              <a:buChar char="•"/>
            </a:pPr>
            <a:r>
              <a:rPr lang="en-IN" sz="2400" dirty="0" err="1"/>
              <a:t>System.Data.Comman</a:t>
            </a:r>
            <a:endParaRPr lang="en-IN" sz="2400" dirty="0"/>
          </a:p>
          <a:p>
            <a:pPr marL="742950" lvl="1" indent="-285750">
              <a:buFont typeface="Arial" panose="020B0604020202020204" pitchFamily="34" charset="0"/>
              <a:buChar char="•"/>
            </a:pPr>
            <a:r>
              <a:rPr lang="en-IN" sz="2400" dirty="0" err="1"/>
              <a:t>System.Data.SqlTypes</a:t>
            </a:r>
            <a:endParaRPr lang="en-IN" sz="2400" dirty="0"/>
          </a:p>
        </p:txBody>
      </p:sp>
      <p:sp>
        <p:nvSpPr>
          <p:cNvPr id="19" name="TextBox 18">
            <a:extLst>
              <a:ext uri="{FF2B5EF4-FFF2-40B4-BE49-F238E27FC236}">
                <a16:creationId xmlns:a16="http://schemas.microsoft.com/office/drawing/2014/main" id="{C2BD8ED7-F712-4ABC-B8A4-911C6A5137FA}"/>
              </a:ext>
            </a:extLst>
          </p:cNvPr>
          <p:cNvSpPr txBox="1"/>
          <p:nvPr/>
        </p:nvSpPr>
        <p:spPr>
          <a:xfrm>
            <a:off x="283882" y="4792304"/>
            <a:ext cx="11908117" cy="461665"/>
          </a:xfrm>
          <a:prstGeom prst="rect">
            <a:avLst/>
          </a:prstGeom>
          <a:noFill/>
        </p:spPr>
        <p:txBody>
          <a:bodyPr wrap="square">
            <a:spAutoFit/>
          </a:bodyPr>
          <a:lstStyle/>
          <a:p>
            <a:endParaRPr lang="en-IN" sz="2400" dirty="0"/>
          </a:p>
        </p:txBody>
      </p:sp>
    </p:spTree>
    <p:extLst>
      <p:ext uri="{BB962C8B-B14F-4D97-AF65-F5344CB8AC3E}">
        <p14:creationId xmlns:p14="http://schemas.microsoft.com/office/powerpoint/2010/main" val="14895902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4" name="TextBox 3">
            <a:extLst>
              <a:ext uri="{FF2B5EF4-FFF2-40B4-BE49-F238E27FC236}">
                <a16:creationId xmlns:a16="http://schemas.microsoft.com/office/drawing/2014/main" id="{192F454C-5880-4AD0-9B31-A4B63732931A}"/>
              </a:ext>
            </a:extLst>
          </p:cNvPr>
          <p:cNvSpPr txBox="1"/>
          <p:nvPr/>
        </p:nvSpPr>
        <p:spPr>
          <a:xfrm>
            <a:off x="5607423" y="2846294"/>
            <a:ext cx="914400" cy="914400"/>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3A3D0485-B05E-4F2A-84CA-61C833AD6CF0}"/>
              </a:ext>
            </a:extLst>
          </p:cNvPr>
          <p:cNvSpPr txBox="1"/>
          <p:nvPr/>
        </p:nvSpPr>
        <p:spPr>
          <a:xfrm>
            <a:off x="283464" y="0"/>
            <a:ext cx="11908536" cy="707886"/>
          </a:xfrm>
          <a:prstGeom prst="rect">
            <a:avLst/>
          </a:prstGeom>
          <a:noFill/>
        </p:spPr>
        <p:txBody>
          <a:bodyPr wrap="square">
            <a:spAutoFit/>
          </a:bodyPr>
          <a:lstStyle/>
          <a:p>
            <a:r>
              <a:rPr lang="en-IN" sz="4000" dirty="0"/>
              <a:t>Classes in Data Providers</a:t>
            </a:r>
          </a:p>
        </p:txBody>
      </p:sp>
      <p:sp>
        <p:nvSpPr>
          <p:cNvPr id="17" name="TextBox 16">
            <a:extLst>
              <a:ext uri="{FF2B5EF4-FFF2-40B4-BE49-F238E27FC236}">
                <a16:creationId xmlns:a16="http://schemas.microsoft.com/office/drawing/2014/main" id="{4D5209FE-F5ED-48EE-BD2A-2DFE049E5F5A}"/>
              </a:ext>
            </a:extLst>
          </p:cNvPr>
          <p:cNvSpPr txBox="1"/>
          <p:nvPr/>
        </p:nvSpPr>
        <p:spPr>
          <a:xfrm>
            <a:off x="283464" y="707886"/>
            <a:ext cx="11908536" cy="5632311"/>
          </a:xfrm>
          <a:prstGeom prst="rect">
            <a:avLst/>
          </a:prstGeom>
          <a:noFill/>
        </p:spPr>
        <p:txBody>
          <a:bodyPr wrap="square">
            <a:spAutoFit/>
          </a:bodyPr>
          <a:lstStyle/>
          <a:p>
            <a:r>
              <a:rPr lang="en-IN" sz="2400" dirty="0"/>
              <a:t>Each data provider supports the fallowing types of core objects to communicate with database.</a:t>
            </a:r>
          </a:p>
          <a:p>
            <a:pPr marL="342900" indent="-342900">
              <a:buFont typeface="Arial" panose="020B0604020202020204" pitchFamily="34" charset="0"/>
              <a:buChar char="•"/>
            </a:pPr>
            <a:r>
              <a:rPr lang="en-IN" sz="2400" dirty="0"/>
              <a:t>The Connection object provides connectivity to a data source.</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The Command object enable access to database commands to return data, modify data, run stored procedures, and send or retrieve parameter information.</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The </a:t>
            </a:r>
            <a:r>
              <a:rPr lang="en-IN" sz="2400" dirty="0" err="1"/>
              <a:t>DataReader</a:t>
            </a:r>
            <a:r>
              <a:rPr lang="en-IN" sz="2400" dirty="0"/>
              <a:t> provides a high performance stream of the data from the data source.</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Finally, the </a:t>
            </a:r>
            <a:r>
              <a:rPr lang="en-IN" sz="2400" dirty="0" err="1"/>
              <a:t>DataAdapter</a:t>
            </a:r>
            <a:r>
              <a:rPr lang="en-IN" sz="2400" dirty="0"/>
              <a:t> provides the bridge between the </a:t>
            </a:r>
            <a:r>
              <a:rPr lang="en-IN" sz="2400" dirty="0" err="1"/>
              <a:t>DataSet</a:t>
            </a:r>
            <a:r>
              <a:rPr lang="en-IN" sz="2400" dirty="0"/>
              <a:t> object and the data source.</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The </a:t>
            </a:r>
            <a:r>
              <a:rPr lang="en-IN" sz="2400" dirty="0" err="1"/>
              <a:t>DataAdapter</a:t>
            </a:r>
            <a:r>
              <a:rPr lang="en-IN" sz="2400" dirty="0"/>
              <a:t> uses Command objects to execute SQL commands at the data source to both load the </a:t>
            </a:r>
            <a:r>
              <a:rPr lang="en-IN" sz="2400" dirty="0" err="1"/>
              <a:t>DataSet</a:t>
            </a:r>
            <a:r>
              <a:rPr lang="en-IN" sz="2400" dirty="0"/>
              <a:t> with data, and </a:t>
            </a:r>
            <a:r>
              <a:rPr lang="en-IN" sz="2400" dirty="0" err="1"/>
              <a:t>renconcile</a:t>
            </a:r>
            <a:r>
              <a:rPr lang="en-IN" sz="2400" dirty="0"/>
              <a:t> change made to the data in the data in the </a:t>
            </a:r>
            <a:r>
              <a:rPr lang="en-IN" sz="2400" dirty="0" err="1"/>
              <a:t>DataSet</a:t>
            </a:r>
            <a:r>
              <a:rPr lang="en-IN" sz="2400" dirty="0"/>
              <a:t> back to the data source.</a:t>
            </a:r>
          </a:p>
        </p:txBody>
      </p:sp>
    </p:spTree>
    <p:extLst>
      <p:ext uri="{BB962C8B-B14F-4D97-AF65-F5344CB8AC3E}">
        <p14:creationId xmlns:p14="http://schemas.microsoft.com/office/powerpoint/2010/main" val="756957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4" name="TextBox 3">
            <a:extLst>
              <a:ext uri="{FF2B5EF4-FFF2-40B4-BE49-F238E27FC236}">
                <a16:creationId xmlns:a16="http://schemas.microsoft.com/office/drawing/2014/main" id="{192F454C-5880-4AD0-9B31-A4B63732931A}"/>
              </a:ext>
            </a:extLst>
          </p:cNvPr>
          <p:cNvSpPr txBox="1"/>
          <p:nvPr/>
        </p:nvSpPr>
        <p:spPr>
          <a:xfrm>
            <a:off x="5607423" y="2846294"/>
            <a:ext cx="914400" cy="914400"/>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01396B88-1451-4AE9-BE90-E190E7174FEA}"/>
              </a:ext>
            </a:extLst>
          </p:cNvPr>
          <p:cNvSpPr txBox="1"/>
          <p:nvPr/>
        </p:nvSpPr>
        <p:spPr>
          <a:xfrm>
            <a:off x="283464" y="0"/>
            <a:ext cx="11908536" cy="4832092"/>
          </a:xfrm>
          <a:prstGeom prst="rect">
            <a:avLst/>
          </a:prstGeom>
          <a:noFill/>
        </p:spPr>
        <p:txBody>
          <a:bodyPr wrap="square">
            <a:spAutoFit/>
          </a:bodyPr>
          <a:lstStyle/>
          <a:p>
            <a:r>
              <a:rPr lang="en-IN" sz="4000" dirty="0"/>
              <a:t>Connection Object</a:t>
            </a:r>
          </a:p>
          <a:p>
            <a:r>
              <a:rPr lang="en-IN" sz="2400" dirty="0"/>
              <a:t>The different Connection classes are in different data provider models. </a:t>
            </a:r>
          </a:p>
          <a:p>
            <a:pPr marL="742950" lvl="1" indent="-285750">
              <a:buFont typeface="Arial" panose="020B0604020202020204" pitchFamily="34" charset="0"/>
              <a:buChar char="•"/>
            </a:pPr>
            <a:r>
              <a:rPr lang="en-IN" sz="2800" b="1" dirty="0"/>
              <a:t>for e.g.: </a:t>
            </a:r>
            <a:r>
              <a:rPr lang="en-IN" sz="2400" dirty="0" err="1"/>
              <a:t>SqlConnection</a:t>
            </a:r>
            <a:r>
              <a:rPr lang="en-IN" sz="2400" dirty="0"/>
              <a:t>, </a:t>
            </a:r>
            <a:r>
              <a:rPr lang="en-IN" sz="2400" dirty="0" err="1"/>
              <a:t>OleDbConnection</a:t>
            </a:r>
            <a:r>
              <a:rPr lang="en-IN" sz="2400" dirty="0"/>
              <a:t>, Oracle Connection, etc.</a:t>
            </a:r>
          </a:p>
          <a:p>
            <a:pPr lvl="1"/>
            <a:endParaRPr lang="en-IN" sz="2400" dirty="0"/>
          </a:p>
          <a:p>
            <a:r>
              <a:rPr lang="en-IN" sz="2400" dirty="0"/>
              <a:t>The properties of </a:t>
            </a:r>
            <a:r>
              <a:rPr lang="en-IN" sz="2400" dirty="0" err="1"/>
              <a:t>SqlConnection</a:t>
            </a:r>
            <a:r>
              <a:rPr lang="en-IN" sz="2400" dirty="0"/>
              <a:t> class are:</a:t>
            </a:r>
          </a:p>
          <a:p>
            <a:pPr marL="742950" lvl="1" indent="-285750">
              <a:buFont typeface="Arial" panose="020B0604020202020204" pitchFamily="34" charset="0"/>
              <a:buChar char="•"/>
            </a:pPr>
            <a:r>
              <a:rPr lang="en-IN" sz="2400" dirty="0" err="1"/>
              <a:t>ConnectionString</a:t>
            </a:r>
            <a:r>
              <a:rPr lang="en-IN" sz="2400" dirty="0"/>
              <a:t>, </a:t>
            </a:r>
            <a:r>
              <a:rPr lang="en-IN" sz="2400" dirty="0" err="1"/>
              <a:t>DataSource</a:t>
            </a:r>
            <a:r>
              <a:rPr lang="en-IN" sz="2400" dirty="0"/>
              <a:t>, Database, State.</a:t>
            </a:r>
          </a:p>
          <a:p>
            <a:pPr marL="742950" lvl="1" indent="-285750">
              <a:buFont typeface="Arial" panose="020B0604020202020204" pitchFamily="34" charset="0"/>
              <a:buChar char="•"/>
            </a:pPr>
            <a:r>
              <a:rPr lang="en-IN" sz="2400" dirty="0"/>
              <a:t>In above properties </a:t>
            </a:r>
            <a:r>
              <a:rPr lang="en-IN" sz="2400" dirty="0" err="1"/>
              <a:t>DataSource</a:t>
            </a:r>
            <a:r>
              <a:rPr lang="en-IN" sz="2400" dirty="0"/>
              <a:t>, Database, State are read-only mode.</a:t>
            </a:r>
          </a:p>
          <a:p>
            <a:pPr lvl="1"/>
            <a:endParaRPr lang="en-IN" sz="2400" dirty="0"/>
          </a:p>
          <a:p>
            <a:r>
              <a:rPr lang="en-IN" sz="2400" dirty="0"/>
              <a:t>You can pass necessary connection string information to the </a:t>
            </a:r>
            <a:r>
              <a:rPr lang="en-IN" sz="2400" dirty="0" err="1"/>
              <a:t>SqlConnection</a:t>
            </a:r>
            <a:r>
              <a:rPr lang="en-IN" sz="2400" dirty="0"/>
              <a:t> in a string format or store in "</a:t>
            </a:r>
            <a:r>
              <a:rPr lang="en-IN" sz="2400" dirty="0" err="1"/>
              <a:t>web.config</a:t>
            </a:r>
            <a:r>
              <a:rPr lang="en-IN" sz="2400" dirty="0"/>
              <a:t>" file..</a:t>
            </a:r>
          </a:p>
          <a:p>
            <a:endParaRPr lang="en-IN" sz="2400" dirty="0"/>
          </a:p>
          <a:p>
            <a:endParaRPr lang="en-IN" sz="2400" dirty="0"/>
          </a:p>
        </p:txBody>
      </p:sp>
      <p:sp>
        <p:nvSpPr>
          <p:cNvPr id="17" name="TextBox 16">
            <a:extLst>
              <a:ext uri="{FF2B5EF4-FFF2-40B4-BE49-F238E27FC236}">
                <a16:creationId xmlns:a16="http://schemas.microsoft.com/office/drawing/2014/main" id="{87E2482A-95DD-47FF-ABB5-0F7F52E8CBCF}"/>
              </a:ext>
            </a:extLst>
          </p:cNvPr>
          <p:cNvSpPr txBox="1"/>
          <p:nvPr/>
        </p:nvSpPr>
        <p:spPr>
          <a:xfrm>
            <a:off x="309611" y="4366919"/>
            <a:ext cx="11766177" cy="1938992"/>
          </a:xfrm>
          <a:prstGeom prst="rect">
            <a:avLst/>
          </a:prstGeom>
          <a:noFill/>
        </p:spPr>
        <p:txBody>
          <a:bodyPr wrap="square">
            <a:spAutoFit/>
          </a:bodyPr>
          <a:lstStyle/>
          <a:p>
            <a:r>
              <a:rPr lang="en-IN" sz="2400" dirty="0"/>
              <a:t>You can store database connection parameters in configuration file under &lt;</a:t>
            </a:r>
            <a:r>
              <a:rPr lang="en-IN" sz="2400" dirty="0" err="1"/>
              <a:t>ConnectionString</a:t>
            </a:r>
            <a:r>
              <a:rPr lang="en-IN" sz="2400" dirty="0"/>
              <a:t>&gt; section.</a:t>
            </a:r>
          </a:p>
          <a:p>
            <a:endParaRPr lang="en-IN" sz="2400" dirty="0"/>
          </a:p>
          <a:p>
            <a:r>
              <a:rPr lang="en-IN" sz="2400" dirty="0"/>
              <a:t> Here you can specify name of connection, connection string parameter and provider for this connection.</a:t>
            </a:r>
          </a:p>
        </p:txBody>
      </p:sp>
    </p:spTree>
    <p:extLst>
      <p:ext uri="{BB962C8B-B14F-4D97-AF65-F5344CB8AC3E}">
        <p14:creationId xmlns:p14="http://schemas.microsoft.com/office/powerpoint/2010/main" val="10230469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4" name="TextBox 3">
            <a:extLst>
              <a:ext uri="{FF2B5EF4-FFF2-40B4-BE49-F238E27FC236}">
                <a16:creationId xmlns:a16="http://schemas.microsoft.com/office/drawing/2014/main" id="{192F454C-5880-4AD0-9B31-A4B63732931A}"/>
              </a:ext>
            </a:extLst>
          </p:cNvPr>
          <p:cNvSpPr txBox="1"/>
          <p:nvPr/>
        </p:nvSpPr>
        <p:spPr>
          <a:xfrm>
            <a:off x="5607423" y="2846294"/>
            <a:ext cx="914400" cy="914400"/>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22ED1209-0674-4399-845D-9571694331AA}"/>
              </a:ext>
            </a:extLst>
          </p:cNvPr>
          <p:cNvSpPr txBox="1"/>
          <p:nvPr/>
        </p:nvSpPr>
        <p:spPr>
          <a:xfrm>
            <a:off x="364146" y="0"/>
            <a:ext cx="11908536" cy="2369880"/>
          </a:xfrm>
          <a:prstGeom prst="rect">
            <a:avLst/>
          </a:prstGeom>
          <a:noFill/>
        </p:spPr>
        <p:txBody>
          <a:bodyPr wrap="square">
            <a:spAutoFit/>
          </a:bodyPr>
          <a:lstStyle/>
          <a:p>
            <a:r>
              <a:rPr lang="en-IN" sz="2800" b="1" dirty="0"/>
              <a:t>for e.g. </a:t>
            </a:r>
            <a:r>
              <a:rPr lang="en-IN" sz="2400" dirty="0"/>
              <a:t>usage of </a:t>
            </a:r>
            <a:r>
              <a:rPr lang="en-IN" sz="2400" dirty="0" err="1"/>
              <a:t>SqlConnection</a:t>
            </a:r>
            <a:r>
              <a:rPr lang="en-IN" sz="2400" dirty="0"/>
              <a:t>:</a:t>
            </a:r>
          </a:p>
          <a:p>
            <a:pPr lvl="1"/>
            <a:r>
              <a:rPr lang="en-IN" sz="2400" dirty="0" err="1"/>
              <a:t>SqlConnection</a:t>
            </a:r>
            <a:r>
              <a:rPr lang="en-IN" sz="2400" dirty="0"/>
              <a:t> con = new </a:t>
            </a:r>
            <a:r>
              <a:rPr lang="en-IN" sz="2400" dirty="0" err="1"/>
              <a:t>SqlConnection</a:t>
            </a:r>
            <a:r>
              <a:rPr lang="en-IN" sz="2400" dirty="0"/>
              <a:t>("Data Source=</a:t>
            </a:r>
            <a:r>
              <a:rPr lang="en-IN" sz="2400" dirty="0" err="1"/>
              <a:t>FARZADFWADIA-PC;Initial</a:t>
            </a:r>
            <a:r>
              <a:rPr lang="en-IN" sz="2400" dirty="0"/>
              <a:t> </a:t>
            </a:r>
            <a:r>
              <a:rPr lang="en-IN" sz="2400" dirty="0" err="1"/>
              <a:t>Catalog</a:t>
            </a:r>
            <a:r>
              <a:rPr lang="en-IN" sz="2400" dirty="0"/>
              <a:t>=Farzad Wadia; Integrated Security=True"); </a:t>
            </a:r>
          </a:p>
          <a:p>
            <a:pPr lvl="1"/>
            <a:r>
              <a:rPr lang="en-IN" sz="2400" dirty="0" err="1"/>
              <a:t>con.Open</a:t>
            </a:r>
            <a:r>
              <a:rPr lang="en-IN" sz="2400" dirty="0"/>
              <a:t>();//Use connection object. </a:t>
            </a:r>
          </a:p>
          <a:p>
            <a:pPr lvl="1"/>
            <a:r>
              <a:rPr lang="en-IN" sz="2400" dirty="0" err="1"/>
              <a:t>con.Close</a:t>
            </a:r>
            <a:r>
              <a:rPr lang="en-IN" sz="2400" dirty="0"/>
              <a:t>(); //you need to call this explicitly, because </a:t>
            </a:r>
            <a:r>
              <a:rPr lang="en-IN" sz="2400" dirty="0" err="1"/>
              <a:t>.net</a:t>
            </a:r>
            <a:r>
              <a:rPr lang="en-IN" sz="2400" dirty="0"/>
              <a:t> doesn't implicitly release the connection when they fall out of scope.</a:t>
            </a:r>
          </a:p>
        </p:txBody>
      </p:sp>
    </p:spTree>
    <p:extLst>
      <p:ext uri="{BB962C8B-B14F-4D97-AF65-F5344CB8AC3E}">
        <p14:creationId xmlns:p14="http://schemas.microsoft.com/office/powerpoint/2010/main" val="42911926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4" name="TextBox 3">
            <a:extLst>
              <a:ext uri="{FF2B5EF4-FFF2-40B4-BE49-F238E27FC236}">
                <a16:creationId xmlns:a16="http://schemas.microsoft.com/office/drawing/2014/main" id="{192F454C-5880-4AD0-9B31-A4B63732931A}"/>
              </a:ext>
            </a:extLst>
          </p:cNvPr>
          <p:cNvSpPr txBox="1"/>
          <p:nvPr/>
        </p:nvSpPr>
        <p:spPr>
          <a:xfrm>
            <a:off x="5607423" y="2846294"/>
            <a:ext cx="914400" cy="914400"/>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9A9FD658-4144-4BF6-859C-8D1725AD3385}"/>
              </a:ext>
            </a:extLst>
          </p:cNvPr>
          <p:cNvSpPr txBox="1"/>
          <p:nvPr/>
        </p:nvSpPr>
        <p:spPr>
          <a:xfrm>
            <a:off x="283464" y="0"/>
            <a:ext cx="8860536" cy="707886"/>
          </a:xfrm>
          <a:prstGeom prst="rect">
            <a:avLst/>
          </a:prstGeom>
          <a:noFill/>
        </p:spPr>
        <p:txBody>
          <a:bodyPr wrap="square">
            <a:spAutoFit/>
          </a:bodyPr>
          <a:lstStyle/>
          <a:p>
            <a:r>
              <a:rPr lang="en-IN" sz="4000" dirty="0"/>
              <a:t>Command Object</a:t>
            </a:r>
          </a:p>
        </p:txBody>
      </p:sp>
      <p:sp>
        <p:nvSpPr>
          <p:cNvPr id="17" name="TextBox 16">
            <a:extLst>
              <a:ext uri="{FF2B5EF4-FFF2-40B4-BE49-F238E27FC236}">
                <a16:creationId xmlns:a16="http://schemas.microsoft.com/office/drawing/2014/main" id="{E9717544-E6F6-4355-84B0-513F7DD73521}"/>
              </a:ext>
            </a:extLst>
          </p:cNvPr>
          <p:cNvSpPr txBox="1"/>
          <p:nvPr/>
        </p:nvSpPr>
        <p:spPr>
          <a:xfrm>
            <a:off x="283464" y="707886"/>
            <a:ext cx="11908536" cy="3785652"/>
          </a:xfrm>
          <a:prstGeom prst="rect">
            <a:avLst/>
          </a:prstGeom>
          <a:noFill/>
        </p:spPr>
        <p:txBody>
          <a:bodyPr wrap="square">
            <a:spAutoFit/>
          </a:bodyPr>
          <a:lstStyle/>
          <a:p>
            <a:r>
              <a:rPr lang="en-IN" sz="2400" dirty="0"/>
              <a:t>In Ado.net a command is a string of the containing SQL statements that is to be issued to the database. It can also be a stored procedure or the name of the table which return all columns and rows.</a:t>
            </a:r>
          </a:p>
          <a:p>
            <a:endParaRPr lang="en-IN" sz="2400" dirty="0"/>
          </a:p>
          <a:p>
            <a:r>
              <a:rPr lang="en-IN" sz="2400" dirty="0"/>
              <a:t>A Command can be constructed by using the instance of </a:t>
            </a:r>
            <a:r>
              <a:rPr lang="en-IN" sz="2400" dirty="0" err="1"/>
              <a:t>SqlCommand</a:t>
            </a:r>
            <a:r>
              <a:rPr lang="en-IN" sz="2400" dirty="0"/>
              <a:t>. </a:t>
            </a:r>
          </a:p>
          <a:p>
            <a:endParaRPr lang="en-IN" sz="2400" dirty="0"/>
          </a:p>
          <a:p>
            <a:r>
              <a:rPr lang="en-IN" sz="2400" b="1" dirty="0"/>
              <a:t>for e.g.: </a:t>
            </a:r>
          </a:p>
          <a:p>
            <a:r>
              <a:rPr lang="en-IN" sz="2400" dirty="0" err="1"/>
              <a:t>SqlCommand</a:t>
            </a:r>
            <a:r>
              <a:rPr lang="en-IN" sz="2400" dirty="0"/>
              <a:t> </a:t>
            </a:r>
            <a:r>
              <a:rPr lang="en-IN" sz="2400" dirty="0" err="1"/>
              <a:t>cmd</a:t>
            </a:r>
            <a:r>
              <a:rPr lang="en-IN" sz="2400" dirty="0"/>
              <a:t> = new </a:t>
            </a:r>
            <a:r>
              <a:rPr lang="en-IN" sz="2400" dirty="0" err="1"/>
              <a:t>SqlCommand</a:t>
            </a:r>
            <a:r>
              <a:rPr lang="en-IN" sz="2400" dirty="0"/>
              <a:t>("Select * from Employee", con);</a:t>
            </a:r>
          </a:p>
          <a:p>
            <a:endParaRPr lang="en-IN" sz="2400" dirty="0"/>
          </a:p>
          <a:p>
            <a:r>
              <a:rPr lang="en-IN" sz="2400" dirty="0"/>
              <a:t>After building the command object you need to execute with any one of </a:t>
            </a:r>
            <a:r>
              <a:rPr lang="en-IN" sz="2400" dirty="0" err="1"/>
              <a:t>themethods</a:t>
            </a:r>
            <a:endParaRPr lang="en-IN" sz="2400" dirty="0"/>
          </a:p>
        </p:txBody>
      </p:sp>
      <p:sp>
        <p:nvSpPr>
          <p:cNvPr id="18" name="TextBox 17">
            <a:extLst>
              <a:ext uri="{FF2B5EF4-FFF2-40B4-BE49-F238E27FC236}">
                <a16:creationId xmlns:a16="http://schemas.microsoft.com/office/drawing/2014/main" id="{B46356C4-F708-4AE7-A8F1-EE470CA208B5}"/>
              </a:ext>
            </a:extLst>
          </p:cNvPr>
          <p:cNvSpPr txBox="1"/>
          <p:nvPr/>
        </p:nvSpPr>
        <p:spPr>
          <a:xfrm>
            <a:off x="283883" y="4808891"/>
            <a:ext cx="11908117" cy="1569660"/>
          </a:xfrm>
          <a:prstGeom prst="rect">
            <a:avLst/>
          </a:prstGeom>
          <a:noFill/>
        </p:spPr>
        <p:txBody>
          <a:bodyPr wrap="square">
            <a:spAutoFit/>
          </a:bodyPr>
          <a:lstStyle/>
          <a:p>
            <a:pPr marL="342900" indent="-342900">
              <a:buFont typeface="Arial" panose="020B0604020202020204" pitchFamily="34" charset="0"/>
              <a:buChar char="•"/>
            </a:pPr>
            <a:r>
              <a:rPr lang="en-IN" sz="2400" b="1" dirty="0" err="1"/>
              <a:t>ExecuteNonQuery</a:t>
            </a:r>
            <a:r>
              <a:rPr lang="en-IN" sz="2400" b="1" dirty="0"/>
              <a:t>(): </a:t>
            </a:r>
            <a:r>
              <a:rPr lang="en-IN" sz="2400" dirty="0"/>
              <a:t>Executes the command but doesn't return any output. Only it will return no of rows effected.</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b="1" dirty="0" err="1"/>
              <a:t>ExecuteReader</a:t>
            </a:r>
            <a:r>
              <a:rPr lang="en-IN" sz="2400" b="1" dirty="0"/>
              <a:t>(): </a:t>
            </a:r>
            <a:r>
              <a:rPr lang="en-IN" sz="2400" dirty="0"/>
              <a:t>Executes the command and returns a type </a:t>
            </a:r>
            <a:r>
              <a:rPr lang="en-IN" sz="2400" dirty="0" err="1"/>
              <a:t>SqlDataReader</a:t>
            </a:r>
            <a:r>
              <a:rPr lang="en-IN" sz="2400" dirty="0"/>
              <a:t>. </a:t>
            </a:r>
          </a:p>
        </p:txBody>
      </p:sp>
    </p:spTree>
    <p:extLst>
      <p:ext uri="{BB962C8B-B14F-4D97-AF65-F5344CB8AC3E}">
        <p14:creationId xmlns:p14="http://schemas.microsoft.com/office/powerpoint/2010/main" val="11979380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4" name="TextBox 3">
            <a:extLst>
              <a:ext uri="{FF2B5EF4-FFF2-40B4-BE49-F238E27FC236}">
                <a16:creationId xmlns:a16="http://schemas.microsoft.com/office/drawing/2014/main" id="{192F454C-5880-4AD0-9B31-A4B63732931A}"/>
              </a:ext>
            </a:extLst>
          </p:cNvPr>
          <p:cNvSpPr txBox="1"/>
          <p:nvPr/>
        </p:nvSpPr>
        <p:spPr>
          <a:xfrm>
            <a:off x="5607423" y="2846294"/>
            <a:ext cx="914400" cy="914400"/>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C5E7CA43-DFAC-45A9-B274-99884B05FECA}"/>
              </a:ext>
            </a:extLst>
          </p:cNvPr>
          <p:cNvSpPr txBox="1"/>
          <p:nvPr/>
        </p:nvSpPr>
        <p:spPr>
          <a:xfrm>
            <a:off x="283464" y="0"/>
            <a:ext cx="11908536" cy="1938992"/>
          </a:xfrm>
          <a:prstGeom prst="rect">
            <a:avLst/>
          </a:prstGeom>
          <a:noFill/>
        </p:spPr>
        <p:txBody>
          <a:bodyPr wrap="square">
            <a:spAutoFit/>
          </a:bodyPr>
          <a:lstStyle/>
          <a:p>
            <a:pPr marL="285750" indent="-285750">
              <a:buFont typeface="Arial" panose="020B0604020202020204" pitchFamily="34" charset="0"/>
              <a:buChar char="•"/>
            </a:pPr>
            <a:r>
              <a:rPr lang="en-IN" sz="2400" b="1" dirty="0" err="1"/>
              <a:t>ExecuteRow</a:t>
            </a:r>
            <a:r>
              <a:rPr lang="en-IN" sz="2400" b="1" dirty="0"/>
              <a:t>(): </a:t>
            </a:r>
            <a:r>
              <a:rPr lang="en-IN" sz="2400" dirty="0"/>
              <a:t>Executes the command and returns </a:t>
            </a:r>
            <a:r>
              <a:rPr lang="en-IN" sz="2400" dirty="0" err="1"/>
              <a:t>SqlRecord</a:t>
            </a:r>
            <a:r>
              <a:rPr lang="en-IN" sz="2400" dirty="0"/>
              <a:t>. (Single row)</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b="1" dirty="0" err="1"/>
              <a:t>ExecuteScalar</a:t>
            </a:r>
            <a:r>
              <a:rPr lang="en-IN" sz="2400" b="1" dirty="0"/>
              <a:t>(): </a:t>
            </a:r>
            <a:r>
              <a:rPr lang="en-IN" sz="2400" dirty="0"/>
              <a:t>Executes the command and returns a single values.</a:t>
            </a:r>
          </a:p>
          <a:p>
            <a:r>
              <a:rPr lang="en-IN" sz="2400" dirty="0"/>
              <a:t> </a:t>
            </a:r>
          </a:p>
          <a:p>
            <a:pPr marL="285750" indent="-285750">
              <a:buFont typeface="Arial" panose="020B0604020202020204" pitchFamily="34" charset="0"/>
              <a:buChar char="•"/>
            </a:pPr>
            <a:r>
              <a:rPr lang="en-IN" sz="2400" b="1" dirty="0" err="1"/>
              <a:t>ExecuteXmlReader</a:t>
            </a:r>
            <a:r>
              <a:rPr lang="en-IN" sz="2400" b="1" dirty="0"/>
              <a:t>(): </a:t>
            </a:r>
            <a:r>
              <a:rPr lang="en-IN" sz="2400" dirty="0"/>
              <a:t>Executes the command and returns </a:t>
            </a:r>
            <a:r>
              <a:rPr lang="en-IN" sz="2400" dirty="0" err="1"/>
              <a:t>XmlReader</a:t>
            </a:r>
            <a:r>
              <a:rPr lang="en-IN" sz="2400" dirty="0"/>
              <a:t>.</a:t>
            </a:r>
          </a:p>
        </p:txBody>
      </p:sp>
    </p:spTree>
    <p:extLst>
      <p:ext uri="{BB962C8B-B14F-4D97-AF65-F5344CB8AC3E}">
        <p14:creationId xmlns:p14="http://schemas.microsoft.com/office/powerpoint/2010/main" val="20757780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4" name="TextBox 3">
            <a:extLst>
              <a:ext uri="{FF2B5EF4-FFF2-40B4-BE49-F238E27FC236}">
                <a16:creationId xmlns:a16="http://schemas.microsoft.com/office/drawing/2014/main" id="{192F454C-5880-4AD0-9B31-A4B63732931A}"/>
              </a:ext>
            </a:extLst>
          </p:cNvPr>
          <p:cNvSpPr txBox="1"/>
          <p:nvPr/>
        </p:nvSpPr>
        <p:spPr>
          <a:xfrm>
            <a:off x="5607423" y="2846294"/>
            <a:ext cx="914400" cy="914400"/>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C78E28AF-39F3-4DD7-AE49-FABAA8639157}"/>
              </a:ext>
            </a:extLst>
          </p:cNvPr>
          <p:cNvSpPr txBox="1"/>
          <p:nvPr/>
        </p:nvSpPr>
        <p:spPr>
          <a:xfrm>
            <a:off x="283464" y="0"/>
            <a:ext cx="8860536" cy="707886"/>
          </a:xfrm>
          <a:prstGeom prst="rect">
            <a:avLst/>
          </a:prstGeom>
          <a:noFill/>
        </p:spPr>
        <p:txBody>
          <a:bodyPr wrap="square">
            <a:spAutoFit/>
          </a:bodyPr>
          <a:lstStyle/>
          <a:p>
            <a:pPr lvl="0"/>
            <a:r>
              <a:rPr lang="en-US" sz="4000" dirty="0">
                <a:latin typeface="Times New Roman" panose="02020603050405020304" pitchFamily="18" charset="0"/>
                <a:cs typeface="Times New Roman" panose="02020603050405020304" pitchFamily="18" charset="0"/>
              </a:rPr>
              <a:t>Accessing Data With Server Explorer</a:t>
            </a:r>
          </a:p>
        </p:txBody>
      </p:sp>
      <p:sp>
        <p:nvSpPr>
          <p:cNvPr id="18" name="TextBox 17">
            <a:extLst>
              <a:ext uri="{FF2B5EF4-FFF2-40B4-BE49-F238E27FC236}">
                <a16:creationId xmlns:a16="http://schemas.microsoft.com/office/drawing/2014/main" id="{7A1E5391-6F0E-4498-B598-7E2B297DFA6C}"/>
              </a:ext>
            </a:extLst>
          </p:cNvPr>
          <p:cNvSpPr txBox="1"/>
          <p:nvPr/>
        </p:nvSpPr>
        <p:spPr>
          <a:xfrm>
            <a:off x="283463" y="769441"/>
            <a:ext cx="11908535" cy="1569660"/>
          </a:xfrm>
          <a:prstGeom prst="rect">
            <a:avLst/>
          </a:prstGeom>
          <a:noFill/>
        </p:spPr>
        <p:txBody>
          <a:bodyPr wrap="square">
            <a:spAutoFit/>
          </a:bodyPr>
          <a:lstStyle/>
          <a:p>
            <a:r>
              <a:rPr lang="en-IN" sz="2400" dirty="0"/>
              <a:t>To create a connection to the database, click the Add Connection icon in Server Explorer, or right-click in Server Explorer on the Data Connections node and select Add Connection. From here, you can also connect to a database on another server, a SharePoint service, or an Azure service.</a:t>
            </a:r>
          </a:p>
        </p:txBody>
      </p:sp>
      <p:pic>
        <p:nvPicPr>
          <p:cNvPr id="7" name="Picture 6">
            <a:extLst>
              <a:ext uri="{FF2B5EF4-FFF2-40B4-BE49-F238E27FC236}">
                <a16:creationId xmlns:a16="http://schemas.microsoft.com/office/drawing/2014/main" id="{AB5C19A9-260B-4978-9448-DF4AD1056C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842" y="2621413"/>
            <a:ext cx="7972676" cy="3967645"/>
          </a:xfrm>
          <a:prstGeom prst="rect">
            <a:avLst/>
          </a:prstGeom>
        </p:spPr>
      </p:pic>
    </p:spTree>
    <p:extLst>
      <p:ext uri="{BB962C8B-B14F-4D97-AF65-F5344CB8AC3E}">
        <p14:creationId xmlns:p14="http://schemas.microsoft.com/office/powerpoint/2010/main" val="3071892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4" name="TextBox 3">
            <a:extLst>
              <a:ext uri="{FF2B5EF4-FFF2-40B4-BE49-F238E27FC236}">
                <a16:creationId xmlns:a16="http://schemas.microsoft.com/office/drawing/2014/main" id="{192F454C-5880-4AD0-9B31-A4B63732931A}"/>
              </a:ext>
            </a:extLst>
          </p:cNvPr>
          <p:cNvSpPr txBox="1"/>
          <p:nvPr/>
        </p:nvSpPr>
        <p:spPr>
          <a:xfrm>
            <a:off x="5607423" y="2846294"/>
            <a:ext cx="914400" cy="914400"/>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E5328020-AF64-4561-B0DE-F35D8F211197}"/>
              </a:ext>
            </a:extLst>
          </p:cNvPr>
          <p:cNvSpPr txBox="1"/>
          <p:nvPr/>
        </p:nvSpPr>
        <p:spPr>
          <a:xfrm>
            <a:off x="283463" y="0"/>
            <a:ext cx="11908535" cy="984885"/>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What is </a:t>
            </a:r>
            <a:r>
              <a:rPr lang="en-US" sz="4000" dirty="0" err="1">
                <a:latin typeface="Times New Roman" panose="02020603050405020304" pitchFamily="18" charset="0"/>
                <a:cs typeface="Times New Roman" panose="02020603050405020304" pitchFamily="18" charset="0"/>
              </a:rPr>
              <a:t>ADO.Net</a:t>
            </a:r>
            <a:r>
              <a:rPr lang="en-US" sz="4000" dirty="0">
                <a:latin typeface="Times New Roman" panose="02020603050405020304" pitchFamily="18" charset="0"/>
                <a:cs typeface="Times New Roman" panose="02020603050405020304" pitchFamily="18" charset="0"/>
              </a:rPr>
              <a:t>?</a:t>
            </a:r>
          </a:p>
          <a:p>
            <a:endParaRPr lang="en-IN" dirty="0"/>
          </a:p>
        </p:txBody>
      </p:sp>
      <p:sp>
        <p:nvSpPr>
          <p:cNvPr id="5" name="TextBox 4">
            <a:extLst>
              <a:ext uri="{FF2B5EF4-FFF2-40B4-BE49-F238E27FC236}">
                <a16:creationId xmlns:a16="http://schemas.microsoft.com/office/drawing/2014/main" id="{3819A723-46EA-4578-8512-2E0769714E3A}"/>
              </a:ext>
            </a:extLst>
          </p:cNvPr>
          <p:cNvSpPr txBox="1"/>
          <p:nvPr/>
        </p:nvSpPr>
        <p:spPr>
          <a:xfrm>
            <a:off x="283465" y="1065276"/>
            <a:ext cx="11908535"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a:t>The full-form of ado.net is </a:t>
            </a:r>
            <a:r>
              <a:rPr lang="en-US" sz="2400" b="1" dirty="0"/>
              <a:t>ActiveX Data Object.</a:t>
            </a:r>
          </a:p>
          <a:p>
            <a:pPr marL="342900" indent="-342900">
              <a:buFont typeface="Arial" panose="020B0604020202020204" pitchFamily="34" charset="0"/>
              <a:buChar char="•"/>
            </a:pPr>
            <a:endParaRPr lang="en-US" sz="2400" b="1" dirty="0"/>
          </a:p>
          <a:p>
            <a:pPr marL="342900" indent="-342900">
              <a:buFont typeface="Arial" panose="020B0604020202020204" pitchFamily="34" charset="0"/>
              <a:buChar char="•"/>
            </a:pPr>
            <a:r>
              <a:rPr lang="en-US" sz="2400" dirty="0"/>
              <a:t>ADO.net is the data-access technology that enables applications to connect to data stores and manipulate data contained in them in various ways.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It is based on the .NET framework and it is highly integrated with the rest of the framework class library.</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Ado.net is a collection of classes, interfaces, structures, enumerated type that mange data access from the relational data stores within the </a:t>
            </a:r>
            <a:r>
              <a:rPr lang="en-US" sz="2400" dirty="0" err="1"/>
              <a:t>.net</a:t>
            </a:r>
            <a:r>
              <a:rPr lang="en-US" sz="2400" dirty="0"/>
              <a:t> framework.</a:t>
            </a:r>
            <a:endParaRPr lang="en-IN" sz="2400" dirty="0"/>
          </a:p>
        </p:txBody>
      </p:sp>
    </p:spTree>
    <p:extLst>
      <p:ext uri="{BB962C8B-B14F-4D97-AF65-F5344CB8AC3E}">
        <p14:creationId xmlns:p14="http://schemas.microsoft.com/office/powerpoint/2010/main" val="23488859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4" name="TextBox 3">
            <a:extLst>
              <a:ext uri="{FF2B5EF4-FFF2-40B4-BE49-F238E27FC236}">
                <a16:creationId xmlns:a16="http://schemas.microsoft.com/office/drawing/2014/main" id="{192F454C-5880-4AD0-9B31-A4B63732931A}"/>
              </a:ext>
            </a:extLst>
          </p:cNvPr>
          <p:cNvSpPr txBox="1"/>
          <p:nvPr/>
        </p:nvSpPr>
        <p:spPr>
          <a:xfrm>
            <a:off x="5607423" y="2846294"/>
            <a:ext cx="914400" cy="914400"/>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95172715-DA6D-4693-91DE-EC58BB7495D1}"/>
              </a:ext>
            </a:extLst>
          </p:cNvPr>
          <p:cNvSpPr txBox="1"/>
          <p:nvPr/>
        </p:nvSpPr>
        <p:spPr>
          <a:xfrm>
            <a:off x="283463" y="0"/>
            <a:ext cx="11908535" cy="830997"/>
          </a:xfrm>
          <a:prstGeom prst="rect">
            <a:avLst/>
          </a:prstGeom>
          <a:noFill/>
        </p:spPr>
        <p:txBody>
          <a:bodyPr wrap="square">
            <a:spAutoFit/>
          </a:bodyPr>
          <a:lstStyle/>
          <a:p>
            <a:r>
              <a:rPr lang="en-IN" sz="2400" dirty="0"/>
              <a:t>This brings up the Add Connection dialog box. Here, we have entered the name of the SQL Server </a:t>
            </a:r>
            <a:r>
              <a:rPr lang="en-IN" sz="2400" dirty="0" err="1"/>
              <a:t>LocalDB</a:t>
            </a:r>
            <a:r>
              <a:rPr lang="en-IN" sz="2400" dirty="0"/>
              <a:t> instance, (</a:t>
            </a:r>
            <a:r>
              <a:rPr lang="en-IN" sz="2400" dirty="0" err="1"/>
              <a:t>localdb</a:t>
            </a:r>
            <a:r>
              <a:rPr lang="en-IN" sz="2400" dirty="0"/>
              <a:t>)\</a:t>
            </a:r>
            <a:r>
              <a:rPr lang="en-IN" sz="2400" dirty="0" err="1"/>
              <a:t>MSSqlLocalDB</a:t>
            </a:r>
            <a:r>
              <a:rPr lang="en-IN" sz="2400" dirty="0"/>
              <a:t>, which is usually installed with Visual Studio.</a:t>
            </a:r>
          </a:p>
        </p:txBody>
      </p:sp>
      <p:pic>
        <p:nvPicPr>
          <p:cNvPr id="6" name="Picture 5">
            <a:extLst>
              <a:ext uri="{FF2B5EF4-FFF2-40B4-BE49-F238E27FC236}">
                <a16:creationId xmlns:a16="http://schemas.microsoft.com/office/drawing/2014/main" id="{2DE65AA0-40E6-4E80-BB23-0E0CFF3542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304" y="926025"/>
            <a:ext cx="6242765" cy="5836946"/>
          </a:xfrm>
          <a:prstGeom prst="rect">
            <a:avLst/>
          </a:prstGeom>
        </p:spPr>
      </p:pic>
    </p:spTree>
    <p:extLst>
      <p:ext uri="{BB962C8B-B14F-4D97-AF65-F5344CB8AC3E}">
        <p14:creationId xmlns:p14="http://schemas.microsoft.com/office/powerpoint/2010/main" val="29891499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11" name="TextBox 10">
            <a:extLst>
              <a:ext uri="{FF2B5EF4-FFF2-40B4-BE49-F238E27FC236}">
                <a16:creationId xmlns:a16="http://schemas.microsoft.com/office/drawing/2014/main" id="{8EC7404C-E9BF-4F39-8162-2BDD6277CCF6}"/>
              </a:ext>
            </a:extLst>
          </p:cNvPr>
          <p:cNvSpPr txBox="1"/>
          <p:nvPr/>
        </p:nvSpPr>
        <p:spPr>
          <a:xfrm>
            <a:off x="283464" y="0"/>
            <a:ext cx="11908536" cy="1815882"/>
          </a:xfrm>
          <a:prstGeom prst="rect">
            <a:avLst/>
          </a:prstGeom>
          <a:noFill/>
        </p:spPr>
        <p:txBody>
          <a:bodyPr wrap="square">
            <a:spAutoFit/>
          </a:bodyPr>
          <a:lstStyle/>
          <a:p>
            <a:r>
              <a:rPr lang="en-IN" sz="4000" dirty="0"/>
              <a:t>Change the provider</a:t>
            </a:r>
          </a:p>
          <a:p>
            <a:r>
              <a:rPr lang="en-IN" sz="2400" dirty="0"/>
              <a:t>If the data source is not what you want, click the Change button to choose a new data source and/or a new ADO.NET data provider. The new provider might ask for your credentials, depending on how you configured it.</a:t>
            </a:r>
          </a:p>
        </p:txBody>
      </p:sp>
      <p:pic>
        <p:nvPicPr>
          <p:cNvPr id="5" name="Picture 4">
            <a:extLst>
              <a:ext uri="{FF2B5EF4-FFF2-40B4-BE49-F238E27FC236}">
                <a16:creationId xmlns:a16="http://schemas.microsoft.com/office/drawing/2014/main" id="{57ECFCC3-B7BF-439A-92EB-DC06941939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434" y="1908214"/>
            <a:ext cx="6021919" cy="4949786"/>
          </a:xfrm>
          <a:prstGeom prst="rect">
            <a:avLst/>
          </a:prstGeom>
        </p:spPr>
      </p:pic>
    </p:spTree>
    <p:extLst>
      <p:ext uri="{BB962C8B-B14F-4D97-AF65-F5344CB8AC3E}">
        <p14:creationId xmlns:p14="http://schemas.microsoft.com/office/powerpoint/2010/main" val="5361766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4" name="TextBox 3">
            <a:extLst>
              <a:ext uri="{FF2B5EF4-FFF2-40B4-BE49-F238E27FC236}">
                <a16:creationId xmlns:a16="http://schemas.microsoft.com/office/drawing/2014/main" id="{192F454C-5880-4AD0-9B31-A4B63732931A}"/>
              </a:ext>
            </a:extLst>
          </p:cNvPr>
          <p:cNvSpPr txBox="1"/>
          <p:nvPr/>
        </p:nvSpPr>
        <p:spPr>
          <a:xfrm>
            <a:off x="5607423" y="2846294"/>
            <a:ext cx="914400" cy="914400"/>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7E5386A7-961B-4727-818F-38BDD2C5E1DD}"/>
              </a:ext>
            </a:extLst>
          </p:cNvPr>
          <p:cNvSpPr txBox="1"/>
          <p:nvPr/>
        </p:nvSpPr>
        <p:spPr>
          <a:xfrm>
            <a:off x="283464" y="0"/>
            <a:ext cx="11908536" cy="1446550"/>
          </a:xfrm>
          <a:prstGeom prst="rect">
            <a:avLst/>
          </a:prstGeom>
          <a:noFill/>
        </p:spPr>
        <p:txBody>
          <a:bodyPr wrap="square">
            <a:spAutoFit/>
          </a:bodyPr>
          <a:lstStyle/>
          <a:p>
            <a:r>
              <a:rPr lang="en-IN" sz="4000" dirty="0"/>
              <a:t>Test the connection</a:t>
            </a:r>
          </a:p>
          <a:p>
            <a:r>
              <a:rPr lang="en-IN" sz="2400" dirty="0"/>
              <a:t>After you have chosen the data source, click Test Connection. If it doesn't succeed, you will need to troubleshoot based on the vendor's documentation.</a:t>
            </a:r>
          </a:p>
        </p:txBody>
      </p:sp>
      <p:pic>
        <p:nvPicPr>
          <p:cNvPr id="5" name="Picture 4">
            <a:extLst>
              <a:ext uri="{FF2B5EF4-FFF2-40B4-BE49-F238E27FC236}">
                <a16:creationId xmlns:a16="http://schemas.microsoft.com/office/drawing/2014/main" id="{AE7862D3-53C3-41BD-8BFA-2296106246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629" y="1536197"/>
            <a:ext cx="7080630" cy="5232156"/>
          </a:xfrm>
          <a:prstGeom prst="rect">
            <a:avLst/>
          </a:prstGeom>
        </p:spPr>
      </p:pic>
    </p:spTree>
    <p:extLst>
      <p:ext uri="{BB962C8B-B14F-4D97-AF65-F5344CB8AC3E}">
        <p14:creationId xmlns:p14="http://schemas.microsoft.com/office/powerpoint/2010/main" val="38386548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06F0F283-C8B6-4598-89C9-C404C98A5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9">
            <a:extLst>
              <a:ext uri="{FF2B5EF4-FFF2-40B4-BE49-F238E27FC236}">
                <a16:creationId xmlns:a16="http://schemas.microsoft.com/office/drawing/2014/main" id="{E473B0C0-761B-443F-97A0-9D6E01FBB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2"/>
            <a:ext cx="6300250" cy="6858002"/>
          </a:xfrm>
          <a:custGeom>
            <a:avLst/>
            <a:gdLst>
              <a:gd name="connsiteX0" fmla="*/ 0 w 6300250"/>
              <a:gd name="connsiteY0" fmla="*/ 0 h 6858002"/>
              <a:gd name="connsiteX1" fmla="*/ 3149600 w 6300250"/>
              <a:gd name="connsiteY1" fmla="*/ 0 h 6858002"/>
              <a:gd name="connsiteX2" fmla="*/ 3149600 w 6300250"/>
              <a:gd name="connsiteY2" fmla="*/ 2 h 6858002"/>
              <a:gd name="connsiteX3" fmla="*/ 6110455 w 6300250"/>
              <a:gd name="connsiteY3" fmla="*/ 2 h 6858002"/>
              <a:gd name="connsiteX4" fmla="*/ 6115495 w 6300250"/>
              <a:gd name="connsiteY4" fmla="*/ 66677 h 6858002"/>
              <a:gd name="connsiteX5" fmla="*/ 6123892 w 6300250"/>
              <a:gd name="connsiteY5" fmla="*/ 122239 h 6858002"/>
              <a:gd name="connsiteX6" fmla="*/ 6133970 w 6300250"/>
              <a:gd name="connsiteY6" fmla="*/ 174627 h 6858002"/>
              <a:gd name="connsiteX7" fmla="*/ 6150766 w 6300250"/>
              <a:gd name="connsiteY7" fmla="*/ 217489 h 6858002"/>
              <a:gd name="connsiteX8" fmla="*/ 6167562 w 6300250"/>
              <a:gd name="connsiteY8" fmla="*/ 260352 h 6858002"/>
              <a:gd name="connsiteX9" fmla="*/ 6187717 w 6300250"/>
              <a:gd name="connsiteY9" fmla="*/ 296864 h 6858002"/>
              <a:gd name="connsiteX10" fmla="*/ 6207872 w 6300250"/>
              <a:gd name="connsiteY10" fmla="*/ 334964 h 6858002"/>
              <a:gd name="connsiteX11" fmla="*/ 6226348 w 6300250"/>
              <a:gd name="connsiteY11" fmla="*/ 369889 h 6858002"/>
              <a:gd name="connsiteX12" fmla="*/ 6244823 w 6300250"/>
              <a:gd name="connsiteY12" fmla="*/ 409577 h 6858002"/>
              <a:gd name="connsiteX13" fmla="*/ 6261619 w 6300250"/>
              <a:gd name="connsiteY13" fmla="*/ 450852 h 6858002"/>
              <a:gd name="connsiteX14" fmla="*/ 6276736 w 6300250"/>
              <a:gd name="connsiteY14" fmla="*/ 496889 h 6858002"/>
              <a:gd name="connsiteX15" fmla="*/ 6288493 w 6300250"/>
              <a:gd name="connsiteY15" fmla="*/ 546102 h 6858002"/>
              <a:gd name="connsiteX16" fmla="*/ 6296891 w 6300250"/>
              <a:gd name="connsiteY16" fmla="*/ 606427 h 6858002"/>
              <a:gd name="connsiteX17" fmla="*/ 6300250 w 6300250"/>
              <a:gd name="connsiteY17" fmla="*/ 673102 h 6858002"/>
              <a:gd name="connsiteX18" fmla="*/ 6296891 w 6300250"/>
              <a:gd name="connsiteY18" fmla="*/ 744539 h 6858002"/>
              <a:gd name="connsiteX19" fmla="*/ 6288493 w 6300250"/>
              <a:gd name="connsiteY19" fmla="*/ 801689 h 6858002"/>
              <a:gd name="connsiteX20" fmla="*/ 6276736 w 6300250"/>
              <a:gd name="connsiteY20" fmla="*/ 854077 h 6858002"/>
              <a:gd name="connsiteX21" fmla="*/ 6261619 w 6300250"/>
              <a:gd name="connsiteY21" fmla="*/ 901702 h 6858002"/>
              <a:gd name="connsiteX22" fmla="*/ 6244823 w 6300250"/>
              <a:gd name="connsiteY22" fmla="*/ 942977 h 6858002"/>
              <a:gd name="connsiteX23" fmla="*/ 6224668 w 6300250"/>
              <a:gd name="connsiteY23" fmla="*/ 981077 h 6858002"/>
              <a:gd name="connsiteX24" fmla="*/ 6204513 w 6300250"/>
              <a:gd name="connsiteY24" fmla="*/ 1017589 h 6858002"/>
              <a:gd name="connsiteX25" fmla="*/ 6184358 w 6300250"/>
              <a:gd name="connsiteY25" fmla="*/ 1055689 h 6858002"/>
              <a:gd name="connsiteX26" fmla="*/ 6165882 w 6300250"/>
              <a:gd name="connsiteY26" fmla="*/ 1095377 h 6858002"/>
              <a:gd name="connsiteX27" fmla="*/ 6147406 w 6300250"/>
              <a:gd name="connsiteY27" fmla="*/ 1136652 h 6858002"/>
              <a:gd name="connsiteX28" fmla="*/ 6132291 w 6300250"/>
              <a:gd name="connsiteY28" fmla="*/ 1182689 h 6858002"/>
              <a:gd name="connsiteX29" fmla="*/ 6122213 w 6300250"/>
              <a:gd name="connsiteY29" fmla="*/ 1235077 h 6858002"/>
              <a:gd name="connsiteX30" fmla="*/ 6112135 w 6300250"/>
              <a:gd name="connsiteY30" fmla="*/ 1295402 h 6858002"/>
              <a:gd name="connsiteX31" fmla="*/ 6110455 w 6300250"/>
              <a:gd name="connsiteY31" fmla="*/ 1363664 h 6858002"/>
              <a:gd name="connsiteX32" fmla="*/ 6112135 w 6300250"/>
              <a:gd name="connsiteY32" fmla="*/ 1431927 h 6858002"/>
              <a:gd name="connsiteX33" fmla="*/ 6122213 w 6300250"/>
              <a:gd name="connsiteY33" fmla="*/ 1492252 h 6858002"/>
              <a:gd name="connsiteX34" fmla="*/ 6132291 w 6300250"/>
              <a:gd name="connsiteY34" fmla="*/ 1544639 h 6858002"/>
              <a:gd name="connsiteX35" fmla="*/ 6147406 w 6300250"/>
              <a:gd name="connsiteY35" fmla="*/ 1589089 h 6858002"/>
              <a:gd name="connsiteX36" fmla="*/ 6165882 w 6300250"/>
              <a:gd name="connsiteY36" fmla="*/ 1631952 h 6858002"/>
              <a:gd name="connsiteX37" fmla="*/ 6184358 w 6300250"/>
              <a:gd name="connsiteY37" fmla="*/ 1671639 h 6858002"/>
              <a:gd name="connsiteX38" fmla="*/ 6204513 w 6300250"/>
              <a:gd name="connsiteY38" fmla="*/ 1708152 h 6858002"/>
              <a:gd name="connsiteX39" fmla="*/ 6224668 w 6300250"/>
              <a:gd name="connsiteY39" fmla="*/ 1743077 h 6858002"/>
              <a:gd name="connsiteX40" fmla="*/ 6244823 w 6300250"/>
              <a:gd name="connsiteY40" fmla="*/ 1782764 h 6858002"/>
              <a:gd name="connsiteX41" fmla="*/ 6261619 w 6300250"/>
              <a:gd name="connsiteY41" fmla="*/ 1824039 h 6858002"/>
              <a:gd name="connsiteX42" fmla="*/ 6276736 w 6300250"/>
              <a:gd name="connsiteY42" fmla="*/ 1870077 h 6858002"/>
              <a:gd name="connsiteX43" fmla="*/ 6288493 w 6300250"/>
              <a:gd name="connsiteY43" fmla="*/ 1922464 h 6858002"/>
              <a:gd name="connsiteX44" fmla="*/ 6296891 w 6300250"/>
              <a:gd name="connsiteY44" fmla="*/ 1982789 h 6858002"/>
              <a:gd name="connsiteX45" fmla="*/ 6300250 w 6300250"/>
              <a:gd name="connsiteY45" fmla="*/ 2051052 h 6858002"/>
              <a:gd name="connsiteX46" fmla="*/ 6296891 w 6300250"/>
              <a:gd name="connsiteY46" fmla="*/ 2119314 h 6858002"/>
              <a:gd name="connsiteX47" fmla="*/ 6288493 w 6300250"/>
              <a:gd name="connsiteY47" fmla="*/ 2179639 h 6858002"/>
              <a:gd name="connsiteX48" fmla="*/ 6276736 w 6300250"/>
              <a:gd name="connsiteY48" fmla="*/ 2232027 h 6858002"/>
              <a:gd name="connsiteX49" fmla="*/ 6261619 w 6300250"/>
              <a:gd name="connsiteY49" fmla="*/ 2278064 h 6858002"/>
              <a:gd name="connsiteX50" fmla="*/ 6244823 w 6300250"/>
              <a:gd name="connsiteY50" fmla="*/ 2319339 h 6858002"/>
              <a:gd name="connsiteX51" fmla="*/ 6224668 w 6300250"/>
              <a:gd name="connsiteY51" fmla="*/ 2359027 h 6858002"/>
              <a:gd name="connsiteX52" fmla="*/ 6204513 w 6300250"/>
              <a:gd name="connsiteY52" fmla="*/ 2395539 h 6858002"/>
              <a:gd name="connsiteX53" fmla="*/ 6184358 w 6300250"/>
              <a:gd name="connsiteY53" fmla="*/ 2433639 h 6858002"/>
              <a:gd name="connsiteX54" fmla="*/ 6165882 w 6300250"/>
              <a:gd name="connsiteY54" fmla="*/ 2471739 h 6858002"/>
              <a:gd name="connsiteX55" fmla="*/ 6147406 w 6300250"/>
              <a:gd name="connsiteY55" fmla="*/ 2513014 h 6858002"/>
              <a:gd name="connsiteX56" fmla="*/ 6132291 w 6300250"/>
              <a:gd name="connsiteY56" fmla="*/ 2560639 h 6858002"/>
              <a:gd name="connsiteX57" fmla="*/ 6122213 w 6300250"/>
              <a:gd name="connsiteY57" fmla="*/ 2613027 h 6858002"/>
              <a:gd name="connsiteX58" fmla="*/ 6112135 w 6300250"/>
              <a:gd name="connsiteY58" fmla="*/ 2671764 h 6858002"/>
              <a:gd name="connsiteX59" fmla="*/ 6110455 w 6300250"/>
              <a:gd name="connsiteY59" fmla="*/ 2741614 h 6858002"/>
              <a:gd name="connsiteX60" fmla="*/ 6112135 w 6300250"/>
              <a:gd name="connsiteY60" fmla="*/ 2809877 h 6858002"/>
              <a:gd name="connsiteX61" fmla="*/ 6122213 w 6300250"/>
              <a:gd name="connsiteY61" fmla="*/ 2868614 h 6858002"/>
              <a:gd name="connsiteX62" fmla="*/ 6132291 w 6300250"/>
              <a:gd name="connsiteY62" fmla="*/ 2922589 h 6858002"/>
              <a:gd name="connsiteX63" fmla="*/ 6147406 w 6300250"/>
              <a:gd name="connsiteY63" fmla="*/ 2967039 h 6858002"/>
              <a:gd name="connsiteX64" fmla="*/ 6165882 w 6300250"/>
              <a:gd name="connsiteY64" fmla="*/ 3009902 h 6858002"/>
              <a:gd name="connsiteX65" fmla="*/ 6184358 w 6300250"/>
              <a:gd name="connsiteY65" fmla="*/ 3046414 h 6858002"/>
              <a:gd name="connsiteX66" fmla="*/ 6204513 w 6300250"/>
              <a:gd name="connsiteY66" fmla="*/ 3084514 h 6858002"/>
              <a:gd name="connsiteX67" fmla="*/ 6224668 w 6300250"/>
              <a:gd name="connsiteY67" fmla="*/ 3121027 h 6858002"/>
              <a:gd name="connsiteX68" fmla="*/ 6244823 w 6300250"/>
              <a:gd name="connsiteY68" fmla="*/ 3160714 h 6858002"/>
              <a:gd name="connsiteX69" fmla="*/ 6261619 w 6300250"/>
              <a:gd name="connsiteY69" fmla="*/ 3201989 h 6858002"/>
              <a:gd name="connsiteX70" fmla="*/ 6276736 w 6300250"/>
              <a:gd name="connsiteY70" fmla="*/ 3248027 h 6858002"/>
              <a:gd name="connsiteX71" fmla="*/ 6288493 w 6300250"/>
              <a:gd name="connsiteY71" fmla="*/ 3300414 h 6858002"/>
              <a:gd name="connsiteX72" fmla="*/ 6296891 w 6300250"/>
              <a:gd name="connsiteY72" fmla="*/ 3360739 h 6858002"/>
              <a:gd name="connsiteX73" fmla="*/ 6300250 w 6300250"/>
              <a:gd name="connsiteY73" fmla="*/ 3427414 h 6858002"/>
              <a:gd name="connsiteX74" fmla="*/ 6296891 w 6300250"/>
              <a:gd name="connsiteY74" fmla="*/ 3497264 h 6858002"/>
              <a:gd name="connsiteX75" fmla="*/ 6288493 w 6300250"/>
              <a:gd name="connsiteY75" fmla="*/ 3557589 h 6858002"/>
              <a:gd name="connsiteX76" fmla="*/ 6276736 w 6300250"/>
              <a:gd name="connsiteY76" fmla="*/ 3609977 h 6858002"/>
              <a:gd name="connsiteX77" fmla="*/ 6261619 w 6300250"/>
              <a:gd name="connsiteY77" fmla="*/ 3656014 h 6858002"/>
              <a:gd name="connsiteX78" fmla="*/ 6244823 w 6300250"/>
              <a:gd name="connsiteY78" fmla="*/ 3697289 h 6858002"/>
              <a:gd name="connsiteX79" fmla="*/ 6224668 w 6300250"/>
              <a:gd name="connsiteY79" fmla="*/ 3736977 h 6858002"/>
              <a:gd name="connsiteX80" fmla="*/ 6184358 w 6300250"/>
              <a:gd name="connsiteY80" fmla="*/ 3811589 h 6858002"/>
              <a:gd name="connsiteX81" fmla="*/ 6165882 w 6300250"/>
              <a:gd name="connsiteY81" fmla="*/ 3848102 h 6858002"/>
              <a:gd name="connsiteX82" fmla="*/ 6147406 w 6300250"/>
              <a:gd name="connsiteY82" fmla="*/ 3890964 h 6858002"/>
              <a:gd name="connsiteX83" fmla="*/ 6132291 w 6300250"/>
              <a:gd name="connsiteY83" fmla="*/ 3935414 h 6858002"/>
              <a:gd name="connsiteX84" fmla="*/ 6122213 w 6300250"/>
              <a:gd name="connsiteY84" fmla="*/ 3987802 h 6858002"/>
              <a:gd name="connsiteX85" fmla="*/ 6112135 w 6300250"/>
              <a:gd name="connsiteY85" fmla="*/ 4048127 h 6858002"/>
              <a:gd name="connsiteX86" fmla="*/ 6110455 w 6300250"/>
              <a:gd name="connsiteY86" fmla="*/ 4116389 h 6858002"/>
              <a:gd name="connsiteX87" fmla="*/ 6112135 w 6300250"/>
              <a:gd name="connsiteY87" fmla="*/ 4186239 h 6858002"/>
              <a:gd name="connsiteX88" fmla="*/ 6122213 w 6300250"/>
              <a:gd name="connsiteY88" fmla="*/ 4244977 h 6858002"/>
              <a:gd name="connsiteX89" fmla="*/ 6132291 w 6300250"/>
              <a:gd name="connsiteY89" fmla="*/ 4297364 h 6858002"/>
              <a:gd name="connsiteX90" fmla="*/ 6147406 w 6300250"/>
              <a:gd name="connsiteY90" fmla="*/ 4343402 h 6858002"/>
              <a:gd name="connsiteX91" fmla="*/ 6165882 w 6300250"/>
              <a:gd name="connsiteY91" fmla="*/ 4386264 h 6858002"/>
              <a:gd name="connsiteX92" fmla="*/ 6184358 w 6300250"/>
              <a:gd name="connsiteY92" fmla="*/ 4424364 h 6858002"/>
              <a:gd name="connsiteX93" fmla="*/ 6224668 w 6300250"/>
              <a:gd name="connsiteY93" fmla="*/ 4498977 h 6858002"/>
              <a:gd name="connsiteX94" fmla="*/ 6244823 w 6300250"/>
              <a:gd name="connsiteY94" fmla="*/ 4537077 h 6858002"/>
              <a:gd name="connsiteX95" fmla="*/ 6261619 w 6300250"/>
              <a:gd name="connsiteY95" fmla="*/ 4579939 h 6858002"/>
              <a:gd name="connsiteX96" fmla="*/ 6276736 w 6300250"/>
              <a:gd name="connsiteY96" fmla="*/ 4625977 h 6858002"/>
              <a:gd name="connsiteX97" fmla="*/ 6288493 w 6300250"/>
              <a:gd name="connsiteY97" fmla="*/ 4678364 h 6858002"/>
              <a:gd name="connsiteX98" fmla="*/ 6296891 w 6300250"/>
              <a:gd name="connsiteY98" fmla="*/ 4738689 h 6858002"/>
              <a:gd name="connsiteX99" fmla="*/ 6300250 w 6300250"/>
              <a:gd name="connsiteY99" fmla="*/ 4806952 h 6858002"/>
              <a:gd name="connsiteX100" fmla="*/ 6296891 w 6300250"/>
              <a:gd name="connsiteY100" fmla="*/ 4875214 h 6858002"/>
              <a:gd name="connsiteX101" fmla="*/ 6288493 w 6300250"/>
              <a:gd name="connsiteY101" fmla="*/ 4935539 h 6858002"/>
              <a:gd name="connsiteX102" fmla="*/ 6276736 w 6300250"/>
              <a:gd name="connsiteY102" fmla="*/ 4987927 h 6858002"/>
              <a:gd name="connsiteX103" fmla="*/ 6261619 w 6300250"/>
              <a:gd name="connsiteY103" fmla="*/ 5033964 h 6858002"/>
              <a:gd name="connsiteX104" fmla="*/ 6244823 w 6300250"/>
              <a:gd name="connsiteY104" fmla="*/ 5075239 h 6858002"/>
              <a:gd name="connsiteX105" fmla="*/ 6224668 w 6300250"/>
              <a:gd name="connsiteY105" fmla="*/ 5114927 h 6858002"/>
              <a:gd name="connsiteX106" fmla="*/ 6204513 w 6300250"/>
              <a:gd name="connsiteY106" fmla="*/ 5149852 h 6858002"/>
              <a:gd name="connsiteX107" fmla="*/ 6184358 w 6300250"/>
              <a:gd name="connsiteY107" fmla="*/ 5186364 h 6858002"/>
              <a:gd name="connsiteX108" fmla="*/ 6165882 w 6300250"/>
              <a:gd name="connsiteY108" fmla="*/ 5226052 h 6858002"/>
              <a:gd name="connsiteX109" fmla="*/ 6147406 w 6300250"/>
              <a:gd name="connsiteY109" fmla="*/ 5268914 h 6858002"/>
              <a:gd name="connsiteX110" fmla="*/ 6132291 w 6300250"/>
              <a:gd name="connsiteY110" fmla="*/ 5313364 h 6858002"/>
              <a:gd name="connsiteX111" fmla="*/ 6122213 w 6300250"/>
              <a:gd name="connsiteY111" fmla="*/ 5365752 h 6858002"/>
              <a:gd name="connsiteX112" fmla="*/ 6112135 w 6300250"/>
              <a:gd name="connsiteY112" fmla="*/ 5426077 h 6858002"/>
              <a:gd name="connsiteX113" fmla="*/ 6110455 w 6300250"/>
              <a:gd name="connsiteY113" fmla="*/ 5494339 h 6858002"/>
              <a:gd name="connsiteX114" fmla="*/ 6112135 w 6300250"/>
              <a:gd name="connsiteY114" fmla="*/ 5562602 h 6858002"/>
              <a:gd name="connsiteX115" fmla="*/ 6122213 w 6300250"/>
              <a:gd name="connsiteY115" fmla="*/ 5622927 h 6858002"/>
              <a:gd name="connsiteX116" fmla="*/ 6132291 w 6300250"/>
              <a:gd name="connsiteY116" fmla="*/ 5675314 h 6858002"/>
              <a:gd name="connsiteX117" fmla="*/ 6147406 w 6300250"/>
              <a:gd name="connsiteY117" fmla="*/ 5721352 h 6858002"/>
              <a:gd name="connsiteX118" fmla="*/ 6165882 w 6300250"/>
              <a:gd name="connsiteY118" fmla="*/ 5762627 h 6858002"/>
              <a:gd name="connsiteX119" fmla="*/ 6184358 w 6300250"/>
              <a:gd name="connsiteY119" fmla="*/ 5802314 h 6858002"/>
              <a:gd name="connsiteX120" fmla="*/ 6204513 w 6300250"/>
              <a:gd name="connsiteY120" fmla="*/ 5840414 h 6858002"/>
              <a:gd name="connsiteX121" fmla="*/ 6224668 w 6300250"/>
              <a:gd name="connsiteY121" fmla="*/ 5876927 h 6858002"/>
              <a:gd name="connsiteX122" fmla="*/ 6244823 w 6300250"/>
              <a:gd name="connsiteY122" fmla="*/ 5915027 h 6858002"/>
              <a:gd name="connsiteX123" fmla="*/ 6261619 w 6300250"/>
              <a:gd name="connsiteY123" fmla="*/ 5956302 h 6858002"/>
              <a:gd name="connsiteX124" fmla="*/ 6276736 w 6300250"/>
              <a:gd name="connsiteY124" fmla="*/ 6003927 h 6858002"/>
              <a:gd name="connsiteX125" fmla="*/ 6288493 w 6300250"/>
              <a:gd name="connsiteY125" fmla="*/ 6056314 h 6858002"/>
              <a:gd name="connsiteX126" fmla="*/ 6296891 w 6300250"/>
              <a:gd name="connsiteY126" fmla="*/ 6113464 h 6858002"/>
              <a:gd name="connsiteX127" fmla="*/ 6300250 w 6300250"/>
              <a:gd name="connsiteY127" fmla="*/ 6183314 h 6858002"/>
              <a:gd name="connsiteX128" fmla="*/ 6296891 w 6300250"/>
              <a:gd name="connsiteY128" fmla="*/ 6251577 h 6858002"/>
              <a:gd name="connsiteX129" fmla="*/ 6288493 w 6300250"/>
              <a:gd name="connsiteY129" fmla="*/ 6311902 h 6858002"/>
              <a:gd name="connsiteX130" fmla="*/ 6276736 w 6300250"/>
              <a:gd name="connsiteY130" fmla="*/ 6361114 h 6858002"/>
              <a:gd name="connsiteX131" fmla="*/ 6261619 w 6300250"/>
              <a:gd name="connsiteY131" fmla="*/ 6407152 h 6858002"/>
              <a:gd name="connsiteX132" fmla="*/ 6244823 w 6300250"/>
              <a:gd name="connsiteY132" fmla="*/ 6448427 h 6858002"/>
              <a:gd name="connsiteX133" fmla="*/ 6226348 w 6300250"/>
              <a:gd name="connsiteY133" fmla="*/ 6488114 h 6858002"/>
              <a:gd name="connsiteX134" fmla="*/ 6207872 w 6300250"/>
              <a:gd name="connsiteY134" fmla="*/ 6523039 h 6858002"/>
              <a:gd name="connsiteX135" fmla="*/ 6187717 w 6300250"/>
              <a:gd name="connsiteY135" fmla="*/ 6561139 h 6858002"/>
              <a:gd name="connsiteX136" fmla="*/ 6167562 w 6300250"/>
              <a:gd name="connsiteY136" fmla="*/ 6597652 h 6858002"/>
              <a:gd name="connsiteX137" fmla="*/ 6150766 w 6300250"/>
              <a:gd name="connsiteY137" fmla="*/ 6640514 h 6858002"/>
              <a:gd name="connsiteX138" fmla="*/ 6133970 w 6300250"/>
              <a:gd name="connsiteY138" fmla="*/ 6683377 h 6858002"/>
              <a:gd name="connsiteX139" fmla="*/ 6123892 w 6300250"/>
              <a:gd name="connsiteY139" fmla="*/ 6735764 h 6858002"/>
              <a:gd name="connsiteX140" fmla="*/ 6115495 w 6300250"/>
              <a:gd name="connsiteY140" fmla="*/ 6791327 h 6858002"/>
              <a:gd name="connsiteX141" fmla="*/ 6110455 w 6300250"/>
              <a:gd name="connsiteY141" fmla="*/ 6858002 h 6858002"/>
              <a:gd name="connsiteX142" fmla="*/ 3149600 w 6300250"/>
              <a:gd name="connsiteY142" fmla="*/ 6858002 h 6858002"/>
              <a:gd name="connsiteX143" fmla="*/ 2707087 w 6300250"/>
              <a:gd name="connsiteY143" fmla="*/ 6858002 h 6858002"/>
              <a:gd name="connsiteX144" fmla="*/ 0 w 6300250"/>
              <a:gd name="connsiteY144"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6300250" h="6858002">
                <a:moveTo>
                  <a:pt x="0" y="0"/>
                </a:moveTo>
                <a:lnTo>
                  <a:pt x="3149600" y="0"/>
                </a:lnTo>
                <a:lnTo>
                  <a:pt x="3149600" y="2"/>
                </a:lnTo>
                <a:lnTo>
                  <a:pt x="6110455" y="2"/>
                </a:lnTo>
                <a:lnTo>
                  <a:pt x="6115495" y="66677"/>
                </a:lnTo>
                <a:lnTo>
                  <a:pt x="6123892" y="122239"/>
                </a:lnTo>
                <a:lnTo>
                  <a:pt x="6133970" y="174627"/>
                </a:lnTo>
                <a:lnTo>
                  <a:pt x="6150766" y="217489"/>
                </a:lnTo>
                <a:lnTo>
                  <a:pt x="6167562" y="260352"/>
                </a:lnTo>
                <a:lnTo>
                  <a:pt x="6187717" y="296864"/>
                </a:lnTo>
                <a:lnTo>
                  <a:pt x="6207872" y="334964"/>
                </a:lnTo>
                <a:lnTo>
                  <a:pt x="6226348" y="369889"/>
                </a:lnTo>
                <a:lnTo>
                  <a:pt x="6244823" y="409577"/>
                </a:lnTo>
                <a:lnTo>
                  <a:pt x="6261619" y="450852"/>
                </a:lnTo>
                <a:lnTo>
                  <a:pt x="6276736" y="496889"/>
                </a:lnTo>
                <a:lnTo>
                  <a:pt x="6288493" y="546102"/>
                </a:lnTo>
                <a:lnTo>
                  <a:pt x="6296891" y="606427"/>
                </a:lnTo>
                <a:lnTo>
                  <a:pt x="6300250" y="673102"/>
                </a:lnTo>
                <a:lnTo>
                  <a:pt x="6296891" y="744539"/>
                </a:lnTo>
                <a:lnTo>
                  <a:pt x="6288493" y="801689"/>
                </a:lnTo>
                <a:lnTo>
                  <a:pt x="6276736" y="854077"/>
                </a:lnTo>
                <a:lnTo>
                  <a:pt x="6261619" y="901702"/>
                </a:lnTo>
                <a:lnTo>
                  <a:pt x="6244823" y="942977"/>
                </a:lnTo>
                <a:lnTo>
                  <a:pt x="6224668" y="981077"/>
                </a:lnTo>
                <a:lnTo>
                  <a:pt x="6204513" y="1017589"/>
                </a:lnTo>
                <a:lnTo>
                  <a:pt x="6184358" y="1055689"/>
                </a:lnTo>
                <a:lnTo>
                  <a:pt x="6165882" y="1095377"/>
                </a:lnTo>
                <a:lnTo>
                  <a:pt x="6147406" y="1136652"/>
                </a:lnTo>
                <a:lnTo>
                  <a:pt x="6132291" y="1182689"/>
                </a:lnTo>
                <a:lnTo>
                  <a:pt x="6122213" y="1235077"/>
                </a:lnTo>
                <a:lnTo>
                  <a:pt x="6112135" y="1295402"/>
                </a:lnTo>
                <a:lnTo>
                  <a:pt x="6110455" y="1363664"/>
                </a:lnTo>
                <a:lnTo>
                  <a:pt x="6112135" y="1431927"/>
                </a:lnTo>
                <a:lnTo>
                  <a:pt x="6122213" y="1492252"/>
                </a:lnTo>
                <a:lnTo>
                  <a:pt x="6132291" y="1544639"/>
                </a:lnTo>
                <a:lnTo>
                  <a:pt x="6147406" y="1589089"/>
                </a:lnTo>
                <a:lnTo>
                  <a:pt x="6165882" y="1631952"/>
                </a:lnTo>
                <a:lnTo>
                  <a:pt x="6184358" y="1671639"/>
                </a:lnTo>
                <a:lnTo>
                  <a:pt x="6204513" y="1708152"/>
                </a:lnTo>
                <a:lnTo>
                  <a:pt x="6224668" y="1743077"/>
                </a:lnTo>
                <a:lnTo>
                  <a:pt x="6244823" y="1782764"/>
                </a:lnTo>
                <a:lnTo>
                  <a:pt x="6261619" y="1824039"/>
                </a:lnTo>
                <a:lnTo>
                  <a:pt x="6276736" y="1870077"/>
                </a:lnTo>
                <a:lnTo>
                  <a:pt x="6288493" y="1922464"/>
                </a:lnTo>
                <a:lnTo>
                  <a:pt x="6296891" y="1982789"/>
                </a:lnTo>
                <a:lnTo>
                  <a:pt x="6300250" y="2051052"/>
                </a:lnTo>
                <a:lnTo>
                  <a:pt x="6296891" y="2119314"/>
                </a:lnTo>
                <a:lnTo>
                  <a:pt x="6288493" y="2179639"/>
                </a:lnTo>
                <a:lnTo>
                  <a:pt x="6276736" y="2232027"/>
                </a:lnTo>
                <a:lnTo>
                  <a:pt x="6261619" y="2278064"/>
                </a:lnTo>
                <a:lnTo>
                  <a:pt x="6244823" y="2319339"/>
                </a:lnTo>
                <a:lnTo>
                  <a:pt x="6224668" y="2359027"/>
                </a:lnTo>
                <a:lnTo>
                  <a:pt x="6204513" y="2395539"/>
                </a:lnTo>
                <a:lnTo>
                  <a:pt x="6184358" y="2433639"/>
                </a:lnTo>
                <a:lnTo>
                  <a:pt x="6165882" y="2471739"/>
                </a:lnTo>
                <a:lnTo>
                  <a:pt x="6147406" y="2513014"/>
                </a:lnTo>
                <a:lnTo>
                  <a:pt x="6132291" y="2560639"/>
                </a:lnTo>
                <a:lnTo>
                  <a:pt x="6122213" y="2613027"/>
                </a:lnTo>
                <a:lnTo>
                  <a:pt x="6112135" y="2671764"/>
                </a:lnTo>
                <a:lnTo>
                  <a:pt x="6110455" y="2741614"/>
                </a:lnTo>
                <a:lnTo>
                  <a:pt x="6112135" y="2809877"/>
                </a:lnTo>
                <a:lnTo>
                  <a:pt x="6122213" y="2868614"/>
                </a:lnTo>
                <a:lnTo>
                  <a:pt x="6132291" y="2922589"/>
                </a:lnTo>
                <a:lnTo>
                  <a:pt x="6147406" y="2967039"/>
                </a:lnTo>
                <a:lnTo>
                  <a:pt x="6165882" y="3009902"/>
                </a:lnTo>
                <a:lnTo>
                  <a:pt x="6184358" y="3046414"/>
                </a:lnTo>
                <a:lnTo>
                  <a:pt x="6204513" y="3084514"/>
                </a:lnTo>
                <a:lnTo>
                  <a:pt x="6224668" y="3121027"/>
                </a:lnTo>
                <a:lnTo>
                  <a:pt x="6244823" y="3160714"/>
                </a:lnTo>
                <a:lnTo>
                  <a:pt x="6261619" y="3201989"/>
                </a:lnTo>
                <a:lnTo>
                  <a:pt x="6276736" y="3248027"/>
                </a:lnTo>
                <a:lnTo>
                  <a:pt x="6288493" y="3300414"/>
                </a:lnTo>
                <a:lnTo>
                  <a:pt x="6296891" y="3360739"/>
                </a:lnTo>
                <a:lnTo>
                  <a:pt x="6300250" y="3427414"/>
                </a:lnTo>
                <a:lnTo>
                  <a:pt x="6296891" y="3497264"/>
                </a:lnTo>
                <a:lnTo>
                  <a:pt x="6288493" y="3557589"/>
                </a:lnTo>
                <a:lnTo>
                  <a:pt x="6276736" y="3609977"/>
                </a:lnTo>
                <a:lnTo>
                  <a:pt x="6261619" y="3656014"/>
                </a:lnTo>
                <a:lnTo>
                  <a:pt x="6244823" y="3697289"/>
                </a:lnTo>
                <a:lnTo>
                  <a:pt x="6224668" y="3736977"/>
                </a:lnTo>
                <a:lnTo>
                  <a:pt x="6184358" y="3811589"/>
                </a:lnTo>
                <a:lnTo>
                  <a:pt x="6165882" y="3848102"/>
                </a:lnTo>
                <a:lnTo>
                  <a:pt x="6147406" y="3890964"/>
                </a:lnTo>
                <a:lnTo>
                  <a:pt x="6132291" y="3935414"/>
                </a:lnTo>
                <a:lnTo>
                  <a:pt x="6122213" y="3987802"/>
                </a:lnTo>
                <a:lnTo>
                  <a:pt x="6112135" y="4048127"/>
                </a:lnTo>
                <a:lnTo>
                  <a:pt x="6110455" y="4116389"/>
                </a:lnTo>
                <a:lnTo>
                  <a:pt x="6112135" y="4186239"/>
                </a:lnTo>
                <a:lnTo>
                  <a:pt x="6122213" y="4244977"/>
                </a:lnTo>
                <a:lnTo>
                  <a:pt x="6132291" y="4297364"/>
                </a:lnTo>
                <a:lnTo>
                  <a:pt x="6147406" y="4343402"/>
                </a:lnTo>
                <a:lnTo>
                  <a:pt x="6165882" y="4386264"/>
                </a:lnTo>
                <a:lnTo>
                  <a:pt x="6184358" y="4424364"/>
                </a:lnTo>
                <a:lnTo>
                  <a:pt x="6224668" y="4498977"/>
                </a:lnTo>
                <a:lnTo>
                  <a:pt x="6244823" y="4537077"/>
                </a:lnTo>
                <a:lnTo>
                  <a:pt x="6261619" y="4579939"/>
                </a:lnTo>
                <a:lnTo>
                  <a:pt x="6276736" y="4625977"/>
                </a:lnTo>
                <a:lnTo>
                  <a:pt x="6288493" y="4678364"/>
                </a:lnTo>
                <a:lnTo>
                  <a:pt x="6296891" y="4738689"/>
                </a:lnTo>
                <a:lnTo>
                  <a:pt x="6300250" y="4806952"/>
                </a:lnTo>
                <a:lnTo>
                  <a:pt x="6296891" y="4875214"/>
                </a:lnTo>
                <a:lnTo>
                  <a:pt x="6288493" y="4935539"/>
                </a:lnTo>
                <a:lnTo>
                  <a:pt x="6276736" y="4987927"/>
                </a:lnTo>
                <a:lnTo>
                  <a:pt x="6261619" y="5033964"/>
                </a:lnTo>
                <a:lnTo>
                  <a:pt x="6244823" y="5075239"/>
                </a:lnTo>
                <a:lnTo>
                  <a:pt x="6224668" y="5114927"/>
                </a:lnTo>
                <a:lnTo>
                  <a:pt x="6204513" y="5149852"/>
                </a:lnTo>
                <a:lnTo>
                  <a:pt x="6184358" y="5186364"/>
                </a:lnTo>
                <a:lnTo>
                  <a:pt x="6165882" y="5226052"/>
                </a:lnTo>
                <a:lnTo>
                  <a:pt x="6147406" y="5268914"/>
                </a:lnTo>
                <a:lnTo>
                  <a:pt x="6132291" y="5313364"/>
                </a:lnTo>
                <a:lnTo>
                  <a:pt x="6122213" y="5365752"/>
                </a:lnTo>
                <a:lnTo>
                  <a:pt x="6112135" y="5426077"/>
                </a:lnTo>
                <a:lnTo>
                  <a:pt x="6110455" y="5494339"/>
                </a:lnTo>
                <a:lnTo>
                  <a:pt x="6112135" y="5562602"/>
                </a:lnTo>
                <a:lnTo>
                  <a:pt x="6122213" y="5622927"/>
                </a:lnTo>
                <a:lnTo>
                  <a:pt x="6132291" y="5675314"/>
                </a:lnTo>
                <a:lnTo>
                  <a:pt x="6147406" y="5721352"/>
                </a:lnTo>
                <a:lnTo>
                  <a:pt x="6165882" y="5762627"/>
                </a:lnTo>
                <a:lnTo>
                  <a:pt x="6184358" y="5802314"/>
                </a:lnTo>
                <a:lnTo>
                  <a:pt x="6204513" y="5840414"/>
                </a:lnTo>
                <a:lnTo>
                  <a:pt x="6224668" y="5876927"/>
                </a:lnTo>
                <a:lnTo>
                  <a:pt x="6244823" y="5915027"/>
                </a:lnTo>
                <a:lnTo>
                  <a:pt x="6261619" y="5956302"/>
                </a:lnTo>
                <a:lnTo>
                  <a:pt x="6276736" y="6003927"/>
                </a:lnTo>
                <a:lnTo>
                  <a:pt x="6288493" y="6056314"/>
                </a:lnTo>
                <a:lnTo>
                  <a:pt x="6296891" y="6113464"/>
                </a:lnTo>
                <a:lnTo>
                  <a:pt x="6300250" y="6183314"/>
                </a:lnTo>
                <a:lnTo>
                  <a:pt x="6296891" y="6251577"/>
                </a:lnTo>
                <a:lnTo>
                  <a:pt x="6288493" y="6311902"/>
                </a:lnTo>
                <a:lnTo>
                  <a:pt x="6276736" y="6361114"/>
                </a:lnTo>
                <a:lnTo>
                  <a:pt x="6261619" y="6407152"/>
                </a:lnTo>
                <a:lnTo>
                  <a:pt x="6244823" y="6448427"/>
                </a:lnTo>
                <a:lnTo>
                  <a:pt x="6226348" y="6488114"/>
                </a:lnTo>
                <a:lnTo>
                  <a:pt x="6207872" y="6523039"/>
                </a:lnTo>
                <a:lnTo>
                  <a:pt x="6187717" y="6561139"/>
                </a:lnTo>
                <a:lnTo>
                  <a:pt x="6167562" y="6597652"/>
                </a:lnTo>
                <a:lnTo>
                  <a:pt x="6150766" y="6640514"/>
                </a:lnTo>
                <a:lnTo>
                  <a:pt x="6133970" y="6683377"/>
                </a:lnTo>
                <a:lnTo>
                  <a:pt x="6123892" y="6735764"/>
                </a:lnTo>
                <a:lnTo>
                  <a:pt x="6115495" y="6791327"/>
                </a:lnTo>
                <a:lnTo>
                  <a:pt x="6110455" y="6858002"/>
                </a:lnTo>
                <a:lnTo>
                  <a:pt x="3149600" y="6858002"/>
                </a:lnTo>
                <a:lnTo>
                  <a:pt x="2707087" y="6858002"/>
                </a:lnTo>
                <a:lnTo>
                  <a:pt x="0" y="6858002"/>
                </a:lnTo>
                <a:close/>
              </a:path>
            </a:pathLst>
          </a:custGeom>
          <a:solidFill>
            <a:schemeClr val="accent1"/>
          </a:solidFill>
          <a:ln w="0">
            <a:noFill/>
            <a:prstDash val="solid"/>
            <a:round/>
            <a:headEnd/>
            <a:tailEnd/>
          </a:ln>
        </p:spPr>
      </p:sp>
      <p:sp>
        <p:nvSpPr>
          <p:cNvPr id="16" name="Rectangle 11">
            <a:extLst>
              <a:ext uri="{FF2B5EF4-FFF2-40B4-BE49-F238E27FC236}">
                <a16:creationId xmlns:a16="http://schemas.microsoft.com/office/drawing/2014/main" id="{E3B475C6-1445-41C7-9360-49FD7C1C1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A3CBCD6-EAB9-4FFF-BE53-A44BD32B7288}"/>
              </a:ext>
            </a:extLst>
          </p:cNvPr>
          <p:cNvSpPr>
            <a:spLocks noGrp="1"/>
          </p:cNvSpPr>
          <p:nvPr>
            <p:ph type="title"/>
          </p:nvPr>
        </p:nvSpPr>
        <p:spPr>
          <a:xfrm>
            <a:off x="931933" y="1162940"/>
            <a:ext cx="4515598" cy="4532120"/>
          </a:xfrm>
        </p:spPr>
        <p:txBody>
          <a:bodyPr anchor="ctr">
            <a:normAutofit/>
          </a:bodyPr>
          <a:lstStyle/>
          <a:p>
            <a:r>
              <a:rPr lang="en-US" sz="4400" dirty="0">
                <a:solidFill>
                  <a:srgbClr val="2A1A00"/>
                </a:solidFill>
                <a:latin typeface="Bodoni MT" panose="02070603080606020203" pitchFamily="18" charset="0"/>
              </a:rPr>
              <a:t>Thank you</a:t>
            </a:r>
          </a:p>
        </p:txBody>
      </p:sp>
    </p:spTree>
    <p:extLst>
      <p:ext uri="{BB962C8B-B14F-4D97-AF65-F5344CB8AC3E}">
        <p14:creationId xmlns:p14="http://schemas.microsoft.com/office/powerpoint/2010/main" val="2257163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4" name="TextBox 3">
            <a:extLst>
              <a:ext uri="{FF2B5EF4-FFF2-40B4-BE49-F238E27FC236}">
                <a16:creationId xmlns:a16="http://schemas.microsoft.com/office/drawing/2014/main" id="{192F454C-5880-4AD0-9B31-A4B63732931A}"/>
              </a:ext>
            </a:extLst>
          </p:cNvPr>
          <p:cNvSpPr txBox="1"/>
          <p:nvPr/>
        </p:nvSpPr>
        <p:spPr>
          <a:xfrm>
            <a:off x="5607423" y="2846294"/>
            <a:ext cx="914400" cy="914400"/>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1D9A5A97-CD3F-4DEB-961B-D30083A7FE8E}"/>
              </a:ext>
            </a:extLst>
          </p:cNvPr>
          <p:cNvSpPr txBox="1"/>
          <p:nvPr/>
        </p:nvSpPr>
        <p:spPr>
          <a:xfrm>
            <a:off x="197224" y="0"/>
            <a:ext cx="8157882" cy="984885"/>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Architecture Of ADO. Net</a:t>
            </a:r>
          </a:p>
          <a:p>
            <a:endParaRPr lang="en-IN" dirty="0"/>
          </a:p>
        </p:txBody>
      </p:sp>
      <p:pic>
        <p:nvPicPr>
          <p:cNvPr id="7" name="Picture 6">
            <a:extLst>
              <a:ext uri="{FF2B5EF4-FFF2-40B4-BE49-F238E27FC236}">
                <a16:creationId xmlns:a16="http://schemas.microsoft.com/office/drawing/2014/main" id="{06B1ABEF-8F27-441F-8E91-690D27C343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659" y="769441"/>
            <a:ext cx="9146988" cy="5765830"/>
          </a:xfrm>
          <a:prstGeom prst="rect">
            <a:avLst/>
          </a:prstGeom>
        </p:spPr>
      </p:pic>
    </p:spTree>
    <p:extLst>
      <p:ext uri="{BB962C8B-B14F-4D97-AF65-F5344CB8AC3E}">
        <p14:creationId xmlns:p14="http://schemas.microsoft.com/office/powerpoint/2010/main" val="4229268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4" name="TextBox 3">
            <a:extLst>
              <a:ext uri="{FF2B5EF4-FFF2-40B4-BE49-F238E27FC236}">
                <a16:creationId xmlns:a16="http://schemas.microsoft.com/office/drawing/2014/main" id="{192F454C-5880-4AD0-9B31-A4B63732931A}"/>
              </a:ext>
            </a:extLst>
          </p:cNvPr>
          <p:cNvSpPr txBox="1"/>
          <p:nvPr/>
        </p:nvSpPr>
        <p:spPr>
          <a:xfrm>
            <a:off x="5607423" y="2846294"/>
            <a:ext cx="914400" cy="914400"/>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72F763B9-12B2-45D4-A261-BE28C34731B3}"/>
              </a:ext>
            </a:extLst>
          </p:cNvPr>
          <p:cNvSpPr txBox="1"/>
          <p:nvPr/>
        </p:nvSpPr>
        <p:spPr>
          <a:xfrm>
            <a:off x="381000" y="-28254"/>
            <a:ext cx="6269736" cy="707886"/>
          </a:xfrm>
          <a:prstGeom prst="rect">
            <a:avLst/>
          </a:prstGeom>
          <a:noFill/>
        </p:spPr>
        <p:txBody>
          <a:bodyPr wrap="square" rtlCol="0">
            <a:spAutoFit/>
          </a:bodyPr>
          <a:lstStyle/>
          <a:p>
            <a:pPr lvl="0"/>
            <a:r>
              <a:rPr lang="en-US" sz="4000" dirty="0">
                <a:latin typeface="Times New Roman" panose="02020603050405020304" pitchFamily="18" charset="0"/>
                <a:cs typeface="Times New Roman" panose="02020603050405020304" pitchFamily="18" charset="0"/>
              </a:rPr>
              <a:t>Working with Ado.net</a:t>
            </a:r>
          </a:p>
        </p:txBody>
      </p:sp>
      <p:sp>
        <p:nvSpPr>
          <p:cNvPr id="9" name="TextBox 8">
            <a:extLst>
              <a:ext uri="{FF2B5EF4-FFF2-40B4-BE49-F238E27FC236}">
                <a16:creationId xmlns:a16="http://schemas.microsoft.com/office/drawing/2014/main" id="{6278CFCE-5A36-4B20-8AFA-5412507E5B20}"/>
              </a:ext>
            </a:extLst>
          </p:cNvPr>
          <p:cNvSpPr txBox="1"/>
          <p:nvPr/>
        </p:nvSpPr>
        <p:spPr>
          <a:xfrm>
            <a:off x="283464" y="707887"/>
            <a:ext cx="11908536"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t>Many of web application development, in many of the developers data situations involves opening data store, making request for specific data, and then populating the table in then browser with the data.</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 To address the above situations Ado.net support the following classes:</a:t>
            </a:r>
          </a:p>
          <a:p>
            <a:pPr lvl="2"/>
            <a:r>
              <a:rPr lang="en-IN" sz="2400" dirty="0"/>
              <a:t>1)</a:t>
            </a:r>
            <a:r>
              <a:rPr lang="en-IN" sz="2400" dirty="0" err="1"/>
              <a:t>DataSet</a:t>
            </a:r>
            <a:r>
              <a:rPr lang="en-IN" sz="2400" dirty="0"/>
              <a:t> </a:t>
            </a:r>
          </a:p>
          <a:p>
            <a:pPr lvl="2"/>
            <a:r>
              <a:rPr lang="en-IN" sz="2400" dirty="0"/>
              <a:t>2)</a:t>
            </a:r>
            <a:r>
              <a:rPr lang="en-IN" sz="2400" dirty="0" err="1"/>
              <a:t>DataReader</a:t>
            </a:r>
            <a:endParaRPr lang="en-IN" sz="2400" dirty="0"/>
          </a:p>
        </p:txBody>
      </p:sp>
      <p:sp>
        <p:nvSpPr>
          <p:cNvPr id="11" name="TextBox 10">
            <a:extLst>
              <a:ext uri="{FF2B5EF4-FFF2-40B4-BE49-F238E27FC236}">
                <a16:creationId xmlns:a16="http://schemas.microsoft.com/office/drawing/2014/main" id="{5F9DD362-9BCC-45C4-B404-58D4CE7C5DB9}"/>
              </a:ext>
            </a:extLst>
          </p:cNvPr>
          <p:cNvSpPr txBox="1"/>
          <p:nvPr/>
        </p:nvSpPr>
        <p:spPr>
          <a:xfrm>
            <a:off x="349205" y="3531417"/>
            <a:ext cx="11842795" cy="707886"/>
          </a:xfrm>
          <a:prstGeom prst="rect">
            <a:avLst/>
          </a:prstGeom>
          <a:noFill/>
        </p:spPr>
        <p:txBody>
          <a:bodyPr wrap="square" rtlCol="0">
            <a:spAutoFit/>
          </a:bodyPr>
          <a:lstStyle/>
          <a:p>
            <a:r>
              <a:rPr lang="en-US" sz="4000" dirty="0"/>
              <a:t>Working with Ado.net Namespaces</a:t>
            </a:r>
            <a:endParaRPr lang="en-IN" sz="4000" dirty="0"/>
          </a:p>
        </p:txBody>
      </p:sp>
      <p:sp>
        <p:nvSpPr>
          <p:cNvPr id="17" name="TextBox 16">
            <a:extLst>
              <a:ext uri="{FF2B5EF4-FFF2-40B4-BE49-F238E27FC236}">
                <a16:creationId xmlns:a16="http://schemas.microsoft.com/office/drawing/2014/main" id="{BB7F7E90-BF03-482C-BF60-ED890725F7AB}"/>
              </a:ext>
            </a:extLst>
          </p:cNvPr>
          <p:cNvSpPr txBox="1"/>
          <p:nvPr/>
        </p:nvSpPr>
        <p:spPr>
          <a:xfrm>
            <a:off x="349205" y="4129387"/>
            <a:ext cx="11352723" cy="2677656"/>
          </a:xfrm>
          <a:prstGeom prst="rect">
            <a:avLst/>
          </a:prstGeom>
          <a:noFill/>
        </p:spPr>
        <p:txBody>
          <a:bodyPr wrap="square" rtlCol="0">
            <a:spAutoFit/>
          </a:bodyPr>
          <a:lstStyle/>
          <a:p>
            <a:r>
              <a:rPr lang="en-IN" sz="2400" dirty="0"/>
              <a:t>The six core Ado.net namespaces:</a:t>
            </a:r>
          </a:p>
          <a:p>
            <a:pPr lvl="1"/>
            <a:r>
              <a:rPr lang="en-IN" sz="2400" dirty="0"/>
              <a:t>1)</a:t>
            </a:r>
            <a:r>
              <a:rPr lang="en-IN" sz="2400" dirty="0" err="1"/>
              <a:t>System.Data</a:t>
            </a:r>
            <a:r>
              <a:rPr lang="en-IN" sz="2400" dirty="0"/>
              <a:t> </a:t>
            </a:r>
          </a:p>
          <a:p>
            <a:pPr lvl="1"/>
            <a:r>
              <a:rPr lang="en-IN" sz="2400" dirty="0"/>
              <a:t>2)</a:t>
            </a:r>
            <a:r>
              <a:rPr lang="en-IN" sz="2400" dirty="0" err="1"/>
              <a:t>System.Data.Common</a:t>
            </a:r>
            <a:r>
              <a:rPr lang="en-IN" sz="2400" dirty="0"/>
              <a:t> </a:t>
            </a:r>
          </a:p>
          <a:p>
            <a:pPr lvl="1"/>
            <a:r>
              <a:rPr lang="en-IN" sz="2400" dirty="0"/>
              <a:t>3)</a:t>
            </a:r>
            <a:r>
              <a:rPr lang="en-IN" sz="2400" dirty="0" err="1"/>
              <a:t>System.Data.OleDb</a:t>
            </a:r>
            <a:endParaRPr lang="en-IN" sz="2400" dirty="0"/>
          </a:p>
          <a:p>
            <a:pPr lvl="1"/>
            <a:r>
              <a:rPr lang="en-IN" sz="2400" dirty="0"/>
              <a:t>4)</a:t>
            </a:r>
            <a:r>
              <a:rPr lang="en-IN" sz="2400" dirty="0" err="1"/>
              <a:t>System.Data.Odbc</a:t>
            </a:r>
            <a:endParaRPr lang="en-IN" sz="2400" dirty="0"/>
          </a:p>
          <a:p>
            <a:pPr lvl="1"/>
            <a:r>
              <a:rPr lang="en-IN" sz="2400" dirty="0"/>
              <a:t>5)</a:t>
            </a:r>
            <a:r>
              <a:rPr lang="en-IN" sz="2400" dirty="0" err="1"/>
              <a:t>System.Data.SqlClient</a:t>
            </a:r>
            <a:r>
              <a:rPr lang="en-IN" sz="2400" dirty="0"/>
              <a:t> </a:t>
            </a:r>
          </a:p>
          <a:p>
            <a:pPr lvl="1"/>
            <a:r>
              <a:rPr lang="en-IN" sz="2400" dirty="0"/>
              <a:t>6)</a:t>
            </a:r>
            <a:r>
              <a:rPr lang="en-IN" sz="2400" dirty="0" err="1"/>
              <a:t>System.Data.SqlTypes</a:t>
            </a:r>
            <a:endParaRPr lang="en-IN" sz="2400" dirty="0"/>
          </a:p>
        </p:txBody>
      </p:sp>
    </p:spTree>
    <p:extLst>
      <p:ext uri="{BB962C8B-B14F-4D97-AF65-F5344CB8AC3E}">
        <p14:creationId xmlns:p14="http://schemas.microsoft.com/office/powerpoint/2010/main" val="2268181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4" name="TextBox 3">
            <a:extLst>
              <a:ext uri="{FF2B5EF4-FFF2-40B4-BE49-F238E27FC236}">
                <a16:creationId xmlns:a16="http://schemas.microsoft.com/office/drawing/2014/main" id="{192F454C-5880-4AD0-9B31-A4B63732931A}"/>
              </a:ext>
            </a:extLst>
          </p:cNvPr>
          <p:cNvSpPr txBox="1"/>
          <p:nvPr/>
        </p:nvSpPr>
        <p:spPr>
          <a:xfrm>
            <a:off x="5607423" y="2846294"/>
            <a:ext cx="914400" cy="914400"/>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88A9F472-1217-4704-A18F-0889562376EF}"/>
              </a:ext>
            </a:extLst>
          </p:cNvPr>
          <p:cNvSpPr txBox="1"/>
          <p:nvPr/>
        </p:nvSpPr>
        <p:spPr>
          <a:xfrm>
            <a:off x="283464" y="0"/>
            <a:ext cx="11908536" cy="4524315"/>
          </a:xfrm>
          <a:prstGeom prst="rect">
            <a:avLst/>
          </a:prstGeom>
          <a:noFill/>
        </p:spPr>
        <p:txBody>
          <a:bodyPr wrap="square" rtlCol="0">
            <a:spAutoFit/>
          </a:bodyPr>
          <a:lstStyle/>
          <a:p>
            <a:r>
              <a:rPr lang="en-US" sz="2400" dirty="0"/>
              <a:t>The classes from the above namespaces are categorized as follow:</a:t>
            </a:r>
          </a:p>
          <a:p>
            <a:endParaRPr lang="en-US" sz="2400" dirty="0"/>
          </a:p>
          <a:p>
            <a:r>
              <a:rPr lang="en-US" sz="2400" b="1" dirty="0"/>
              <a:t>Disconnected:</a:t>
            </a:r>
            <a:r>
              <a:rPr lang="en-US" sz="2400" dirty="0"/>
              <a:t> These Class provides basic structure of Ado.net includes Data Table, etc. The object of this class are capable of storing data without any dependency on specific data provide.</a:t>
            </a:r>
          </a:p>
          <a:p>
            <a:endParaRPr lang="en-US" sz="2400" dirty="0"/>
          </a:p>
          <a:p>
            <a:r>
              <a:rPr lang="en-US" sz="2400" b="1" dirty="0"/>
              <a:t>Shared</a:t>
            </a:r>
            <a:r>
              <a:rPr lang="en-US" sz="2400" dirty="0"/>
              <a:t>: Set of base classes for data provide and shared amount all </a:t>
            </a:r>
            <a:r>
              <a:rPr lang="en-US" sz="2400" dirty="0" err="1"/>
              <a:t>dataprovide</a:t>
            </a:r>
            <a:r>
              <a:rPr lang="en-US" sz="2400" dirty="0"/>
              <a:t>. Includes </a:t>
            </a:r>
            <a:r>
              <a:rPr lang="en-US" sz="2400" dirty="0" err="1"/>
              <a:t>DataSet</a:t>
            </a:r>
            <a:r>
              <a:rPr lang="en-US" sz="2400" dirty="0"/>
              <a:t>, </a:t>
            </a:r>
            <a:r>
              <a:rPr lang="en-US" sz="2400" dirty="0" err="1"/>
              <a:t>DataRow</a:t>
            </a:r>
            <a:r>
              <a:rPr lang="en-US" sz="2400" dirty="0"/>
              <a:t>, </a:t>
            </a:r>
            <a:r>
              <a:rPr lang="en-US" sz="2400" dirty="0" err="1"/>
              <a:t>DataTables</a:t>
            </a:r>
            <a:r>
              <a:rPr lang="en-US" sz="2400" dirty="0"/>
              <a:t>, Constraint, etc.</a:t>
            </a:r>
          </a:p>
          <a:p>
            <a:endParaRPr lang="en-US" sz="2400" dirty="0"/>
          </a:p>
          <a:p>
            <a:r>
              <a:rPr lang="en-US" sz="2400" b="1" dirty="0"/>
              <a:t>Data Provide: </a:t>
            </a:r>
            <a:r>
              <a:rPr lang="en-US" sz="2400" dirty="0"/>
              <a:t>These classes are meant to work with different </a:t>
            </a:r>
            <a:r>
              <a:rPr lang="en-US" sz="2400" dirty="0" err="1"/>
              <a:t>datasoures</a:t>
            </a:r>
            <a:r>
              <a:rPr lang="en-US" sz="2400" dirty="0"/>
              <a:t>. Performs all database management operations a specific database. </a:t>
            </a:r>
            <a:r>
              <a:rPr lang="en-US" sz="2400" dirty="0" err="1"/>
              <a:t>E.g.SqlClient</a:t>
            </a:r>
            <a:r>
              <a:rPr lang="en-US" sz="2400" dirty="0"/>
              <a:t> data provide works only with SQL Server Database.</a:t>
            </a:r>
            <a:endParaRPr lang="en-IN" sz="2400" dirty="0"/>
          </a:p>
        </p:txBody>
      </p:sp>
    </p:spTree>
    <p:extLst>
      <p:ext uri="{BB962C8B-B14F-4D97-AF65-F5344CB8AC3E}">
        <p14:creationId xmlns:p14="http://schemas.microsoft.com/office/powerpoint/2010/main" val="1885543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4" name="TextBox 3">
            <a:extLst>
              <a:ext uri="{FF2B5EF4-FFF2-40B4-BE49-F238E27FC236}">
                <a16:creationId xmlns:a16="http://schemas.microsoft.com/office/drawing/2014/main" id="{192F454C-5880-4AD0-9B31-A4B63732931A}"/>
              </a:ext>
            </a:extLst>
          </p:cNvPr>
          <p:cNvSpPr txBox="1"/>
          <p:nvPr/>
        </p:nvSpPr>
        <p:spPr>
          <a:xfrm>
            <a:off x="5607423" y="2846294"/>
            <a:ext cx="914400" cy="914400"/>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C7D9AC3F-D28E-47DA-ACEC-D4D95A920B2C}"/>
              </a:ext>
            </a:extLst>
          </p:cNvPr>
          <p:cNvSpPr txBox="1"/>
          <p:nvPr/>
        </p:nvSpPr>
        <p:spPr>
          <a:xfrm>
            <a:off x="252087" y="25115"/>
            <a:ext cx="11939913" cy="3908762"/>
          </a:xfrm>
          <a:prstGeom prst="rect">
            <a:avLst/>
          </a:prstGeom>
          <a:noFill/>
        </p:spPr>
        <p:txBody>
          <a:bodyPr wrap="square" rtlCol="0">
            <a:spAutoFit/>
          </a:bodyPr>
          <a:lstStyle/>
          <a:p>
            <a:r>
              <a:rPr lang="en-US" sz="4000" dirty="0"/>
              <a:t>Type of Architecture:</a:t>
            </a:r>
          </a:p>
          <a:p>
            <a:endParaRPr lang="en-US" sz="4000" dirty="0"/>
          </a:p>
          <a:p>
            <a:pPr marL="285750" indent="-285750">
              <a:buFont typeface="Arial" panose="020B0604020202020204" pitchFamily="34" charset="0"/>
              <a:buChar char="•"/>
            </a:pPr>
            <a:r>
              <a:rPr lang="en-US" sz="2400" dirty="0"/>
              <a:t>ADO.NET is both Connection-oriented as well as Disconnection oriented</a:t>
            </a:r>
          </a:p>
          <a:p>
            <a:endParaRPr lang="en-US" sz="2400" dirty="0"/>
          </a:p>
          <a:p>
            <a:pPr marL="800100" lvl="1" indent="-342900">
              <a:buFont typeface="+mj-lt"/>
              <a:buAutoNum type="arabicPeriod"/>
            </a:pPr>
            <a:r>
              <a:rPr lang="en-US" sz="2400" dirty="0"/>
              <a:t> </a:t>
            </a:r>
            <a:r>
              <a:rPr lang="en-US" sz="2400" b="1" dirty="0"/>
              <a:t>Connected: </a:t>
            </a:r>
            <a:r>
              <a:rPr lang="en-US" sz="2400" dirty="0"/>
              <a:t>Forward-only, Read-only, mode. Application issues query then reads back results and </a:t>
            </a:r>
            <a:r>
              <a:rPr lang="en-US" sz="2400" dirty="0" err="1"/>
              <a:t>DataReader</a:t>
            </a:r>
            <a:r>
              <a:rPr lang="en-US" sz="2400" dirty="0"/>
              <a:t> object. processes them.</a:t>
            </a:r>
          </a:p>
          <a:p>
            <a:pPr lvl="1"/>
            <a:endParaRPr lang="en-US" sz="2400" dirty="0"/>
          </a:p>
          <a:p>
            <a:pPr lvl="1"/>
            <a:r>
              <a:rPr lang="en-US" sz="2400" b="1" dirty="0"/>
              <a:t>2.   Disconnected: </a:t>
            </a:r>
            <a:r>
              <a:rPr lang="en-US" sz="2400" dirty="0"/>
              <a:t>Application issues query then retrieve and stores results for processing Minimizes time connected to database </a:t>
            </a:r>
            <a:r>
              <a:rPr lang="en-US" sz="2400" dirty="0" err="1"/>
              <a:t>DataSet</a:t>
            </a:r>
            <a:r>
              <a:rPr lang="en-US" sz="2400" dirty="0"/>
              <a:t> object.</a:t>
            </a:r>
            <a:endParaRPr lang="en-IN" sz="2400" dirty="0"/>
          </a:p>
        </p:txBody>
      </p:sp>
    </p:spTree>
    <p:extLst>
      <p:ext uri="{BB962C8B-B14F-4D97-AF65-F5344CB8AC3E}">
        <p14:creationId xmlns:p14="http://schemas.microsoft.com/office/powerpoint/2010/main" val="239094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4" name="TextBox 3">
            <a:extLst>
              <a:ext uri="{FF2B5EF4-FFF2-40B4-BE49-F238E27FC236}">
                <a16:creationId xmlns:a16="http://schemas.microsoft.com/office/drawing/2014/main" id="{192F454C-5880-4AD0-9B31-A4B63732931A}"/>
              </a:ext>
            </a:extLst>
          </p:cNvPr>
          <p:cNvSpPr txBox="1"/>
          <p:nvPr/>
        </p:nvSpPr>
        <p:spPr>
          <a:xfrm>
            <a:off x="5607423" y="2846294"/>
            <a:ext cx="914400" cy="914400"/>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16E0EE56-52FB-476E-8FB5-BE91BA1AC061}"/>
              </a:ext>
            </a:extLst>
          </p:cNvPr>
          <p:cNvSpPr txBox="1"/>
          <p:nvPr/>
        </p:nvSpPr>
        <p:spPr>
          <a:xfrm>
            <a:off x="323805" y="0"/>
            <a:ext cx="11908536" cy="1077218"/>
          </a:xfrm>
          <a:prstGeom prst="rect">
            <a:avLst/>
          </a:prstGeom>
          <a:noFill/>
        </p:spPr>
        <p:txBody>
          <a:bodyPr wrap="square" rtlCol="0">
            <a:spAutoFit/>
          </a:bodyPr>
          <a:lstStyle/>
          <a:p>
            <a:r>
              <a:rPr lang="en-IN" sz="4000" b="1" dirty="0"/>
              <a:t>Data Provider:- (Connected Environment)</a:t>
            </a:r>
          </a:p>
          <a:p>
            <a:endParaRPr lang="en-IN" sz="2400" b="1" dirty="0"/>
          </a:p>
        </p:txBody>
      </p:sp>
      <p:sp>
        <p:nvSpPr>
          <p:cNvPr id="3" name="TextBox 2">
            <a:extLst>
              <a:ext uri="{FF2B5EF4-FFF2-40B4-BE49-F238E27FC236}">
                <a16:creationId xmlns:a16="http://schemas.microsoft.com/office/drawing/2014/main" id="{73F9F541-8927-4976-A467-971A7379E6D8}"/>
              </a:ext>
            </a:extLst>
          </p:cNvPr>
          <p:cNvSpPr txBox="1"/>
          <p:nvPr/>
        </p:nvSpPr>
        <p:spPr>
          <a:xfrm>
            <a:off x="283464" y="769441"/>
            <a:ext cx="11827854" cy="5262979"/>
          </a:xfrm>
          <a:prstGeom prst="rect">
            <a:avLst/>
          </a:prstGeom>
          <a:noFill/>
        </p:spPr>
        <p:txBody>
          <a:bodyPr wrap="square" rtlCol="0">
            <a:spAutoFit/>
          </a:bodyPr>
          <a:lstStyle/>
          <a:p>
            <a:r>
              <a:rPr lang="en-US" sz="2400" dirty="0"/>
              <a:t>A data provider is used for connecting to a database, retrieving data, storing the data in a dataset, reading the retrieved data, and updating the database.</a:t>
            </a:r>
          </a:p>
          <a:p>
            <a:endParaRPr lang="en-US" sz="2400" dirty="0"/>
          </a:p>
          <a:p>
            <a:pPr marL="342900" indent="-342900">
              <a:buFont typeface="Arial" panose="020B0604020202020204" pitchFamily="34" charset="0"/>
              <a:buChar char="•"/>
            </a:pPr>
            <a:r>
              <a:rPr lang="en-US" sz="2400" b="1" dirty="0"/>
              <a:t>Connection</a:t>
            </a:r>
            <a:r>
              <a:rPr lang="en-US" sz="2400" dirty="0"/>
              <a:t>:-This component is used to establish a connection with a data source such as database.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b="1" dirty="0"/>
              <a:t>Command</a:t>
            </a:r>
            <a:r>
              <a:rPr lang="en-US" sz="2400" dirty="0"/>
              <a:t>:-This component is used to retrieve, insert, delete, or modify data in a data source.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b="1" dirty="0" err="1"/>
              <a:t>DataReader</a:t>
            </a:r>
            <a:r>
              <a:rPr lang="en-US" sz="2400" dirty="0"/>
              <a:t>:-This component is used to retrieve data from a data source in a read-only and forward-only mode.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b="1" dirty="0" err="1"/>
              <a:t>DataAdapter</a:t>
            </a:r>
            <a:r>
              <a:rPr lang="en-US" sz="2400" dirty="0"/>
              <a:t>:-This component is used to transfer data to and from database. A </a:t>
            </a:r>
            <a:r>
              <a:rPr lang="en-US" sz="2400" dirty="0" err="1"/>
              <a:t>DataReader</a:t>
            </a:r>
            <a:r>
              <a:rPr lang="en-US" sz="2400" dirty="0"/>
              <a:t> retrieves data from a database into a dataset.</a:t>
            </a:r>
            <a:endParaRPr lang="en-IN" sz="2400" dirty="0"/>
          </a:p>
        </p:txBody>
      </p:sp>
    </p:spTree>
    <p:extLst>
      <p:ext uri="{BB962C8B-B14F-4D97-AF65-F5344CB8AC3E}">
        <p14:creationId xmlns:p14="http://schemas.microsoft.com/office/powerpoint/2010/main" val="3397391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4" name="TextBox 3">
            <a:extLst>
              <a:ext uri="{FF2B5EF4-FFF2-40B4-BE49-F238E27FC236}">
                <a16:creationId xmlns:a16="http://schemas.microsoft.com/office/drawing/2014/main" id="{192F454C-5880-4AD0-9B31-A4B63732931A}"/>
              </a:ext>
            </a:extLst>
          </p:cNvPr>
          <p:cNvSpPr txBox="1"/>
          <p:nvPr/>
        </p:nvSpPr>
        <p:spPr>
          <a:xfrm>
            <a:off x="5607423" y="2846294"/>
            <a:ext cx="914400" cy="914400"/>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B0917F53-8B0F-4A2A-8BBF-FBDC63BC0001}"/>
              </a:ext>
            </a:extLst>
          </p:cNvPr>
          <p:cNvSpPr txBox="1"/>
          <p:nvPr/>
        </p:nvSpPr>
        <p:spPr>
          <a:xfrm>
            <a:off x="283464" y="0"/>
            <a:ext cx="11908536" cy="707886"/>
          </a:xfrm>
          <a:prstGeom prst="rect">
            <a:avLst/>
          </a:prstGeom>
          <a:noFill/>
        </p:spPr>
        <p:txBody>
          <a:bodyPr wrap="square" rtlCol="0">
            <a:spAutoFit/>
          </a:bodyPr>
          <a:lstStyle/>
          <a:p>
            <a:r>
              <a:rPr lang="en-IN" sz="4000" dirty="0"/>
              <a:t>Data Set:- (Disconnected Environment)</a:t>
            </a:r>
          </a:p>
        </p:txBody>
      </p:sp>
      <p:sp>
        <p:nvSpPr>
          <p:cNvPr id="3" name="TextBox 2">
            <a:extLst>
              <a:ext uri="{FF2B5EF4-FFF2-40B4-BE49-F238E27FC236}">
                <a16:creationId xmlns:a16="http://schemas.microsoft.com/office/drawing/2014/main" id="{FB996977-A90B-4629-B6EB-459A3AB81957}"/>
              </a:ext>
            </a:extLst>
          </p:cNvPr>
          <p:cNvSpPr txBox="1"/>
          <p:nvPr/>
        </p:nvSpPr>
        <p:spPr>
          <a:xfrm>
            <a:off x="283465" y="954107"/>
            <a:ext cx="11908535" cy="4154984"/>
          </a:xfrm>
          <a:prstGeom prst="rect">
            <a:avLst/>
          </a:prstGeom>
          <a:noFill/>
        </p:spPr>
        <p:txBody>
          <a:bodyPr wrap="square" rtlCol="0">
            <a:spAutoFit/>
          </a:bodyPr>
          <a:lstStyle/>
          <a:p>
            <a:r>
              <a:rPr lang="en-US" sz="2400" dirty="0"/>
              <a:t>The data set is a memory-based relational representation of data. </a:t>
            </a:r>
          </a:p>
          <a:p>
            <a:endParaRPr lang="en-US" sz="2400" dirty="0"/>
          </a:p>
          <a:p>
            <a:pPr marL="342900" indent="-342900">
              <a:buFont typeface="Arial" panose="020B0604020202020204" pitchFamily="34" charset="0"/>
              <a:buChar char="•"/>
            </a:pPr>
            <a:r>
              <a:rPr lang="en-US" sz="2400" b="1" dirty="0" err="1"/>
              <a:t>DataTableCollection</a:t>
            </a:r>
            <a:r>
              <a:rPr lang="en-US" sz="2400" b="1" dirty="0"/>
              <a:t>:-</a:t>
            </a:r>
            <a:r>
              <a:rPr lang="en-US" sz="2400" dirty="0"/>
              <a:t>It contains all table retrieved from the data source.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b="1" dirty="0" err="1"/>
              <a:t>DataRelation</a:t>
            </a:r>
            <a:r>
              <a:rPr lang="en-US" sz="2400" b="1" dirty="0"/>
              <a:t> Collection:-</a:t>
            </a:r>
            <a:r>
              <a:rPr lang="en-US" sz="2400" dirty="0"/>
              <a:t>It contains relationships and links between table in a dataset.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b="1" dirty="0"/>
              <a:t>Data Table:-</a:t>
            </a:r>
            <a:r>
              <a:rPr lang="en-US" sz="2400" dirty="0"/>
              <a:t>It represent a table in the data table collection of a dataset.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b="1" dirty="0" err="1"/>
              <a:t>DataRowCollection</a:t>
            </a:r>
            <a:r>
              <a:rPr lang="en-US" sz="2400" b="1" dirty="0"/>
              <a:t>:-</a:t>
            </a:r>
            <a:r>
              <a:rPr lang="en-US" sz="2400" dirty="0"/>
              <a:t>It contains all the rows in a data table.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b="1" dirty="0" err="1"/>
              <a:t>DataColoumn</a:t>
            </a:r>
            <a:r>
              <a:rPr lang="en-US" sz="2400" b="1" dirty="0"/>
              <a:t> Collection:-</a:t>
            </a:r>
            <a:r>
              <a:rPr lang="en-US" sz="2400" dirty="0"/>
              <a:t>It contains all the column in a data table.</a:t>
            </a:r>
            <a:endParaRPr lang="en-IN" sz="2400" dirty="0"/>
          </a:p>
        </p:txBody>
      </p:sp>
    </p:spTree>
    <p:extLst>
      <p:ext uri="{BB962C8B-B14F-4D97-AF65-F5344CB8AC3E}">
        <p14:creationId xmlns:p14="http://schemas.microsoft.com/office/powerpoint/2010/main" val="2259139899"/>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55916208_win32_fixed.potx" id="{84AF7F3C-60DD-4AB5-B3E9-3CB062C9A041}" vid="{36281799-A49C-4605-BD89-C62E2E9FED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Getting to know your teacher</Template>
  <TotalTime>1066</TotalTime>
  <Words>2507</Words>
  <Application>Microsoft Office PowerPoint</Application>
  <PresentationFormat>Widescreen</PresentationFormat>
  <Paragraphs>247</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Bodoni MT</vt:lpstr>
      <vt:lpstr>Calibri</vt:lpstr>
      <vt:lpstr>Gill Sans MT</vt:lpstr>
      <vt:lpstr>Impact</vt:lpstr>
      <vt:lpstr>Times New Roman</vt:lpstr>
      <vt:lpstr>Badge</vt:lpstr>
      <vt:lpstr>Microsoft vb.net</vt:lpstr>
      <vt:lpstr>What You Learn? Click Here for more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to know your teacher</dc:title>
  <dc:creator>Shubham Gaikwad</dc:creator>
  <cp:lastModifiedBy>Anirudha Gaikwad</cp:lastModifiedBy>
  <cp:revision>25</cp:revision>
  <dcterms:created xsi:type="dcterms:W3CDTF">2022-05-22T04:23:39Z</dcterms:created>
  <dcterms:modified xsi:type="dcterms:W3CDTF">2022-05-27T01:02:15Z</dcterms:modified>
</cp:coreProperties>
</file>