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60" r:id="rId3"/>
    <p:sldId id="263" r:id="rId4"/>
    <p:sldId id="347" r:id="rId5"/>
    <p:sldId id="350" r:id="rId6"/>
    <p:sldId id="349" r:id="rId7"/>
    <p:sldId id="348" r:id="rId8"/>
    <p:sldId id="353" r:id="rId9"/>
    <p:sldId id="354" r:id="rId10"/>
    <p:sldId id="355" r:id="rId11"/>
    <p:sldId id="356" r:id="rId12"/>
    <p:sldId id="352" r:id="rId13"/>
    <p:sldId id="351" r:id="rId14"/>
    <p:sldId id="357" r:id="rId15"/>
    <p:sldId id="358" r:id="rId16"/>
    <p:sldId id="359"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a:latin typeface="Times New Roman" panose="02020603050405020304" pitchFamily="18" charset="0"/>
              <a:cs typeface="Times New Roman" panose="02020603050405020304" pitchFamily="18" charset="0"/>
            </a:rPr>
            <a:t>CRUD Operation using VB.Net</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EF14347A-4732-4112-8F48-43E23ADCA0BF}">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EBEB9EE5-5A86-43F6-931D-384DD93A734E}" type="parTrans" cxnId="{747638F3-4B3C-42C3-9097-3961507A658B}">
      <dgm:prSet/>
      <dgm:spPr/>
      <dgm:t>
        <a:bodyPr/>
        <a:lstStyle/>
        <a:p>
          <a:endParaRPr lang="en-IN"/>
        </a:p>
      </dgm:t>
    </dgm:pt>
    <dgm:pt modelId="{86827D41-0610-46B6-AD17-0E03726CD7B9}" type="sibTrans" cxnId="{747638F3-4B3C-42C3-9097-3961507A658B}">
      <dgm:prSet/>
      <dgm:spPr/>
      <dgm:t>
        <a:bodyPr/>
        <a:lstStyle/>
        <a:p>
          <a:endParaRPr lang="en-IN"/>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2"/>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2"/>
      <dgm:spPr/>
    </dgm:pt>
    <dgm:pt modelId="{51866F1A-9654-4DD6-B628-9CEF2A359C7D}" type="pres">
      <dgm:prSet presAssocID="{4F2A1D3E-E19F-455D-859F-C40136366B3D}" presName="vert1" presStyleCnt="0"/>
      <dgm:spPr/>
    </dgm:pt>
    <dgm:pt modelId="{C183D5B0-A4E0-4C14-9327-2754E4EDC4AC}" type="pres">
      <dgm:prSet presAssocID="{EF14347A-4732-4112-8F48-43E23ADCA0BF}" presName="thickLine" presStyleLbl="alignNode1" presStyleIdx="1" presStyleCnt="2"/>
      <dgm:spPr/>
    </dgm:pt>
    <dgm:pt modelId="{162E4556-53C9-4694-8220-7B8103D194D4}" type="pres">
      <dgm:prSet presAssocID="{EF14347A-4732-4112-8F48-43E23ADCA0BF}" presName="horz1" presStyleCnt="0"/>
      <dgm:spPr/>
    </dgm:pt>
    <dgm:pt modelId="{2CB09BBE-D970-48B0-8A58-8DB59EB1B342}" type="pres">
      <dgm:prSet presAssocID="{EF14347A-4732-4112-8F48-43E23ADCA0BF}" presName="tx1" presStyleLbl="revTx" presStyleIdx="1" presStyleCnt="2"/>
      <dgm:spPr/>
    </dgm:pt>
    <dgm:pt modelId="{32B21815-CE0F-406E-B02D-554697CAB30F}" type="pres">
      <dgm:prSet presAssocID="{EF14347A-4732-4112-8F48-43E23ADCA0BF}" presName="vert1" presStyleCnt="0"/>
      <dgm:spPr/>
    </dgm:pt>
  </dgm:ptLst>
  <dgm:cxnL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2DD1656A-1B48-4AFC-A65D-081443F407D0}" srcId="{6B10407F-191D-44EC-A3C5-69647440BFC9}" destId="{4F2A1D3E-E19F-455D-859F-C40136366B3D}" srcOrd="0" destOrd="0" parTransId="{D2DA1E0C-46CA-43FE-AD0E-1FF5A487E9EC}" sibTransId="{D34FF2C9-9A85-4762-AD7F-0FD4259109E1}"/>
    <dgm:cxn modelId="{504A3D56-A2C5-4FA4-8D2F-FEE4D0C47D65}" type="presOf" srcId="{EF14347A-4732-4112-8F48-43E23ADCA0BF}" destId="{2CB09BBE-D970-48B0-8A58-8DB59EB1B342}" srcOrd="0" destOrd="0" presId="urn:microsoft.com/office/officeart/2008/layout/LinedList"/>
    <dgm:cxn modelId="{747638F3-4B3C-42C3-9097-3961507A658B}" srcId="{6B10407F-191D-44EC-A3C5-69647440BFC9}" destId="{EF14347A-4732-4112-8F48-43E23ADCA0BF}" srcOrd="1" destOrd="0" parTransId="{EBEB9EE5-5A86-43F6-931D-384DD93A734E}" sibTransId="{86827D41-0610-46B6-AD17-0E03726CD7B9}"/>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F1CC8AAE-22BD-4E99-B207-82B8384DB253}" type="presParOf" srcId="{22B5111B-463D-47D1-954F-127C30012F9F}" destId="{C183D5B0-A4E0-4C14-9327-2754E4EDC4AC}" srcOrd="2" destOrd="0" presId="urn:microsoft.com/office/officeart/2008/layout/LinedList"/>
    <dgm:cxn modelId="{BDF19294-43AF-4734-95AC-555B6690A692}" type="presParOf" srcId="{22B5111B-463D-47D1-954F-127C30012F9F}" destId="{162E4556-53C9-4694-8220-7B8103D194D4}" srcOrd="3" destOrd="0" presId="urn:microsoft.com/office/officeart/2008/layout/LinedList"/>
    <dgm:cxn modelId="{D4726191-19D2-4B54-85C8-F985CB91D71F}" type="presParOf" srcId="{162E4556-53C9-4694-8220-7B8103D194D4}" destId="{2CB09BBE-D970-48B0-8A58-8DB59EB1B342}" srcOrd="0" destOrd="0" presId="urn:microsoft.com/office/officeart/2008/layout/LinedList"/>
    <dgm:cxn modelId="{1C3ECE37-8875-4835-A26A-3211D6E0ED81}" type="presParOf" srcId="{162E4556-53C9-4694-8220-7B8103D194D4}" destId="{32B21815-CE0F-406E-B02D-554697CAB3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0"/>
          <a:ext cx="6344584"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0"/>
          <a:ext cx="6344584" cy="64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CRUD Operation using VB.Net</a:t>
          </a:r>
        </a:p>
      </dsp:txBody>
      <dsp:txXfrm>
        <a:off x="0" y="0"/>
        <a:ext cx="6344584" cy="647000"/>
      </dsp:txXfrm>
    </dsp:sp>
    <dsp:sp modelId="{C183D5B0-A4E0-4C14-9327-2754E4EDC4AC}">
      <dsp:nvSpPr>
        <dsp:cNvPr id="0" name=""/>
        <dsp:cNvSpPr/>
      </dsp:nvSpPr>
      <dsp:spPr>
        <a:xfrm>
          <a:off x="0" y="647000"/>
          <a:ext cx="6344584"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CB09BBE-D970-48B0-8A58-8DB59EB1B342}">
      <dsp:nvSpPr>
        <dsp:cNvPr id="0" name=""/>
        <dsp:cNvSpPr/>
      </dsp:nvSpPr>
      <dsp:spPr>
        <a:xfrm>
          <a:off x="0" y="647000"/>
          <a:ext cx="6344584" cy="64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0" y="647000"/>
        <a:ext cx="6344584" cy="647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5/27/2022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Microsoft vb.net</a:t>
            </a:r>
          </a:p>
        </p:txBody>
      </p:sp>
      <p:sp>
        <p:nvSpPr>
          <p:cNvPr id="8" name="TextBox 7">
            <a:extLst>
              <a:ext uri="{FF2B5EF4-FFF2-40B4-BE49-F238E27FC236}">
                <a16:creationId xmlns:a16="http://schemas.microsoft.com/office/drawing/2014/main" id="{F7EDFBFC-5564-4D5D-8F01-C829B7B40C08}"/>
              </a:ext>
            </a:extLst>
          </p:cNvPr>
          <p:cNvSpPr txBox="1"/>
          <p:nvPr/>
        </p:nvSpPr>
        <p:spPr>
          <a:xfrm>
            <a:off x="259977" y="6380946"/>
            <a:ext cx="4733364" cy="954107"/>
          </a:xfrm>
          <a:prstGeom prst="rect">
            <a:avLst/>
          </a:prstGeom>
          <a:noFill/>
        </p:spPr>
        <p:txBody>
          <a:bodyPr wrap="square" rtlCol="0">
            <a:spAutoFit/>
          </a:bodyPr>
          <a:lstStyle/>
          <a:p>
            <a:r>
              <a:rPr lang="en-IN" sz="2800" dirty="0">
                <a:latin typeface="Times New Roman" pitchFamily="18" charset="0"/>
                <a:cs typeface="Times New Roman" pitchFamily="18" charset="0"/>
              </a:rPr>
              <a:t>Instructor </a:t>
            </a:r>
            <a:r>
              <a:rPr lang="en-IN" sz="2800"/>
              <a:t>:  </a:t>
            </a:r>
            <a:r>
              <a:rPr lang="en-IN" sz="2800" b="1" i="1">
                <a:latin typeface="Times New Roman" pitchFamily="18" charset="0"/>
                <a:cs typeface="Times New Roman" pitchFamily="18" charset="0"/>
              </a:rPr>
              <a:t>Anirudha </a:t>
            </a:r>
            <a:r>
              <a:rPr lang="en-IN" sz="2800" b="1" i="1" dirty="0">
                <a:latin typeface="Times New Roman" pitchFamily="18" charset="0"/>
                <a:cs typeface="Times New Roman" pitchFamily="18" charset="0"/>
              </a:rPr>
              <a:t>Gaikwad</a:t>
            </a:r>
          </a:p>
          <a:p>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7ADAE6-EB4C-4152-AD3C-F08C1D6AB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893" y="4212951"/>
            <a:ext cx="3711389" cy="2560850"/>
          </a:xfrm>
          <a:prstGeom prst="rect">
            <a:avLst/>
          </a:prstGeom>
        </p:spPr>
      </p:pic>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7FAC2967-54CF-4CF5-BABE-D14534DC1DD1}"/>
              </a:ext>
            </a:extLst>
          </p:cNvPr>
          <p:cNvSpPr txBox="1"/>
          <p:nvPr/>
        </p:nvSpPr>
        <p:spPr>
          <a:xfrm>
            <a:off x="375920" y="-24958"/>
            <a:ext cx="8310880" cy="7571303"/>
          </a:xfrm>
          <a:prstGeom prst="rect">
            <a:avLst/>
          </a:prstGeom>
          <a:noFill/>
        </p:spPr>
        <p:txBody>
          <a:bodyPr wrap="square" rtlCol="0">
            <a:spAutoFit/>
          </a:bodyPr>
          <a:lstStyle/>
          <a:p>
            <a:pPr algn="just"/>
            <a:r>
              <a:rPr lang="en-IN" b="0" i="0" dirty="0">
                <a:solidFill>
                  <a:srgbClr val="333333"/>
                </a:solidFill>
                <a:effectLst/>
                <a:latin typeface="Georgia" panose="02040502050405020303" pitchFamily="18" charset="0"/>
              </a:rPr>
              <a:t>Public Sub </a:t>
            </a:r>
            <a:r>
              <a:rPr lang="en-IN" b="0" i="0" dirty="0" err="1">
                <a:solidFill>
                  <a:srgbClr val="333333"/>
                </a:solidFill>
                <a:effectLst/>
                <a:latin typeface="Georgia" panose="02040502050405020303" pitchFamily="18" charset="0"/>
              </a:rPr>
              <a:t>RunQuery</a:t>
            </a:r>
            <a:r>
              <a:rPr lang="en-IN" b="0" i="0" dirty="0">
                <a:solidFill>
                  <a:srgbClr val="333333"/>
                </a:solidFill>
                <a:effectLst/>
                <a:latin typeface="Georgia" panose="02040502050405020303" pitchFamily="18" charset="0"/>
              </a:rPr>
              <a:t>(</a:t>
            </a:r>
            <a:r>
              <a:rPr lang="en-IN" b="0" i="0" dirty="0" err="1">
                <a:solidFill>
                  <a:srgbClr val="333333"/>
                </a:solidFill>
                <a:effectLst/>
                <a:latin typeface="Georgia" panose="02040502050405020303" pitchFamily="18" charset="0"/>
              </a:rPr>
              <a:t>ByVal</a:t>
            </a:r>
            <a:r>
              <a:rPr lang="en-IN" b="0" i="0" dirty="0">
                <a:solidFill>
                  <a:srgbClr val="333333"/>
                </a:solidFill>
                <a:effectLst/>
                <a:latin typeface="Georgia" panose="02040502050405020303" pitchFamily="18" charset="0"/>
              </a:rPr>
              <a:t> query As String)</a:t>
            </a:r>
          </a:p>
          <a:p>
            <a:pPr algn="just"/>
            <a:r>
              <a:rPr lang="en-IN" b="0" i="0" dirty="0">
                <a:solidFill>
                  <a:srgbClr val="333333"/>
                </a:solidFill>
                <a:effectLst/>
                <a:latin typeface="Georgia" panose="02040502050405020303" pitchFamily="18" charset="0"/>
              </a:rPr>
              <a:t>        'con = New </a:t>
            </a:r>
            <a:r>
              <a:rPr lang="en-IN" b="0" i="0" dirty="0" err="1">
                <a:solidFill>
                  <a:srgbClr val="333333"/>
                </a:solidFill>
                <a:effectLst/>
                <a:latin typeface="Georgia" panose="02040502050405020303" pitchFamily="18" charset="0"/>
              </a:rPr>
              <a:t>OleDbConnection</a:t>
            </a:r>
            <a:r>
              <a:rPr lang="en-IN" b="0" i="0" dirty="0">
                <a:solidFill>
                  <a:srgbClr val="333333"/>
                </a:solidFill>
                <a:effectLst/>
                <a:latin typeface="Georgia" panose="02040502050405020303" pitchFamily="18" charset="0"/>
              </a:rPr>
              <a:t>("Provider=Microsoft.ACE.OLEDB.12.0;Data Source=C:\Users\BMEO\Documents\Visual Studio 2019\Projects\CRUD-VB-Access\CRUD-VB-Access\bin\Debug\students.accdb")</a:t>
            </a:r>
          </a:p>
          <a:p>
            <a:pPr algn="just"/>
            <a:r>
              <a:rPr lang="en-IN" b="0" i="0" dirty="0">
                <a:solidFill>
                  <a:srgbClr val="333333"/>
                </a:solidFill>
                <a:effectLst/>
                <a:latin typeface="Georgia" panose="02040502050405020303" pitchFamily="18" charset="0"/>
              </a:rPr>
              <a:t>        'con = New </a:t>
            </a:r>
            <a:r>
              <a:rPr lang="en-IN" b="0" i="0" dirty="0" err="1">
                <a:solidFill>
                  <a:srgbClr val="333333"/>
                </a:solidFill>
                <a:effectLst/>
                <a:latin typeface="Georgia" panose="02040502050405020303" pitchFamily="18" charset="0"/>
              </a:rPr>
              <a:t>OleDbConnection</a:t>
            </a:r>
            <a:r>
              <a:rPr lang="en-IN" b="0" i="0" dirty="0">
                <a:solidFill>
                  <a:srgbClr val="333333"/>
                </a:solidFill>
                <a:effectLst/>
                <a:latin typeface="Georgia" panose="02040502050405020303" pitchFamily="18" charset="0"/>
              </a:rPr>
              <a:t>("Provider=Microsoft.ACE.OLEDB.12.0;Data Source=</a:t>
            </a:r>
            <a:r>
              <a:rPr lang="en-IN" b="0" i="0" dirty="0" err="1">
                <a:solidFill>
                  <a:srgbClr val="333333"/>
                </a:solidFill>
                <a:effectLst/>
                <a:latin typeface="Georgia" panose="02040502050405020303" pitchFamily="18" charset="0"/>
              </a:rPr>
              <a:t>Application.StartupPath</a:t>
            </a:r>
            <a:r>
              <a:rPr lang="en-IN" b="0" i="0" dirty="0">
                <a:solidFill>
                  <a:srgbClr val="333333"/>
                </a:solidFill>
                <a:effectLst/>
                <a:latin typeface="Georgia" panose="02040502050405020303" pitchFamily="18" charset="0"/>
              </a:rPr>
              <a:t> &amp; \students.accdb")</a:t>
            </a:r>
          </a:p>
          <a:p>
            <a:pPr algn="just"/>
            <a:r>
              <a:rPr lang="en-IN" b="0" i="0" dirty="0">
                <a:solidFill>
                  <a:srgbClr val="333333"/>
                </a:solidFill>
                <a:effectLst/>
                <a:latin typeface="Georgia" panose="02040502050405020303" pitchFamily="18" charset="0"/>
              </a:rPr>
              <a:t>        con = New </a:t>
            </a:r>
            <a:r>
              <a:rPr lang="en-IN" b="0" i="0" dirty="0" err="1">
                <a:solidFill>
                  <a:srgbClr val="333333"/>
                </a:solidFill>
                <a:effectLst/>
                <a:latin typeface="Georgia" panose="02040502050405020303" pitchFamily="18" charset="0"/>
              </a:rPr>
              <a:t>OleDbConnection</a:t>
            </a:r>
            <a:r>
              <a:rPr lang="en-IN" b="0" i="0" dirty="0">
                <a:solidFill>
                  <a:srgbClr val="333333"/>
                </a:solidFill>
                <a:effectLst/>
                <a:latin typeface="Georgia" panose="02040502050405020303" pitchFamily="18" charset="0"/>
              </a:rPr>
              <a:t>("provider = Microsoft.ACE.OLEDB.12.0;Data Source=C:\Users\BMEO\Documents\students.accdb")</a:t>
            </a:r>
          </a:p>
          <a:p>
            <a:pPr algn="just"/>
            <a:r>
              <a:rPr lang="en-IN" b="0" i="0" dirty="0">
                <a:solidFill>
                  <a:srgbClr val="333333"/>
                </a:solidFill>
                <a:effectLst/>
                <a:latin typeface="Georgia" panose="02040502050405020303" pitchFamily="18" charset="0"/>
              </a:rPr>
              <a:t>        Dim </a:t>
            </a:r>
            <a:r>
              <a:rPr lang="en-IN" b="0" i="0" dirty="0" err="1">
                <a:solidFill>
                  <a:srgbClr val="333333"/>
                </a:solidFill>
                <a:effectLst/>
                <a:latin typeface="Georgia" panose="02040502050405020303" pitchFamily="18" charset="0"/>
              </a:rPr>
              <a:t>cmd</a:t>
            </a:r>
            <a:r>
              <a:rPr lang="en-IN" b="0" i="0" dirty="0">
                <a:solidFill>
                  <a:srgbClr val="333333"/>
                </a:solidFill>
                <a:effectLst/>
                <a:latin typeface="Georgia" panose="02040502050405020303" pitchFamily="18" charset="0"/>
              </a:rPr>
              <a:t> As New </a:t>
            </a:r>
            <a:r>
              <a:rPr lang="en-IN" b="0" i="0" dirty="0" err="1">
                <a:solidFill>
                  <a:srgbClr val="333333"/>
                </a:solidFill>
                <a:effectLst/>
                <a:latin typeface="Georgia" panose="02040502050405020303" pitchFamily="18" charset="0"/>
              </a:rPr>
              <a:t>OleDbCommand</a:t>
            </a:r>
            <a:r>
              <a:rPr lang="en-IN" b="0" i="0" dirty="0">
                <a:solidFill>
                  <a:srgbClr val="333333"/>
                </a:solidFill>
                <a:effectLst/>
                <a:latin typeface="Georgia" panose="02040502050405020303" pitchFamily="18" charset="0"/>
              </a:rPr>
              <a:t>(query, con)</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cmd.Parameters.AddWithValue</a:t>
            </a:r>
            <a:r>
              <a:rPr lang="en-IN" b="0" i="0" dirty="0">
                <a:solidFill>
                  <a:srgbClr val="333333"/>
                </a:solidFill>
                <a:effectLst/>
                <a:latin typeface="Georgia" panose="02040502050405020303" pitchFamily="18" charset="0"/>
              </a:rPr>
              <a:t>("@name", </a:t>
            </a:r>
            <a:r>
              <a:rPr lang="en-IN" b="0" i="0" dirty="0" err="1">
                <a:solidFill>
                  <a:srgbClr val="333333"/>
                </a:solidFill>
                <a:effectLst/>
                <a:latin typeface="Georgia" panose="02040502050405020303" pitchFamily="18" charset="0"/>
              </a:rPr>
              <a:t>txtName.Text</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cmd.Parameters.AddWithValue</a:t>
            </a:r>
            <a:r>
              <a:rPr lang="en-IN" b="0" i="0" dirty="0">
                <a:solidFill>
                  <a:srgbClr val="333333"/>
                </a:solidFill>
                <a:effectLst/>
                <a:latin typeface="Georgia" panose="02040502050405020303" pitchFamily="18" charset="0"/>
              </a:rPr>
              <a:t>("@</a:t>
            </a:r>
            <a:r>
              <a:rPr lang="en-IN" b="0" i="0" dirty="0" err="1">
                <a:solidFill>
                  <a:srgbClr val="333333"/>
                </a:solidFill>
                <a:effectLst/>
                <a:latin typeface="Georgia" panose="02040502050405020303" pitchFamily="18" charset="0"/>
              </a:rPr>
              <a:t>stclass</a:t>
            </a:r>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txtClass.Text</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cmd.Parameters.AddWithValue</a:t>
            </a:r>
            <a:r>
              <a:rPr lang="en-IN" b="0" i="0" dirty="0">
                <a:solidFill>
                  <a:srgbClr val="333333"/>
                </a:solidFill>
                <a:effectLst/>
                <a:latin typeface="Georgia" panose="02040502050405020303" pitchFamily="18" charset="0"/>
              </a:rPr>
              <a:t>("@address", </a:t>
            </a:r>
            <a:r>
              <a:rPr lang="en-IN" b="0" i="0" dirty="0" err="1">
                <a:solidFill>
                  <a:srgbClr val="333333"/>
                </a:solidFill>
                <a:effectLst/>
                <a:latin typeface="Georgia" panose="02040502050405020303" pitchFamily="18" charset="0"/>
              </a:rPr>
              <a:t>txtAddress.Text</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cmd.Parameters.AddWithValue</a:t>
            </a:r>
            <a:r>
              <a:rPr lang="en-IN" b="0" i="0" dirty="0">
                <a:solidFill>
                  <a:srgbClr val="333333"/>
                </a:solidFill>
                <a:effectLst/>
                <a:latin typeface="Georgia" panose="02040502050405020303" pitchFamily="18" charset="0"/>
              </a:rPr>
              <a:t>("@contact", </a:t>
            </a:r>
            <a:r>
              <a:rPr lang="en-IN" b="0" i="0" dirty="0" err="1">
                <a:solidFill>
                  <a:srgbClr val="333333"/>
                </a:solidFill>
                <a:effectLst/>
                <a:latin typeface="Georgia" panose="02040502050405020303" pitchFamily="18" charset="0"/>
              </a:rPr>
              <a:t>txtContact.Text</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cmd.Parameters.AddWithValue</a:t>
            </a:r>
            <a:r>
              <a:rPr lang="en-IN" b="0" i="0" dirty="0">
                <a:solidFill>
                  <a:srgbClr val="333333"/>
                </a:solidFill>
                <a:effectLst/>
                <a:latin typeface="Georgia" panose="02040502050405020303" pitchFamily="18" charset="0"/>
              </a:rPr>
              <a:t>("@id", </a:t>
            </a:r>
            <a:r>
              <a:rPr lang="en-IN" b="0" i="0" dirty="0" err="1">
                <a:solidFill>
                  <a:srgbClr val="333333"/>
                </a:solidFill>
                <a:effectLst/>
                <a:latin typeface="Georgia" panose="02040502050405020303" pitchFamily="18" charset="0"/>
              </a:rPr>
              <a:t>txtID.Text</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con.Open</a:t>
            </a:r>
            <a:r>
              <a:rPr lang="en-IN" b="0" i="0" dirty="0">
                <a:solidFill>
                  <a:srgbClr val="333333"/>
                </a:solidFill>
                <a:effectLst/>
                <a:latin typeface="Georgia" panose="02040502050405020303" pitchFamily="18" charset="0"/>
              </a:rPr>
              <a:t>()</a:t>
            </a:r>
          </a:p>
          <a:p>
            <a:pPr algn="just"/>
            <a:r>
              <a:rPr lang="en-IN" dirty="0">
                <a:solidFill>
                  <a:srgbClr val="333333"/>
                </a:solidFill>
                <a:latin typeface="Georgia" panose="02040502050405020303" pitchFamily="18" charset="0"/>
              </a:rPr>
              <a:t>	</a:t>
            </a:r>
            <a:r>
              <a:rPr lang="en-US" b="0" i="0" dirty="0" err="1">
                <a:solidFill>
                  <a:srgbClr val="333333"/>
                </a:solidFill>
                <a:effectLst/>
                <a:latin typeface="Georgia" panose="02040502050405020303" pitchFamily="18" charset="0"/>
              </a:rPr>
              <a:t>cmd.ExecuteNonQuery</a:t>
            </a:r>
            <a:r>
              <a:rPr lang="en-US" b="0" i="0" dirty="0">
                <a:solidFill>
                  <a:srgbClr val="333333"/>
                </a:solidFill>
                <a:effectLst/>
                <a:latin typeface="Georgia" panose="02040502050405020303" pitchFamily="18" charset="0"/>
              </a:rPr>
              <a:t>()</a:t>
            </a:r>
          </a:p>
          <a:p>
            <a:pPr algn="just"/>
            <a:r>
              <a:rPr lang="en-US" b="0" i="0" dirty="0">
                <a:solidFill>
                  <a:srgbClr val="333333"/>
                </a:solidFill>
                <a:effectLst/>
                <a:latin typeface="Georgia" panose="02040502050405020303" pitchFamily="18" charset="0"/>
              </a:rPr>
              <a:t>        </a:t>
            </a:r>
            <a:r>
              <a:rPr lang="en-US" b="0" i="0" dirty="0" err="1">
                <a:solidFill>
                  <a:srgbClr val="333333"/>
                </a:solidFill>
                <a:effectLst/>
                <a:latin typeface="Georgia" panose="02040502050405020303" pitchFamily="18" charset="0"/>
              </a:rPr>
              <a:t>con.Close</a:t>
            </a:r>
            <a:r>
              <a:rPr lang="en-US" b="0" i="0" dirty="0">
                <a:solidFill>
                  <a:srgbClr val="333333"/>
                </a:solidFill>
                <a:effectLst/>
                <a:latin typeface="Georgia" panose="02040502050405020303" pitchFamily="18" charset="0"/>
              </a:rPr>
              <a:t>()</a:t>
            </a:r>
          </a:p>
          <a:p>
            <a:pPr algn="just"/>
            <a:r>
              <a:rPr lang="en-US" b="0" i="0" dirty="0">
                <a:solidFill>
                  <a:srgbClr val="333333"/>
                </a:solidFill>
                <a:effectLst/>
                <a:latin typeface="Georgia" panose="02040502050405020303" pitchFamily="18" charset="0"/>
              </a:rPr>
              <a:t>    End Sub</a:t>
            </a:r>
          </a:p>
          <a:p>
            <a:pPr algn="just"/>
            <a:r>
              <a:rPr lang="en-IN" b="0" i="0" dirty="0">
                <a:solidFill>
                  <a:srgbClr val="333333"/>
                </a:solidFill>
                <a:effectLst/>
                <a:latin typeface="Georgia" panose="02040502050405020303" pitchFamily="18" charset="0"/>
              </a:rPr>
              <a:t>Private Sub </a:t>
            </a:r>
            <a:r>
              <a:rPr lang="en-IN" b="0" i="0" dirty="0" err="1">
                <a:solidFill>
                  <a:srgbClr val="333333"/>
                </a:solidFill>
                <a:effectLst/>
                <a:latin typeface="Georgia" panose="02040502050405020303" pitchFamily="18" charset="0"/>
              </a:rPr>
              <a:t>btnInsert_Click</a:t>
            </a:r>
            <a:r>
              <a:rPr lang="en-IN" b="0" i="0" dirty="0">
                <a:solidFill>
                  <a:srgbClr val="333333"/>
                </a:solidFill>
                <a:effectLst/>
                <a:latin typeface="Georgia" panose="02040502050405020303" pitchFamily="18" charset="0"/>
              </a:rPr>
              <a:t>(sender As Object, e As </a:t>
            </a:r>
            <a:r>
              <a:rPr lang="en-IN" b="0" i="0" dirty="0" err="1">
                <a:solidFill>
                  <a:srgbClr val="333333"/>
                </a:solidFill>
                <a:effectLst/>
                <a:latin typeface="Georgia" panose="02040502050405020303" pitchFamily="18" charset="0"/>
              </a:rPr>
              <a:t>EventArgs</a:t>
            </a:r>
            <a:r>
              <a:rPr lang="en-IN" b="0" i="0" dirty="0">
                <a:solidFill>
                  <a:srgbClr val="333333"/>
                </a:solidFill>
                <a:effectLst/>
                <a:latin typeface="Georgia" panose="02040502050405020303" pitchFamily="18" charset="0"/>
              </a:rPr>
              <a:t>) Handles </a:t>
            </a:r>
            <a:r>
              <a:rPr lang="en-IN" b="0" i="0" dirty="0" err="1">
                <a:solidFill>
                  <a:srgbClr val="333333"/>
                </a:solidFill>
                <a:effectLst/>
                <a:latin typeface="Georgia" panose="02040502050405020303" pitchFamily="18" charset="0"/>
              </a:rPr>
              <a:t>btnInsert.Click</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Dim </a:t>
            </a:r>
            <a:r>
              <a:rPr lang="en-IN" b="0" i="0" dirty="0" err="1">
                <a:solidFill>
                  <a:srgbClr val="333333"/>
                </a:solidFill>
                <a:effectLst/>
                <a:latin typeface="Georgia" panose="02040502050405020303" pitchFamily="18" charset="0"/>
              </a:rPr>
              <a:t>insertQuery</a:t>
            </a:r>
            <a:r>
              <a:rPr lang="en-IN" b="0" i="0" dirty="0">
                <a:solidFill>
                  <a:srgbClr val="333333"/>
                </a:solidFill>
                <a:effectLst/>
                <a:latin typeface="Georgia" panose="02040502050405020303" pitchFamily="18" charset="0"/>
              </a:rPr>
              <a:t> As String = "insert into students (</a:t>
            </a:r>
            <a:r>
              <a:rPr lang="en-IN" b="0" i="0" dirty="0" err="1">
                <a:solidFill>
                  <a:srgbClr val="333333"/>
                </a:solidFill>
                <a:effectLst/>
                <a:latin typeface="Georgia" panose="02040502050405020303" pitchFamily="18" charset="0"/>
              </a:rPr>
              <a:t>st_Name,st_Class,st_Address,st_Contact</a:t>
            </a:r>
            <a:r>
              <a:rPr lang="en-IN" b="0" i="0" dirty="0">
                <a:solidFill>
                  <a:srgbClr val="333333"/>
                </a:solidFill>
                <a:effectLst/>
                <a:latin typeface="Georgia" panose="02040502050405020303" pitchFamily="18" charset="0"/>
              </a:rPr>
              <a:t>) VALUES(@name,@stclass,@address,@contact)"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RunQuery</a:t>
            </a:r>
            <a:r>
              <a:rPr lang="en-IN" b="0" i="0" dirty="0">
                <a:solidFill>
                  <a:srgbClr val="333333"/>
                </a:solidFill>
                <a:effectLst/>
                <a:latin typeface="Georgia" panose="02040502050405020303" pitchFamily="18" charset="0"/>
              </a:rPr>
              <a:t>(</a:t>
            </a:r>
            <a:r>
              <a:rPr lang="en-IN" b="0" i="0" dirty="0" err="1">
                <a:solidFill>
                  <a:srgbClr val="333333"/>
                </a:solidFill>
                <a:effectLst/>
                <a:latin typeface="Georgia" panose="02040502050405020303" pitchFamily="18" charset="0"/>
              </a:rPr>
              <a:t>insertQuery</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lblMessage.Text</a:t>
            </a:r>
            <a:r>
              <a:rPr lang="en-IN" b="0" i="0" dirty="0">
                <a:solidFill>
                  <a:srgbClr val="333333"/>
                </a:solidFill>
                <a:effectLst/>
                <a:latin typeface="Georgia" panose="02040502050405020303" pitchFamily="18" charset="0"/>
              </a:rPr>
              <a:t> = "Record inserted successfully"</a:t>
            </a:r>
          </a:p>
          <a:p>
            <a:pPr algn="just"/>
            <a:r>
              <a:rPr lang="en-IN" b="0" i="0" dirty="0">
                <a:solidFill>
                  <a:srgbClr val="333333"/>
                </a:solidFill>
                <a:effectLst/>
                <a:latin typeface="Georgia" panose="02040502050405020303" pitchFamily="18" charset="0"/>
              </a:rPr>
              <a:t>    End Sub</a:t>
            </a:r>
          </a:p>
          <a:p>
            <a:pPr algn="just"/>
            <a:endParaRPr lang="en-IN"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310142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A7B0C79C-1F99-4ABA-B834-EF0BE4A52419}"/>
              </a:ext>
            </a:extLst>
          </p:cNvPr>
          <p:cNvSpPr txBox="1"/>
          <p:nvPr/>
        </p:nvSpPr>
        <p:spPr>
          <a:xfrm>
            <a:off x="283464" y="0"/>
            <a:ext cx="10200640" cy="7017306"/>
          </a:xfrm>
          <a:prstGeom prst="rect">
            <a:avLst/>
          </a:prstGeom>
          <a:noFill/>
        </p:spPr>
        <p:txBody>
          <a:bodyPr wrap="square" rtlCol="0">
            <a:spAutoFit/>
          </a:bodyPr>
          <a:lstStyle/>
          <a:p>
            <a:pPr algn="just"/>
            <a:r>
              <a:rPr lang="en-IN" b="0" i="0" dirty="0">
                <a:solidFill>
                  <a:srgbClr val="333333"/>
                </a:solidFill>
                <a:effectLst/>
                <a:latin typeface="Georgia" panose="02040502050405020303" pitchFamily="18" charset="0"/>
              </a:rPr>
              <a:t>Private Sub </a:t>
            </a:r>
            <a:r>
              <a:rPr lang="en-IN" b="0" i="0" dirty="0" err="1">
                <a:solidFill>
                  <a:srgbClr val="333333"/>
                </a:solidFill>
                <a:effectLst/>
                <a:latin typeface="Georgia" panose="02040502050405020303" pitchFamily="18" charset="0"/>
              </a:rPr>
              <a:t>btnDelete_Click</a:t>
            </a:r>
            <a:r>
              <a:rPr lang="en-IN" b="0" i="0" dirty="0">
                <a:solidFill>
                  <a:srgbClr val="333333"/>
                </a:solidFill>
                <a:effectLst/>
                <a:latin typeface="Georgia" panose="02040502050405020303" pitchFamily="18" charset="0"/>
              </a:rPr>
              <a:t>(sender As Object, e As </a:t>
            </a:r>
            <a:r>
              <a:rPr lang="en-IN" b="0" i="0" dirty="0" err="1">
                <a:solidFill>
                  <a:srgbClr val="333333"/>
                </a:solidFill>
                <a:effectLst/>
                <a:latin typeface="Georgia" panose="02040502050405020303" pitchFamily="18" charset="0"/>
              </a:rPr>
              <a:t>EventArgs</a:t>
            </a:r>
            <a:r>
              <a:rPr lang="en-IN" b="0" i="0" dirty="0">
                <a:solidFill>
                  <a:srgbClr val="333333"/>
                </a:solidFill>
                <a:effectLst/>
                <a:latin typeface="Georgia" panose="02040502050405020303" pitchFamily="18" charset="0"/>
              </a:rPr>
              <a:t>) Handles </a:t>
            </a:r>
            <a:r>
              <a:rPr lang="en-IN" b="0" i="0" dirty="0" err="1">
                <a:solidFill>
                  <a:srgbClr val="333333"/>
                </a:solidFill>
                <a:effectLst/>
                <a:latin typeface="Georgia" panose="02040502050405020303" pitchFamily="18" charset="0"/>
              </a:rPr>
              <a:t>btnDelete.Click</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Dim </a:t>
            </a:r>
            <a:r>
              <a:rPr lang="en-IN" b="0" i="0" dirty="0" err="1">
                <a:solidFill>
                  <a:srgbClr val="333333"/>
                </a:solidFill>
                <a:effectLst/>
                <a:latin typeface="Georgia" panose="02040502050405020303" pitchFamily="18" charset="0"/>
              </a:rPr>
              <a:t>deleteQuery</a:t>
            </a:r>
            <a:r>
              <a:rPr lang="en-IN" b="0" i="0" dirty="0">
                <a:solidFill>
                  <a:srgbClr val="333333"/>
                </a:solidFill>
                <a:effectLst/>
                <a:latin typeface="Georgia" panose="02040502050405020303" pitchFamily="18" charset="0"/>
              </a:rPr>
              <a:t> As String = "delete from students where ID=@id"</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RunQuery</a:t>
            </a:r>
            <a:r>
              <a:rPr lang="en-IN" b="0" i="0" dirty="0">
                <a:solidFill>
                  <a:srgbClr val="333333"/>
                </a:solidFill>
                <a:effectLst/>
                <a:latin typeface="Georgia" panose="02040502050405020303" pitchFamily="18" charset="0"/>
              </a:rPr>
              <a:t>(</a:t>
            </a:r>
            <a:r>
              <a:rPr lang="en-IN" b="0" i="0" dirty="0" err="1">
                <a:solidFill>
                  <a:srgbClr val="333333"/>
                </a:solidFill>
                <a:effectLst/>
                <a:latin typeface="Georgia" panose="02040502050405020303" pitchFamily="18" charset="0"/>
              </a:rPr>
              <a:t>deleteQuery</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lblMessage.Text</a:t>
            </a:r>
            <a:r>
              <a:rPr lang="en-IN" b="0" i="0" dirty="0">
                <a:solidFill>
                  <a:srgbClr val="333333"/>
                </a:solidFill>
                <a:effectLst/>
                <a:latin typeface="Georgia" panose="02040502050405020303" pitchFamily="18" charset="0"/>
              </a:rPr>
              <a:t> = "Record Deleted successfully"</a:t>
            </a:r>
          </a:p>
          <a:p>
            <a:pPr algn="just"/>
            <a:r>
              <a:rPr lang="en-IN" b="0" i="0" dirty="0">
                <a:solidFill>
                  <a:srgbClr val="333333"/>
                </a:solidFill>
                <a:effectLst/>
                <a:latin typeface="Georgia" panose="02040502050405020303" pitchFamily="18" charset="0"/>
              </a:rPr>
              <a:t>    End Sub</a:t>
            </a:r>
          </a:p>
          <a:p>
            <a:pPr algn="just"/>
            <a:br>
              <a:rPr lang="en-IN" b="0" i="0" dirty="0">
                <a:solidFill>
                  <a:srgbClr val="333333"/>
                </a:solidFill>
                <a:effectLst/>
                <a:latin typeface="Georgia" panose="02040502050405020303" pitchFamily="18" charset="0"/>
              </a:rPr>
            </a:b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Private Sub </a:t>
            </a:r>
            <a:r>
              <a:rPr lang="en-IN" b="0" i="0" dirty="0" err="1">
                <a:solidFill>
                  <a:srgbClr val="333333"/>
                </a:solidFill>
                <a:effectLst/>
                <a:latin typeface="Georgia" panose="02040502050405020303" pitchFamily="18" charset="0"/>
              </a:rPr>
              <a:t>btnUpdate_Click</a:t>
            </a:r>
            <a:r>
              <a:rPr lang="en-IN" b="0" i="0" dirty="0">
                <a:solidFill>
                  <a:srgbClr val="333333"/>
                </a:solidFill>
                <a:effectLst/>
                <a:latin typeface="Georgia" panose="02040502050405020303" pitchFamily="18" charset="0"/>
              </a:rPr>
              <a:t>(sender As Object, e As </a:t>
            </a:r>
            <a:r>
              <a:rPr lang="en-IN" b="0" i="0" dirty="0" err="1">
                <a:solidFill>
                  <a:srgbClr val="333333"/>
                </a:solidFill>
                <a:effectLst/>
                <a:latin typeface="Georgia" panose="02040502050405020303" pitchFamily="18" charset="0"/>
              </a:rPr>
              <a:t>EventArgs</a:t>
            </a:r>
            <a:r>
              <a:rPr lang="en-IN" b="0" i="0" dirty="0">
                <a:solidFill>
                  <a:srgbClr val="333333"/>
                </a:solidFill>
                <a:effectLst/>
                <a:latin typeface="Georgia" panose="02040502050405020303" pitchFamily="18" charset="0"/>
              </a:rPr>
              <a:t>) Handles </a:t>
            </a:r>
            <a:r>
              <a:rPr lang="en-IN" b="0" i="0" dirty="0" err="1">
                <a:solidFill>
                  <a:srgbClr val="333333"/>
                </a:solidFill>
                <a:effectLst/>
                <a:latin typeface="Georgia" panose="02040502050405020303" pitchFamily="18" charset="0"/>
              </a:rPr>
              <a:t>btnUpdate.Click</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Dim </a:t>
            </a:r>
            <a:r>
              <a:rPr lang="en-IN" b="0" i="0" dirty="0" err="1">
                <a:solidFill>
                  <a:srgbClr val="333333"/>
                </a:solidFill>
                <a:effectLst/>
                <a:latin typeface="Georgia" panose="02040502050405020303" pitchFamily="18" charset="0"/>
              </a:rPr>
              <a:t>updatequery</a:t>
            </a:r>
            <a:r>
              <a:rPr lang="en-IN" b="0" i="0" dirty="0">
                <a:solidFill>
                  <a:srgbClr val="333333"/>
                </a:solidFill>
                <a:effectLst/>
                <a:latin typeface="Georgia" panose="02040502050405020303" pitchFamily="18" charset="0"/>
              </a:rPr>
              <a:t> As String = "update students set </a:t>
            </a:r>
            <a:r>
              <a:rPr lang="en-IN" b="0" i="0" dirty="0" err="1">
                <a:solidFill>
                  <a:srgbClr val="333333"/>
                </a:solidFill>
                <a:effectLst/>
                <a:latin typeface="Georgia" panose="02040502050405020303" pitchFamily="18" charset="0"/>
              </a:rPr>
              <a:t>st_Name</a:t>
            </a:r>
            <a:r>
              <a:rPr lang="en-IN" b="0" i="0" dirty="0">
                <a:solidFill>
                  <a:srgbClr val="333333"/>
                </a:solidFill>
                <a:effectLst/>
                <a:latin typeface="Georgia" panose="02040502050405020303" pitchFamily="18" charset="0"/>
              </a:rPr>
              <a:t>=@name,st_Class=@stclass,st_Address=@address,st_Contact=@contact where ID=@id"</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RunQuery</a:t>
            </a:r>
            <a:r>
              <a:rPr lang="en-IN" b="0" i="0" dirty="0">
                <a:solidFill>
                  <a:srgbClr val="333333"/>
                </a:solidFill>
                <a:effectLst/>
                <a:latin typeface="Georgia" panose="02040502050405020303" pitchFamily="18" charset="0"/>
              </a:rPr>
              <a:t>(</a:t>
            </a:r>
            <a:r>
              <a:rPr lang="en-IN" b="0" i="0" dirty="0" err="1">
                <a:solidFill>
                  <a:srgbClr val="333333"/>
                </a:solidFill>
                <a:effectLst/>
                <a:latin typeface="Georgia" panose="02040502050405020303" pitchFamily="18" charset="0"/>
              </a:rPr>
              <a:t>updatequery</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lblMessage.Text</a:t>
            </a:r>
            <a:r>
              <a:rPr lang="en-IN" b="0" i="0" dirty="0">
                <a:solidFill>
                  <a:srgbClr val="333333"/>
                </a:solidFill>
                <a:effectLst/>
                <a:latin typeface="Georgia" panose="02040502050405020303" pitchFamily="18" charset="0"/>
              </a:rPr>
              <a:t> = "Record Updated successfully"</a:t>
            </a:r>
          </a:p>
          <a:p>
            <a:pPr algn="just"/>
            <a:r>
              <a:rPr lang="en-IN" b="0" i="0" dirty="0">
                <a:solidFill>
                  <a:srgbClr val="333333"/>
                </a:solidFill>
                <a:effectLst/>
                <a:latin typeface="Georgia" panose="02040502050405020303" pitchFamily="18" charset="0"/>
              </a:rPr>
              <a:t>    End Sub</a:t>
            </a:r>
          </a:p>
          <a:p>
            <a:pPr algn="just"/>
            <a:endParaRPr lang="en-IN" dirty="0">
              <a:solidFill>
                <a:srgbClr val="333333"/>
              </a:solidFill>
              <a:latin typeface="Georgia" panose="02040502050405020303" pitchFamily="18" charset="0"/>
            </a:endParaRPr>
          </a:p>
          <a:p>
            <a:pPr algn="just"/>
            <a:r>
              <a:rPr lang="en-IN" b="0" i="0" dirty="0">
                <a:solidFill>
                  <a:srgbClr val="333333"/>
                </a:solidFill>
                <a:effectLst/>
                <a:latin typeface="Georgia" panose="02040502050405020303" pitchFamily="18" charset="0"/>
              </a:rPr>
              <a:t>Private Sub </a:t>
            </a:r>
            <a:r>
              <a:rPr lang="en-IN" b="0" i="0" dirty="0" err="1">
                <a:solidFill>
                  <a:srgbClr val="333333"/>
                </a:solidFill>
                <a:effectLst/>
                <a:latin typeface="Georgia" panose="02040502050405020303" pitchFamily="18" charset="0"/>
              </a:rPr>
              <a:t>btnSearch_Click</a:t>
            </a:r>
            <a:r>
              <a:rPr lang="en-IN" b="0" i="0" dirty="0">
                <a:solidFill>
                  <a:srgbClr val="333333"/>
                </a:solidFill>
                <a:effectLst/>
                <a:latin typeface="Georgia" panose="02040502050405020303" pitchFamily="18" charset="0"/>
              </a:rPr>
              <a:t>(sender As Object, e As </a:t>
            </a:r>
            <a:r>
              <a:rPr lang="en-IN" b="0" i="0" dirty="0" err="1">
                <a:solidFill>
                  <a:srgbClr val="333333"/>
                </a:solidFill>
                <a:effectLst/>
                <a:latin typeface="Georgia" panose="02040502050405020303" pitchFamily="18" charset="0"/>
              </a:rPr>
              <a:t>EventArgs</a:t>
            </a:r>
            <a:r>
              <a:rPr lang="en-IN" b="0" i="0" dirty="0">
                <a:solidFill>
                  <a:srgbClr val="333333"/>
                </a:solidFill>
                <a:effectLst/>
                <a:latin typeface="Georgia" panose="02040502050405020303" pitchFamily="18" charset="0"/>
              </a:rPr>
              <a:t>) Handles </a:t>
            </a:r>
            <a:r>
              <a:rPr lang="en-IN" b="0" i="0" dirty="0" err="1">
                <a:solidFill>
                  <a:srgbClr val="333333"/>
                </a:solidFill>
                <a:effectLst/>
                <a:latin typeface="Georgia" panose="02040502050405020303" pitchFamily="18" charset="0"/>
              </a:rPr>
              <a:t>btnSearch.Click</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con = New </a:t>
            </a:r>
            <a:r>
              <a:rPr lang="en-IN" b="0" i="0" dirty="0" err="1">
                <a:solidFill>
                  <a:srgbClr val="333333"/>
                </a:solidFill>
                <a:effectLst/>
                <a:latin typeface="Georgia" panose="02040502050405020303" pitchFamily="18" charset="0"/>
              </a:rPr>
              <a:t>OleDbConnection</a:t>
            </a:r>
            <a:r>
              <a:rPr lang="en-IN" b="0" i="0" dirty="0">
                <a:solidFill>
                  <a:srgbClr val="333333"/>
                </a:solidFill>
                <a:effectLst/>
                <a:latin typeface="Georgia" panose="02040502050405020303" pitchFamily="18" charset="0"/>
              </a:rPr>
              <a:t>("provider = Microsoft.ACE.OLEDB.12.0;Data Source=C:\Users\BMEO\Documents\students.accdb")</a:t>
            </a:r>
          </a:p>
          <a:p>
            <a:pPr algn="just"/>
            <a:r>
              <a:rPr lang="en-IN" b="0" i="0" dirty="0">
                <a:solidFill>
                  <a:srgbClr val="333333"/>
                </a:solidFill>
                <a:effectLst/>
                <a:latin typeface="Georgia" panose="02040502050405020303" pitchFamily="18" charset="0"/>
              </a:rPr>
              <a:t>        Dim </a:t>
            </a:r>
            <a:r>
              <a:rPr lang="en-IN" b="0" i="0" dirty="0" err="1">
                <a:solidFill>
                  <a:srgbClr val="333333"/>
                </a:solidFill>
                <a:effectLst/>
                <a:latin typeface="Georgia" panose="02040502050405020303" pitchFamily="18" charset="0"/>
              </a:rPr>
              <a:t>searchQuery</a:t>
            </a:r>
            <a:r>
              <a:rPr lang="en-IN" b="0" i="0" dirty="0">
                <a:solidFill>
                  <a:srgbClr val="333333"/>
                </a:solidFill>
                <a:effectLst/>
                <a:latin typeface="Georgia" panose="02040502050405020303" pitchFamily="18" charset="0"/>
              </a:rPr>
              <a:t> As String = "select * from students where ID=@id"</a:t>
            </a:r>
          </a:p>
          <a:p>
            <a:pPr algn="just"/>
            <a:r>
              <a:rPr lang="en-IN" b="0" i="0" dirty="0">
                <a:solidFill>
                  <a:srgbClr val="333333"/>
                </a:solidFill>
                <a:effectLst/>
                <a:latin typeface="Georgia" panose="02040502050405020303" pitchFamily="18" charset="0"/>
              </a:rPr>
              <a:t>        Dim </a:t>
            </a:r>
            <a:r>
              <a:rPr lang="en-IN" b="0" i="0" dirty="0" err="1">
                <a:solidFill>
                  <a:srgbClr val="333333"/>
                </a:solidFill>
                <a:effectLst/>
                <a:latin typeface="Georgia" panose="02040502050405020303" pitchFamily="18" charset="0"/>
              </a:rPr>
              <a:t>cmd</a:t>
            </a:r>
            <a:r>
              <a:rPr lang="en-IN" b="0" i="0" dirty="0">
                <a:solidFill>
                  <a:srgbClr val="333333"/>
                </a:solidFill>
                <a:effectLst/>
                <a:latin typeface="Georgia" panose="02040502050405020303" pitchFamily="18" charset="0"/>
              </a:rPr>
              <a:t> As New </a:t>
            </a:r>
            <a:r>
              <a:rPr lang="en-IN" b="0" i="0" dirty="0" err="1">
                <a:solidFill>
                  <a:srgbClr val="333333"/>
                </a:solidFill>
                <a:effectLst/>
                <a:latin typeface="Georgia" panose="02040502050405020303" pitchFamily="18" charset="0"/>
              </a:rPr>
              <a:t>OleDbCommand</a:t>
            </a:r>
            <a:r>
              <a:rPr lang="en-IN" b="0" i="0" dirty="0">
                <a:solidFill>
                  <a:srgbClr val="333333"/>
                </a:solidFill>
                <a:effectLst/>
                <a:latin typeface="Georgia" panose="02040502050405020303" pitchFamily="18" charset="0"/>
              </a:rPr>
              <a:t>(</a:t>
            </a:r>
            <a:r>
              <a:rPr lang="en-IN" b="0" i="0" dirty="0" err="1">
                <a:solidFill>
                  <a:srgbClr val="333333"/>
                </a:solidFill>
                <a:effectLst/>
                <a:latin typeface="Georgia" panose="02040502050405020303" pitchFamily="18" charset="0"/>
              </a:rPr>
              <a:t>searchQuery</a:t>
            </a:r>
            <a:r>
              <a:rPr lang="en-IN" b="0" i="0" dirty="0">
                <a:solidFill>
                  <a:srgbClr val="333333"/>
                </a:solidFill>
                <a:effectLst/>
                <a:latin typeface="Georgia" panose="02040502050405020303" pitchFamily="18" charset="0"/>
              </a:rPr>
              <a:t>, con)</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cmd.Parameters.AddWithValue</a:t>
            </a:r>
            <a:r>
              <a:rPr lang="en-IN" b="0" i="0" dirty="0">
                <a:solidFill>
                  <a:srgbClr val="333333"/>
                </a:solidFill>
                <a:effectLst/>
                <a:latin typeface="Georgia" panose="02040502050405020303" pitchFamily="18" charset="0"/>
              </a:rPr>
              <a:t>("@id", </a:t>
            </a:r>
            <a:r>
              <a:rPr lang="en-IN" b="0" i="0" dirty="0" err="1">
                <a:solidFill>
                  <a:srgbClr val="333333"/>
                </a:solidFill>
                <a:effectLst/>
                <a:latin typeface="Georgia" panose="02040502050405020303" pitchFamily="18" charset="0"/>
              </a:rPr>
              <a:t>txtID.Text</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Dim da As New </a:t>
            </a:r>
            <a:r>
              <a:rPr lang="en-IN" b="0" i="0" dirty="0" err="1">
                <a:solidFill>
                  <a:srgbClr val="333333"/>
                </a:solidFill>
                <a:effectLst/>
                <a:latin typeface="Georgia" panose="02040502050405020303" pitchFamily="18" charset="0"/>
              </a:rPr>
              <a:t>OleDbDataAdapter</a:t>
            </a:r>
            <a:r>
              <a:rPr lang="en-IN" b="0" i="0" dirty="0">
                <a:solidFill>
                  <a:srgbClr val="333333"/>
                </a:solidFill>
                <a:effectLst/>
                <a:latin typeface="Georgia" panose="02040502050405020303" pitchFamily="18" charset="0"/>
              </a:rPr>
              <a:t>(</a:t>
            </a:r>
            <a:r>
              <a:rPr lang="en-IN" b="0" i="0" dirty="0" err="1">
                <a:solidFill>
                  <a:srgbClr val="333333"/>
                </a:solidFill>
                <a:effectLst/>
                <a:latin typeface="Georgia" panose="02040502050405020303" pitchFamily="18" charset="0"/>
              </a:rPr>
              <a:t>cmd</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Dim table As New </a:t>
            </a:r>
            <a:r>
              <a:rPr lang="en-IN" b="0" i="0" dirty="0" err="1">
                <a:solidFill>
                  <a:srgbClr val="333333"/>
                </a:solidFill>
                <a:effectLst/>
                <a:latin typeface="Georgia" panose="02040502050405020303" pitchFamily="18" charset="0"/>
              </a:rPr>
              <a:t>DataTable</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da.Fill</a:t>
            </a:r>
            <a:r>
              <a:rPr lang="en-IN" b="0" i="0" dirty="0">
                <a:solidFill>
                  <a:srgbClr val="333333"/>
                </a:solidFill>
                <a:effectLst/>
                <a:latin typeface="Georgia" panose="02040502050405020303" pitchFamily="18" charset="0"/>
              </a:rPr>
              <a:t>(table)</a:t>
            </a:r>
          </a:p>
          <a:p>
            <a:pPr algn="just"/>
            <a:r>
              <a:rPr lang="en-IN" b="0" i="0" dirty="0">
                <a:solidFill>
                  <a:srgbClr val="333333"/>
                </a:solidFill>
                <a:effectLst/>
                <a:latin typeface="Georgia" panose="02040502050405020303" pitchFamily="18" charset="0"/>
              </a:rPr>
              <a:t>      </a:t>
            </a:r>
          </a:p>
        </p:txBody>
      </p:sp>
    </p:spTree>
    <p:extLst>
      <p:ext uri="{BB962C8B-B14F-4D97-AF65-F5344CB8AC3E}">
        <p14:creationId xmlns:p14="http://schemas.microsoft.com/office/powerpoint/2010/main" val="20530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76CB1BA2-7185-4F27-AA5B-D52C281803F7}"/>
              </a:ext>
            </a:extLst>
          </p:cNvPr>
          <p:cNvSpPr txBox="1"/>
          <p:nvPr/>
        </p:nvSpPr>
        <p:spPr>
          <a:xfrm>
            <a:off x="365760" y="284480"/>
            <a:ext cx="6634480" cy="4247317"/>
          </a:xfrm>
          <a:prstGeom prst="rect">
            <a:avLst/>
          </a:prstGeom>
          <a:noFill/>
        </p:spPr>
        <p:txBody>
          <a:bodyPr wrap="square" rtlCol="0">
            <a:spAutoFit/>
          </a:bodyPr>
          <a:lstStyle/>
          <a:p>
            <a:pPr algn="just"/>
            <a:r>
              <a:rPr lang="en-IN" b="0" i="0" dirty="0">
                <a:solidFill>
                  <a:srgbClr val="333333"/>
                </a:solidFill>
                <a:effectLst/>
                <a:latin typeface="Georgia" panose="02040502050405020303" pitchFamily="18" charset="0"/>
              </a:rPr>
              <a:t> If </a:t>
            </a:r>
            <a:r>
              <a:rPr lang="en-IN" b="0" i="0" dirty="0" err="1">
                <a:solidFill>
                  <a:srgbClr val="333333"/>
                </a:solidFill>
                <a:effectLst/>
                <a:latin typeface="Georgia" panose="02040502050405020303" pitchFamily="18" charset="0"/>
              </a:rPr>
              <a:t>table.Rows.Count</a:t>
            </a:r>
            <a:r>
              <a:rPr lang="en-IN" b="0" i="0" dirty="0">
                <a:solidFill>
                  <a:srgbClr val="333333"/>
                </a:solidFill>
                <a:effectLst/>
                <a:latin typeface="Georgia" panose="02040502050405020303" pitchFamily="18" charset="0"/>
              </a:rPr>
              <a:t> &gt; 0 Then</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txtName.Text</a:t>
            </a:r>
            <a:r>
              <a:rPr lang="en-IN" b="0" i="0" dirty="0">
                <a:solidFill>
                  <a:srgbClr val="333333"/>
                </a:solidFill>
                <a:effectLst/>
                <a:latin typeface="Georgia" panose="02040502050405020303" pitchFamily="18" charset="0"/>
              </a:rPr>
              <a:t> = </a:t>
            </a:r>
            <a:r>
              <a:rPr lang="en-IN" b="0" i="0" dirty="0" err="1">
                <a:solidFill>
                  <a:srgbClr val="333333"/>
                </a:solidFill>
                <a:effectLst/>
                <a:latin typeface="Georgia" panose="02040502050405020303" pitchFamily="18" charset="0"/>
              </a:rPr>
              <a:t>table.Rows</a:t>
            </a:r>
            <a:r>
              <a:rPr lang="en-IN" b="0" i="0" dirty="0">
                <a:solidFill>
                  <a:srgbClr val="333333"/>
                </a:solidFill>
                <a:effectLst/>
                <a:latin typeface="Georgia" panose="02040502050405020303" pitchFamily="18" charset="0"/>
              </a:rPr>
              <a:t>(0)(1).</a:t>
            </a:r>
            <a:r>
              <a:rPr lang="en-IN" b="0" i="0" dirty="0" err="1">
                <a:solidFill>
                  <a:srgbClr val="333333"/>
                </a:solidFill>
                <a:effectLst/>
                <a:latin typeface="Georgia" panose="02040502050405020303" pitchFamily="18" charset="0"/>
              </a:rPr>
              <a:t>ToString</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txtClass.Text</a:t>
            </a:r>
            <a:r>
              <a:rPr lang="en-IN" b="0" i="0" dirty="0">
                <a:solidFill>
                  <a:srgbClr val="333333"/>
                </a:solidFill>
                <a:effectLst/>
                <a:latin typeface="Georgia" panose="02040502050405020303" pitchFamily="18" charset="0"/>
              </a:rPr>
              <a:t> = </a:t>
            </a:r>
            <a:r>
              <a:rPr lang="en-IN" b="0" i="0" dirty="0" err="1">
                <a:solidFill>
                  <a:srgbClr val="333333"/>
                </a:solidFill>
                <a:effectLst/>
                <a:latin typeface="Georgia" panose="02040502050405020303" pitchFamily="18" charset="0"/>
              </a:rPr>
              <a:t>table.Rows</a:t>
            </a:r>
            <a:r>
              <a:rPr lang="en-IN" b="0" i="0" dirty="0">
                <a:solidFill>
                  <a:srgbClr val="333333"/>
                </a:solidFill>
                <a:effectLst/>
                <a:latin typeface="Georgia" panose="02040502050405020303" pitchFamily="18" charset="0"/>
              </a:rPr>
              <a:t>(0)(2).</a:t>
            </a:r>
            <a:r>
              <a:rPr lang="en-IN" b="0" i="0" dirty="0" err="1">
                <a:solidFill>
                  <a:srgbClr val="333333"/>
                </a:solidFill>
                <a:effectLst/>
                <a:latin typeface="Georgia" panose="02040502050405020303" pitchFamily="18" charset="0"/>
              </a:rPr>
              <a:t>ToString</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txtAddress.Text</a:t>
            </a:r>
            <a:r>
              <a:rPr lang="en-IN" b="0" i="0" dirty="0">
                <a:solidFill>
                  <a:srgbClr val="333333"/>
                </a:solidFill>
                <a:effectLst/>
                <a:latin typeface="Georgia" panose="02040502050405020303" pitchFamily="18" charset="0"/>
              </a:rPr>
              <a:t> = </a:t>
            </a:r>
            <a:r>
              <a:rPr lang="en-IN" b="0" i="0" dirty="0" err="1">
                <a:solidFill>
                  <a:srgbClr val="333333"/>
                </a:solidFill>
                <a:effectLst/>
                <a:latin typeface="Georgia" panose="02040502050405020303" pitchFamily="18" charset="0"/>
              </a:rPr>
              <a:t>table.Rows</a:t>
            </a:r>
            <a:r>
              <a:rPr lang="en-IN" b="0" i="0" dirty="0">
                <a:solidFill>
                  <a:srgbClr val="333333"/>
                </a:solidFill>
                <a:effectLst/>
                <a:latin typeface="Georgia" panose="02040502050405020303" pitchFamily="18" charset="0"/>
              </a:rPr>
              <a:t>(0)(3).</a:t>
            </a:r>
            <a:r>
              <a:rPr lang="en-IN" b="0" i="0" dirty="0" err="1">
                <a:solidFill>
                  <a:srgbClr val="333333"/>
                </a:solidFill>
                <a:effectLst/>
                <a:latin typeface="Georgia" panose="02040502050405020303" pitchFamily="18" charset="0"/>
              </a:rPr>
              <a:t>ToString</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txtContact.Text</a:t>
            </a:r>
            <a:r>
              <a:rPr lang="en-IN" b="0" i="0" dirty="0">
                <a:solidFill>
                  <a:srgbClr val="333333"/>
                </a:solidFill>
                <a:effectLst/>
                <a:latin typeface="Georgia" panose="02040502050405020303" pitchFamily="18" charset="0"/>
              </a:rPr>
              <a:t> = </a:t>
            </a:r>
            <a:r>
              <a:rPr lang="en-IN" b="0" i="0" dirty="0" err="1">
                <a:solidFill>
                  <a:srgbClr val="333333"/>
                </a:solidFill>
                <a:effectLst/>
                <a:latin typeface="Georgia" panose="02040502050405020303" pitchFamily="18" charset="0"/>
              </a:rPr>
              <a:t>table.Rows</a:t>
            </a:r>
            <a:r>
              <a:rPr lang="en-IN" b="0" i="0" dirty="0">
                <a:solidFill>
                  <a:srgbClr val="333333"/>
                </a:solidFill>
                <a:effectLst/>
                <a:latin typeface="Georgia" panose="02040502050405020303" pitchFamily="18" charset="0"/>
              </a:rPr>
              <a:t>(0)(4).</a:t>
            </a:r>
            <a:r>
              <a:rPr lang="en-IN" b="0" i="0" dirty="0" err="1">
                <a:solidFill>
                  <a:srgbClr val="333333"/>
                </a:solidFill>
                <a:effectLst/>
                <a:latin typeface="Georgia" panose="02040502050405020303" pitchFamily="18" charset="0"/>
              </a:rPr>
              <a:t>ToString</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lblMessage.Text</a:t>
            </a:r>
            <a:r>
              <a:rPr lang="en-IN" b="0" i="0" dirty="0">
                <a:solidFill>
                  <a:srgbClr val="333333"/>
                </a:solidFill>
                <a:effectLst/>
                <a:latin typeface="Georgia" panose="02040502050405020303" pitchFamily="18" charset="0"/>
              </a:rPr>
              <a:t> = "Record found"</a:t>
            </a:r>
          </a:p>
          <a:p>
            <a:pPr algn="just"/>
            <a:r>
              <a:rPr lang="en-IN" b="0" i="0" dirty="0">
                <a:solidFill>
                  <a:srgbClr val="333333"/>
                </a:solidFill>
                <a:effectLst/>
                <a:latin typeface="Georgia" panose="02040502050405020303" pitchFamily="18" charset="0"/>
              </a:rPr>
              <a:t>        Else</a:t>
            </a:r>
          </a:p>
          <a:p>
            <a:pPr algn="just"/>
            <a:br>
              <a:rPr lang="en-IN" b="0" i="0" dirty="0">
                <a:solidFill>
                  <a:srgbClr val="333333"/>
                </a:solidFill>
                <a:effectLst/>
                <a:latin typeface="Georgia" panose="02040502050405020303" pitchFamily="18" charset="0"/>
              </a:rPr>
            </a:b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clear()</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lblMessage.Text</a:t>
            </a:r>
            <a:r>
              <a:rPr lang="en-IN" b="0" i="0" dirty="0">
                <a:solidFill>
                  <a:srgbClr val="333333"/>
                </a:solidFill>
                <a:effectLst/>
                <a:latin typeface="Georgia" panose="02040502050405020303" pitchFamily="18" charset="0"/>
              </a:rPr>
              <a:t> = "Record not found"</a:t>
            </a:r>
          </a:p>
          <a:p>
            <a:pPr algn="just"/>
            <a:r>
              <a:rPr lang="en-IN" b="0" i="0" dirty="0">
                <a:solidFill>
                  <a:srgbClr val="333333"/>
                </a:solidFill>
                <a:effectLst/>
                <a:latin typeface="Georgia" panose="02040502050405020303" pitchFamily="18" charset="0"/>
              </a:rPr>
              <a:t>        End If</a:t>
            </a:r>
          </a:p>
          <a:p>
            <a:pPr algn="just"/>
            <a:r>
              <a:rPr lang="en-IN" b="0" i="0" dirty="0">
                <a:solidFill>
                  <a:srgbClr val="333333"/>
                </a:solidFill>
                <a:effectLst/>
                <a:latin typeface="Georgia" panose="02040502050405020303" pitchFamily="18" charset="0"/>
              </a:rPr>
              <a:t>    End Sub</a:t>
            </a:r>
          </a:p>
          <a:p>
            <a:pPr algn="just"/>
            <a:r>
              <a:rPr lang="en-IN" b="0" i="0" dirty="0">
                <a:solidFill>
                  <a:srgbClr val="333333"/>
                </a:solidFill>
                <a:effectLst/>
                <a:latin typeface="Georgia" panose="02040502050405020303" pitchFamily="18" charset="0"/>
              </a:rPr>
              <a:t>End Class</a:t>
            </a:r>
          </a:p>
          <a:p>
            <a:endParaRPr lang="en-IN" dirty="0"/>
          </a:p>
        </p:txBody>
      </p:sp>
    </p:spTree>
    <p:extLst>
      <p:ext uri="{BB962C8B-B14F-4D97-AF65-F5344CB8AC3E}">
        <p14:creationId xmlns:p14="http://schemas.microsoft.com/office/powerpoint/2010/main" val="237587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74F7997F-EB47-48AF-B1D8-5EB812F02DCA}"/>
              </a:ext>
            </a:extLst>
          </p:cNvPr>
          <p:cNvSpPr txBox="1"/>
          <p:nvPr/>
        </p:nvSpPr>
        <p:spPr>
          <a:xfrm>
            <a:off x="314842" y="0"/>
            <a:ext cx="12049878" cy="646331"/>
          </a:xfrm>
          <a:prstGeom prst="rect">
            <a:avLst/>
          </a:prstGeom>
          <a:noFill/>
        </p:spPr>
        <p:txBody>
          <a:bodyPr wrap="square" rtlCol="0">
            <a:spAutoFit/>
          </a:bodyPr>
          <a:lstStyle/>
          <a:p>
            <a:r>
              <a:rPr lang="en-US" sz="3600" dirty="0"/>
              <a:t>1. Inserting following data into database through Form1</a:t>
            </a:r>
            <a:endParaRPr lang="en-IN" sz="3600" dirty="0"/>
          </a:p>
        </p:txBody>
      </p:sp>
      <p:pic>
        <p:nvPicPr>
          <p:cNvPr id="6" name="Picture 5">
            <a:extLst>
              <a:ext uri="{FF2B5EF4-FFF2-40B4-BE49-F238E27FC236}">
                <a16:creationId xmlns:a16="http://schemas.microsoft.com/office/drawing/2014/main" id="{F5B4D49A-E500-4117-A112-C38021928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42" y="712332"/>
            <a:ext cx="5048955" cy="5182323"/>
          </a:xfrm>
          <a:prstGeom prst="rect">
            <a:avLst/>
          </a:prstGeom>
        </p:spPr>
      </p:pic>
    </p:spTree>
    <p:extLst>
      <p:ext uri="{BB962C8B-B14F-4D97-AF65-F5344CB8AC3E}">
        <p14:creationId xmlns:p14="http://schemas.microsoft.com/office/powerpoint/2010/main" val="312693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79AD7E53-4B71-4C98-AD3A-590D9B60B885}"/>
              </a:ext>
            </a:extLst>
          </p:cNvPr>
          <p:cNvSpPr txBox="1"/>
          <p:nvPr/>
        </p:nvSpPr>
        <p:spPr>
          <a:xfrm>
            <a:off x="283464" y="82133"/>
            <a:ext cx="12050776" cy="1200329"/>
          </a:xfrm>
          <a:prstGeom prst="rect">
            <a:avLst/>
          </a:prstGeom>
          <a:noFill/>
        </p:spPr>
        <p:txBody>
          <a:bodyPr wrap="square" rtlCol="0">
            <a:spAutoFit/>
          </a:bodyPr>
          <a:lstStyle/>
          <a:p>
            <a:r>
              <a:rPr lang="en-US" sz="3600" dirty="0"/>
              <a:t>2. Updating the previous data (here we have updated the contact column)</a:t>
            </a:r>
            <a:endParaRPr lang="en-IN" sz="3600" dirty="0"/>
          </a:p>
        </p:txBody>
      </p:sp>
      <p:pic>
        <p:nvPicPr>
          <p:cNvPr id="6" name="Picture 5">
            <a:extLst>
              <a:ext uri="{FF2B5EF4-FFF2-40B4-BE49-F238E27FC236}">
                <a16:creationId xmlns:a16="http://schemas.microsoft.com/office/drawing/2014/main" id="{641F20FF-8765-4B15-8EBE-65B6D8333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39" y="1282462"/>
            <a:ext cx="5096586" cy="5201376"/>
          </a:xfrm>
          <a:prstGeom prst="rect">
            <a:avLst/>
          </a:prstGeom>
        </p:spPr>
      </p:pic>
      <p:pic>
        <p:nvPicPr>
          <p:cNvPr id="8" name="Picture 7">
            <a:extLst>
              <a:ext uri="{FF2B5EF4-FFF2-40B4-BE49-F238E27FC236}">
                <a16:creationId xmlns:a16="http://schemas.microsoft.com/office/drawing/2014/main" id="{2EED5D1E-E9D1-4E82-BDE5-2F372B170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782" y="987568"/>
            <a:ext cx="6442337" cy="2295845"/>
          </a:xfrm>
          <a:prstGeom prst="rect">
            <a:avLst/>
          </a:prstGeom>
        </p:spPr>
      </p:pic>
      <p:pic>
        <p:nvPicPr>
          <p:cNvPr id="11" name="Picture 10">
            <a:extLst>
              <a:ext uri="{FF2B5EF4-FFF2-40B4-BE49-F238E27FC236}">
                <a16:creationId xmlns:a16="http://schemas.microsoft.com/office/drawing/2014/main" id="{BFC04839-6C56-4FED-A43C-21D3EFA7D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3823447"/>
            <a:ext cx="6277219" cy="2410161"/>
          </a:xfrm>
          <a:prstGeom prst="rect">
            <a:avLst/>
          </a:prstGeom>
        </p:spPr>
      </p:pic>
      <p:sp>
        <p:nvSpPr>
          <p:cNvPr id="17" name="TextBox 16">
            <a:extLst>
              <a:ext uri="{FF2B5EF4-FFF2-40B4-BE49-F238E27FC236}">
                <a16:creationId xmlns:a16="http://schemas.microsoft.com/office/drawing/2014/main" id="{00003C12-89EE-419E-85BB-0D2759A91796}"/>
              </a:ext>
            </a:extLst>
          </p:cNvPr>
          <p:cNvSpPr txBox="1"/>
          <p:nvPr/>
        </p:nvSpPr>
        <p:spPr>
          <a:xfrm>
            <a:off x="7385722" y="3301485"/>
            <a:ext cx="1361440" cy="523220"/>
          </a:xfrm>
          <a:prstGeom prst="rect">
            <a:avLst/>
          </a:prstGeom>
          <a:noFill/>
        </p:spPr>
        <p:txBody>
          <a:bodyPr wrap="square" rtlCol="0">
            <a:spAutoFit/>
          </a:bodyPr>
          <a:lstStyle/>
          <a:p>
            <a:r>
              <a:rPr lang="en-US" sz="2800" b="1" dirty="0"/>
              <a:t>Before</a:t>
            </a:r>
            <a:endParaRPr lang="en-IN" sz="2800" b="1" dirty="0"/>
          </a:p>
        </p:txBody>
      </p:sp>
      <p:sp>
        <p:nvSpPr>
          <p:cNvPr id="18" name="TextBox 17">
            <a:extLst>
              <a:ext uri="{FF2B5EF4-FFF2-40B4-BE49-F238E27FC236}">
                <a16:creationId xmlns:a16="http://schemas.microsoft.com/office/drawing/2014/main" id="{B98E434D-BCAC-41C7-82E0-3E22A7100C02}"/>
              </a:ext>
            </a:extLst>
          </p:cNvPr>
          <p:cNvSpPr txBox="1"/>
          <p:nvPr/>
        </p:nvSpPr>
        <p:spPr>
          <a:xfrm>
            <a:off x="7385722" y="6359214"/>
            <a:ext cx="2073238" cy="523220"/>
          </a:xfrm>
          <a:prstGeom prst="rect">
            <a:avLst/>
          </a:prstGeom>
          <a:noFill/>
        </p:spPr>
        <p:txBody>
          <a:bodyPr wrap="square" rtlCol="0">
            <a:spAutoFit/>
          </a:bodyPr>
          <a:lstStyle/>
          <a:p>
            <a:r>
              <a:rPr lang="en-US" sz="2800" b="1" dirty="0"/>
              <a:t>After</a:t>
            </a:r>
            <a:endParaRPr lang="en-IN" sz="2800" b="1" dirty="0"/>
          </a:p>
        </p:txBody>
      </p:sp>
    </p:spTree>
    <p:extLst>
      <p:ext uri="{BB962C8B-B14F-4D97-AF65-F5344CB8AC3E}">
        <p14:creationId xmlns:p14="http://schemas.microsoft.com/office/powerpoint/2010/main" val="176216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FF2D3F5-364F-42E6-86C3-418118BE7C77}"/>
              </a:ext>
            </a:extLst>
          </p:cNvPr>
          <p:cNvSpPr txBox="1"/>
          <p:nvPr/>
        </p:nvSpPr>
        <p:spPr>
          <a:xfrm>
            <a:off x="283464" y="0"/>
            <a:ext cx="6269736" cy="646331"/>
          </a:xfrm>
          <a:prstGeom prst="rect">
            <a:avLst/>
          </a:prstGeom>
          <a:noFill/>
        </p:spPr>
        <p:txBody>
          <a:bodyPr wrap="square" rtlCol="0">
            <a:spAutoFit/>
          </a:bodyPr>
          <a:lstStyle/>
          <a:p>
            <a:r>
              <a:rPr lang="en-US" sz="3600" dirty="0"/>
              <a:t>3. Deleting the element by ID</a:t>
            </a:r>
            <a:endParaRPr lang="en-IN" sz="3600" dirty="0"/>
          </a:p>
        </p:txBody>
      </p:sp>
      <p:pic>
        <p:nvPicPr>
          <p:cNvPr id="5" name="Picture 4">
            <a:extLst>
              <a:ext uri="{FF2B5EF4-FFF2-40B4-BE49-F238E27FC236}">
                <a16:creationId xmlns:a16="http://schemas.microsoft.com/office/drawing/2014/main" id="{97D96075-12BF-4694-94AA-688EC2675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10" y="770322"/>
            <a:ext cx="5087060" cy="5191850"/>
          </a:xfrm>
          <a:prstGeom prst="rect">
            <a:avLst/>
          </a:prstGeom>
        </p:spPr>
      </p:pic>
      <p:pic>
        <p:nvPicPr>
          <p:cNvPr id="7" name="Picture 6">
            <a:extLst>
              <a:ext uri="{FF2B5EF4-FFF2-40B4-BE49-F238E27FC236}">
                <a16:creationId xmlns:a16="http://schemas.microsoft.com/office/drawing/2014/main" id="{6C528BCB-F6D2-47FA-B478-3B34A0E6A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1136" y="1152251"/>
            <a:ext cx="6068464" cy="1743318"/>
          </a:xfrm>
          <a:prstGeom prst="rect">
            <a:avLst/>
          </a:prstGeom>
        </p:spPr>
      </p:pic>
      <p:sp>
        <p:nvSpPr>
          <p:cNvPr id="8" name="TextBox 7">
            <a:extLst>
              <a:ext uri="{FF2B5EF4-FFF2-40B4-BE49-F238E27FC236}">
                <a16:creationId xmlns:a16="http://schemas.microsoft.com/office/drawing/2014/main" id="{B5E523C7-7CF4-4836-BD51-9C42A7ED3FE7}"/>
              </a:ext>
            </a:extLst>
          </p:cNvPr>
          <p:cNvSpPr txBox="1"/>
          <p:nvPr/>
        </p:nvSpPr>
        <p:spPr>
          <a:xfrm>
            <a:off x="6751105" y="2863458"/>
            <a:ext cx="6106590" cy="523220"/>
          </a:xfrm>
          <a:prstGeom prst="rect">
            <a:avLst/>
          </a:prstGeom>
          <a:noFill/>
        </p:spPr>
        <p:txBody>
          <a:bodyPr wrap="square" rtlCol="0">
            <a:spAutoFit/>
          </a:bodyPr>
          <a:lstStyle/>
          <a:p>
            <a:r>
              <a:rPr lang="en-US" sz="2800" b="1" dirty="0"/>
              <a:t>After Deleting the Id 23</a:t>
            </a:r>
            <a:endParaRPr lang="en-IN" sz="2800" b="1" dirty="0"/>
          </a:p>
        </p:txBody>
      </p:sp>
    </p:spTree>
    <p:extLst>
      <p:ext uri="{BB962C8B-B14F-4D97-AF65-F5344CB8AC3E}">
        <p14:creationId xmlns:p14="http://schemas.microsoft.com/office/powerpoint/2010/main" val="437105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01BD8AD9-1CD0-4F85-8F26-5E1BA909D8EF}"/>
              </a:ext>
            </a:extLst>
          </p:cNvPr>
          <p:cNvSpPr txBox="1"/>
          <p:nvPr/>
        </p:nvSpPr>
        <p:spPr>
          <a:xfrm>
            <a:off x="283464" y="132080"/>
            <a:ext cx="6361176" cy="646331"/>
          </a:xfrm>
          <a:prstGeom prst="rect">
            <a:avLst/>
          </a:prstGeom>
          <a:noFill/>
        </p:spPr>
        <p:txBody>
          <a:bodyPr wrap="square" rtlCol="0">
            <a:spAutoFit/>
          </a:bodyPr>
          <a:lstStyle/>
          <a:p>
            <a:r>
              <a:rPr lang="en-US" sz="3600" dirty="0"/>
              <a:t>4. Searching the element by ID:</a:t>
            </a:r>
            <a:endParaRPr lang="en-IN" sz="3600" dirty="0"/>
          </a:p>
        </p:txBody>
      </p:sp>
      <p:pic>
        <p:nvPicPr>
          <p:cNvPr id="6" name="Picture 5">
            <a:extLst>
              <a:ext uri="{FF2B5EF4-FFF2-40B4-BE49-F238E27FC236}">
                <a16:creationId xmlns:a16="http://schemas.microsoft.com/office/drawing/2014/main" id="{02C1D834-1514-400A-83AC-6F7F5DD26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 y="905435"/>
            <a:ext cx="5087060" cy="5153744"/>
          </a:xfrm>
          <a:prstGeom prst="rect">
            <a:avLst/>
          </a:prstGeom>
        </p:spPr>
      </p:pic>
    </p:spTree>
    <p:extLst>
      <p:ext uri="{BB962C8B-B14F-4D97-AF65-F5344CB8AC3E}">
        <p14:creationId xmlns:p14="http://schemas.microsoft.com/office/powerpoint/2010/main" val="2548623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latin typeface="Bodoni MT" panose="02070603080606020203" pitchFamily="18" charset="0"/>
              </a:rPr>
              <a:t>Thank you</a:t>
            </a:r>
          </a:p>
        </p:txBody>
      </p:sp>
    </p:spTree>
    <p:extLst>
      <p:ext uri="{BB962C8B-B14F-4D97-AF65-F5344CB8AC3E}">
        <p14:creationId xmlns:p14="http://schemas.microsoft.com/office/powerpoint/2010/main" val="225716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a:latin typeface="Bodoni MT" panose="02070603080606020203" pitchFamily="18" charset="0"/>
                <a:cs typeface="Times New Roman" panose="02020603050405020304" pitchFamily="18" charset="0"/>
              </a:rPr>
              <a:t>What You Learn?</a:t>
            </a:r>
            <a:br>
              <a:rPr lang="en-US" sz="7200" dirty="0">
                <a:latin typeface="Bodoni MT" panose="02070603080606020203" pitchFamily="18" charset="0"/>
                <a:cs typeface="Times New Roman" panose="02020603050405020304" pitchFamily="18" charset="0"/>
              </a:rPr>
            </a:br>
            <a:endParaRPr lang="en-US" sz="2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836966449"/>
              </p:ext>
            </p:extLst>
          </p:nvPr>
        </p:nvGraphicFramePr>
        <p:xfrm>
          <a:off x="612308" y="651342"/>
          <a:ext cx="6344584" cy="129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984A97C0-FBB3-40B3-A483-691B91F98E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84901" y="0"/>
            <a:ext cx="804054" cy="804054"/>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6" name="TextBox 5">
            <a:extLst>
              <a:ext uri="{FF2B5EF4-FFF2-40B4-BE49-F238E27FC236}">
                <a16:creationId xmlns:a16="http://schemas.microsoft.com/office/drawing/2014/main" id="{89C38677-751C-4B9E-9330-C510428A3C39}"/>
              </a:ext>
            </a:extLst>
          </p:cNvPr>
          <p:cNvSpPr txBox="1"/>
          <p:nvPr/>
        </p:nvSpPr>
        <p:spPr>
          <a:xfrm>
            <a:off x="283463" y="0"/>
            <a:ext cx="11908535" cy="707886"/>
          </a:xfrm>
          <a:prstGeom prst="rect">
            <a:avLst/>
          </a:prstGeom>
          <a:noFill/>
        </p:spPr>
        <p:txBody>
          <a:bodyPr wrap="square" rtlCol="0">
            <a:spAutoFit/>
          </a:bodyPr>
          <a:lstStyle/>
          <a:p>
            <a:r>
              <a:rPr lang="en-US" sz="4000" dirty="0"/>
              <a:t>CRUD Operation:</a:t>
            </a:r>
            <a:endParaRPr lang="en-IN" sz="4000" dirty="0"/>
          </a:p>
        </p:txBody>
      </p:sp>
      <p:sp>
        <p:nvSpPr>
          <p:cNvPr id="17" name="TextBox 16">
            <a:extLst>
              <a:ext uri="{FF2B5EF4-FFF2-40B4-BE49-F238E27FC236}">
                <a16:creationId xmlns:a16="http://schemas.microsoft.com/office/drawing/2014/main" id="{6D95B02E-8C5D-4EAD-9736-63E861105A12}"/>
              </a:ext>
            </a:extLst>
          </p:cNvPr>
          <p:cNvSpPr txBox="1"/>
          <p:nvPr/>
        </p:nvSpPr>
        <p:spPr>
          <a:xfrm>
            <a:off x="283463" y="769442"/>
            <a:ext cx="11908535" cy="1200329"/>
          </a:xfrm>
          <a:prstGeom prst="rect">
            <a:avLst/>
          </a:prstGeom>
          <a:noFill/>
        </p:spPr>
        <p:txBody>
          <a:bodyPr wrap="square">
            <a:spAutoFit/>
          </a:bodyPr>
          <a:lstStyle/>
          <a:p>
            <a:r>
              <a:rPr lang="en-US" sz="2400" b="0" i="0" dirty="0">
                <a:solidFill>
                  <a:srgbClr val="333333"/>
                </a:solidFill>
                <a:effectLst/>
                <a:latin typeface="Georgia" panose="02040502050405020303" pitchFamily="18" charset="0"/>
              </a:rPr>
              <a:t>To create a VB.Net project about CRUD in VB.Net and Microsoft Access, first of all you have to design an interface of the form with six labels, five text boxes and six buttons on this form as shown in the image.</a:t>
            </a:r>
            <a:endParaRPr lang="en-IN" sz="2400" dirty="0"/>
          </a:p>
        </p:txBody>
      </p:sp>
      <p:pic>
        <p:nvPicPr>
          <p:cNvPr id="9" name="Picture 8">
            <a:extLst>
              <a:ext uri="{FF2B5EF4-FFF2-40B4-BE49-F238E27FC236}">
                <a16:creationId xmlns:a16="http://schemas.microsoft.com/office/drawing/2014/main" id="{E682DFC1-33EE-43A7-88C2-61EDB0E6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2089598"/>
            <a:ext cx="9184341" cy="4768402"/>
          </a:xfrm>
          <a:prstGeom prst="rect">
            <a:avLst/>
          </a:prstGeom>
        </p:spPr>
      </p:pic>
    </p:spTree>
    <p:extLst>
      <p:ext uri="{BB962C8B-B14F-4D97-AF65-F5344CB8AC3E}">
        <p14:creationId xmlns:p14="http://schemas.microsoft.com/office/powerpoint/2010/main" val="234888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B8E3D815-89B1-49CD-9BEA-836763E45CA9}"/>
              </a:ext>
            </a:extLst>
          </p:cNvPr>
          <p:cNvSpPr txBox="1"/>
          <p:nvPr/>
        </p:nvSpPr>
        <p:spPr>
          <a:xfrm>
            <a:off x="251012" y="18185"/>
            <a:ext cx="11035553" cy="5447645"/>
          </a:xfrm>
          <a:prstGeom prst="rect">
            <a:avLst/>
          </a:prstGeom>
          <a:noFill/>
        </p:spPr>
        <p:txBody>
          <a:bodyPr wrap="square">
            <a:spAutoFit/>
          </a:bodyPr>
          <a:lstStyle/>
          <a:p>
            <a:pPr algn="just"/>
            <a:r>
              <a:rPr lang="en-US" sz="2400" b="0" i="0" dirty="0">
                <a:solidFill>
                  <a:srgbClr val="333333"/>
                </a:solidFill>
                <a:effectLst/>
                <a:latin typeface="Gill Sans MT" panose="020B0502020104020203" pitchFamily="34" charset="0"/>
              </a:rPr>
              <a:t>Next change the Text property of the labels as Id, Name, Class, Address, Contact and </a:t>
            </a:r>
            <a:r>
              <a:rPr lang="en-US" sz="2400" b="0" i="0" dirty="0" err="1">
                <a:solidFill>
                  <a:srgbClr val="333333"/>
                </a:solidFill>
                <a:effectLst/>
                <a:latin typeface="Gill Sans MT" panose="020B0502020104020203" pitchFamily="34" charset="0"/>
              </a:rPr>
              <a:t>lblMessage</a:t>
            </a:r>
            <a:r>
              <a:rPr lang="en-US" sz="2400" b="0" i="0" dirty="0">
                <a:solidFill>
                  <a:srgbClr val="333333"/>
                </a:solidFill>
                <a:effectLst/>
                <a:latin typeface="Gill Sans MT" panose="020B0502020104020203" pitchFamily="34" charset="0"/>
              </a:rPr>
              <a:t> and the name property of the textboxes to </a:t>
            </a:r>
            <a:r>
              <a:rPr lang="en-US" sz="2400" b="0" i="0" dirty="0" err="1">
                <a:solidFill>
                  <a:srgbClr val="333333"/>
                </a:solidFill>
                <a:effectLst/>
                <a:latin typeface="Gill Sans MT" panose="020B0502020104020203" pitchFamily="34" charset="0"/>
              </a:rPr>
              <a:t>txtId</a:t>
            </a:r>
            <a:r>
              <a:rPr lang="en-US" sz="2400" b="0" i="0" dirty="0">
                <a:solidFill>
                  <a:srgbClr val="333333"/>
                </a:solidFill>
                <a:effectLst/>
                <a:latin typeface="Gill Sans MT" panose="020B0502020104020203" pitchFamily="34" charset="0"/>
              </a:rPr>
              <a:t>, </a:t>
            </a:r>
            <a:r>
              <a:rPr lang="en-US" sz="2400" b="0" i="0" dirty="0" err="1">
                <a:solidFill>
                  <a:srgbClr val="333333"/>
                </a:solidFill>
                <a:effectLst/>
                <a:latin typeface="Gill Sans MT" panose="020B0502020104020203" pitchFamily="34" charset="0"/>
              </a:rPr>
              <a:t>txtName</a:t>
            </a:r>
            <a:r>
              <a:rPr lang="en-US" sz="2400" b="0" i="0" dirty="0">
                <a:solidFill>
                  <a:srgbClr val="333333"/>
                </a:solidFill>
                <a:effectLst/>
                <a:latin typeface="Gill Sans MT" panose="020B0502020104020203" pitchFamily="34" charset="0"/>
              </a:rPr>
              <a:t>, </a:t>
            </a:r>
            <a:r>
              <a:rPr lang="en-US" sz="2400" b="0" i="0" dirty="0" err="1">
                <a:solidFill>
                  <a:srgbClr val="333333"/>
                </a:solidFill>
                <a:effectLst/>
                <a:latin typeface="Gill Sans MT" panose="020B0502020104020203" pitchFamily="34" charset="0"/>
              </a:rPr>
              <a:t>txtClas</a:t>
            </a:r>
            <a:r>
              <a:rPr lang="en-US" sz="2400" b="0" i="0" dirty="0">
                <a:solidFill>
                  <a:srgbClr val="333333"/>
                </a:solidFill>
                <a:effectLst/>
                <a:latin typeface="Gill Sans MT" panose="020B0502020104020203" pitchFamily="34" charset="0"/>
              </a:rPr>
              <a:t>, </a:t>
            </a:r>
            <a:r>
              <a:rPr lang="en-US" sz="2400" b="0" i="0" dirty="0" err="1">
                <a:solidFill>
                  <a:srgbClr val="333333"/>
                </a:solidFill>
                <a:effectLst/>
                <a:latin typeface="Gill Sans MT" panose="020B0502020104020203" pitchFamily="34" charset="0"/>
              </a:rPr>
              <a:t>txtAddress</a:t>
            </a:r>
            <a:r>
              <a:rPr lang="en-US" sz="2400" b="0" i="0" dirty="0">
                <a:solidFill>
                  <a:srgbClr val="333333"/>
                </a:solidFill>
                <a:effectLst/>
                <a:latin typeface="Gill Sans MT" panose="020B0502020104020203" pitchFamily="34" charset="0"/>
              </a:rPr>
              <a:t> and </a:t>
            </a:r>
            <a:r>
              <a:rPr lang="en-US" sz="2400" b="0" i="0" dirty="0" err="1">
                <a:solidFill>
                  <a:srgbClr val="333333"/>
                </a:solidFill>
                <a:effectLst/>
                <a:latin typeface="Gill Sans MT" panose="020B0502020104020203" pitchFamily="34" charset="0"/>
              </a:rPr>
              <a:t>txtContact</a:t>
            </a:r>
            <a:r>
              <a:rPr lang="en-US" sz="2400" b="0" i="0" dirty="0">
                <a:solidFill>
                  <a:srgbClr val="333333"/>
                </a:solidFill>
                <a:effectLst/>
                <a:latin typeface="Gill Sans MT" panose="020B0502020104020203" pitchFamily="34" charset="0"/>
              </a:rPr>
              <a:t>.</a:t>
            </a:r>
          </a:p>
          <a:p>
            <a:pPr algn="just"/>
            <a:endParaRPr lang="en-US" sz="2400" b="0" i="0" dirty="0">
              <a:solidFill>
                <a:srgbClr val="333333"/>
              </a:solidFill>
              <a:effectLst/>
              <a:latin typeface="Georgia" panose="02040502050405020303" pitchFamily="18" charset="0"/>
            </a:endParaRPr>
          </a:p>
          <a:p>
            <a:pPr algn="l"/>
            <a:r>
              <a:rPr lang="en-US" sz="2400" dirty="0">
                <a:effectLst/>
              </a:rPr>
              <a:t>Next, change the name property of the buttons as </a:t>
            </a:r>
            <a:r>
              <a:rPr lang="en-US" sz="2400" dirty="0" err="1">
                <a:effectLst/>
              </a:rPr>
              <a:t>btnInsert</a:t>
            </a:r>
            <a:r>
              <a:rPr lang="en-US" sz="2400" dirty="0">
                <a:effectLst/>
              </a:rPr>
              <a:t>, </a:t>
            </a:r>
            <a:r>
              <a:rPr lang="en-US" sz="2400" dirty="0" err="1">
                <a:effectLst/>
              </a:rPr>
              <a:t>btnUpdate</a:t>
            </a:r>
            <a:r>
              <a:rPr lang="en-US" sz="2400" dirty="0">
                <a:effectLst/>
              </a:rPr>
              <a:t>, </a:t>
            </a:r>
            <a:r>
              <a:rPr lang="en-US" sz="2400" dirty="0" err="1">
                <a:effectLst/>
              </a:rPr>
              <a:t>btnDelete</a:t>
            </a:r>
            <a:r>
              <a:rPr lang="en-US" sz="2400" dirty="0">
                <a:effectLst/>
              </a:rPr>
              <a:t>, </a:t>
            </a:r>
            <a:r>
              <a:rPr lang="en-US" sz="2400" dirty="0" err="1">
                <a:effectLst/>
              </a:rPr>
              <a:t>btnSearch</a:t>
            </a:r>
            <a:r>
              <a:rPr lang="en-US" sz="2400" dirty="0">
                <a:effectLst/>
              </a:rPr>
              <a:t>, </a:t>
            </a:r>
            <a:r>
              <a:rPr lang="en-US" sz="2400" dirty="0" err="1">
                <a:effectLst/>
              </a:rPr>
              <a:t>btnClear</a:t>
            </a:r>
            <a:r>
              <a:rPr lang="en-US" sz="2400" dirty="0">
                <a:effectLst/>
              </a:rPr>
              <a:t> and </a:t>
            </a:r>
            <a:r>
              <a:rPr lang="en-US" sz="2400" dirty="0" err="1">
                <a:effectLst/>
              </a:rPr>
              <a:t>btnExit</a:t>
            </a:r>
            <a:r>
              <a:rPr lang="en-US" sz="2400" dirty="0">
                <a:effectLst/>
              </a:rPr>
              <a:t> respectively.</a:t>
            </a:r>
          </a:p>
          <a:p>
            <a:pPr algn="l"/>
            <a:endParaRPr lang="en-US" sz="2400" dirty="0"/>
          </a:p>
          <a:p>
            <a:pPr algn="l"/>
            <a:r>
              <a:rPr lang="en-US" sz="2400" b="0" i="0" dirty="0">
                <a:solidFill>
                  <a:srgbClr val="333333"/>
                </a:solidFill>
                <a:effectLst/>
              </a:rPr>
              <a:t>Before you start typing the VB.Net code on the different buttons which you placed on the form of CRUD in VB.Net and Microsoft Access project first of all you have to create a database in the Microsoft Access with the name of students and also you need to create a table with the name of students with fields as shown below.</a:t>
            </a:r>
            <a:endParaRPr lang="en-US" sz="2400" dirty="0">
              <a:effectLst/>
            </a:endParaRPr>
          </a:p>
          <a:p>
            <a:br>
              <a:rPr lang="en-US" sz="2400" dirty="0">
                <a:effectLst/>
              </a:rPr>
            </a:br>
            <a:endParaRPr lang="en-US" sz="2400" b="0" i="0" dirty="0">
              <a:solidFill>
                <a:srgbClr val="333333"/>
              </a:solidFill>
              <a:effectLst/>
              <a:latin typeface="Georgia" panose="02040502050405020303" pitchFamily="18" charset="0"/>
            </a:endParaRPr>
          </a:p>
          <a:p>
            <a:br>
              <a:rPr lang="en-US" dirty="0"/>
            </a:br>
            <a:endParaRPr lang="en-IN" dirty="0"/>
          </a:p>
        </p:txBody>
      </p:sp>
      <p:pic>
        <p:nvPicPr>
          <p:cNvPr id="5" name="Picture 4">
            <a:extLst>
              <a:ext uri="{FF2B5EF4-FFF2-40B4-BE49-F238E27FC236}">
                <a16:creationId xmlns:a16="http://schemas.microsoft.com/office/drawing/2014/main" id="{62E264B7-921F-419E-913B-94574A1F5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91" y="4195482"/>
            <a:ext cx="8172450" cy="2662518"/>
          </a:xfrm>
          <a:prstGeom prst="rect">
            <a:avLst/>
          </a:prstGeom>
        </p:spPr>
      </p:pic>
    </p:spTree>
    <p:extLst>
      <p:ext uri="{BB962C8B-B14F-4D97-AF65-F5344CB8AC3E}">
        <p14:creationId xmlns:p14="http://schemas.microsoft.com/office/powerpoint/2010/main" val="84027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2786AB33-6580-4F5B-A89B-07169C2D8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3" y="0"/>
            <a:ext cx="11003101" cy="5403850"/>
          </a:xfrm>
          <a:prstGeom prst="rect">
            <a:avLst/>
          </a:prstGeom>
        </p:spPr>
      </p:pic>
      <p:sp>
        <p:nvSpPr>
          <p:cNvPr id="5" name="TextBox 4">
            <a:extLst>
              <a:ext uri="{FF2B5EF4-FFF2-40B4-BE49-F238E27FC236}">
                <a16:creationId xmlns:a16="http://schemas.microsoft.com/office/drawing/2014/main" id="{54429CD5-0AA8-4C90-9040-0E71CA3B469D}"/>
              </a:ext>
            </a:extLst>
          </p:cNvPr>
          <p:cNvSpPr txBox="1"/>
          <p:nvPr/>
        </p:nvSpPr>
        <p:spPr>
          <a:xfrm>
            <a:off x="283463" y="5631359"/>
            <a:ext cx="11702349" cy="1200329"/>
          </a:xfrm>
          <a:prstGeom prst="rect">
            <a:avLst/>
          </a:prstGeom>
          <a:noFill/>
        </p:spPr>
        <p:txBody>
          <a:bodyPr wrap="square" rtlCol="0">
            <a:spAutoFit/>
          </a:bodyPr>
          <a:lstStyle/>
          <a:p>
            <a:r>
              <a:rPr lang="en-US" sz="2400" dirty="0"/>
              <a:t>Now, moving on to the coding part we will be having a class named “Form1” as mentioned in above fig. Inside the class, we will be having 3 sub procedures namely </a:t>
            </a:r>
            <a:r>
              <a:rPr lang="en-US" sz="2400" dirty="0" err="1"/>
              <a:t>btnSave_Click</a:t>
            </a:r>
            <a:r>
              <a:rPr lang="en-US" sz="2400" dirty="0"/>
              <a:t>, </a:t>
            </a:r>
            <a:r>
              <a:rPr lang="en-US" sz="2400" dirty="0" err="1"/>
              <a:t>btnExit_Click</a:t>
            </a:r>
            <a:r>
              <a:rPr lang="en-US" sz="2400" dirty="0"/>
              <a:t>, </a:t>
            </a:r>
            <a:r>
              <a:rPr lang="en-US" sz="2400" dirty="0" err="1"/>
              <a:t>btnClear_Click</a:t>
            </a:r>
            <a:r>
              <a:rPr lang="en-US" sz="2400" dirty="0"/>
              <a:t> </a:t>
            </a:r>
            <a:endParaRPr lang="en-IN" sz="2400" dirty="0"/>
          </a:p>
        </p:txBody>
      </p:sp>
    </p:spTree>
    <p:extLst>
      <p:ext uri="{BB962C8B-B14F-4D97-AF65-F5344CB8AC3E}">
        <p14:creationId xmlns:p14="http://schemas.microsoft.com/office/powerpoint/2010/main" val="26560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9B2B161F-971B-4209-8748-9F4A36B72CE8}"/>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032B7F58-D5D2-4042-9803-B79BFDA9959E}"/>
              </a:ext>
            </a:extLst>
          </p:cNvPr>
          <p:cNvSpPr txBox="1"/>
          <p:nvPr/>
        </p:nvSpPr>
        <p:spPr>
          <a:xfrm>
            <a:off x="314842" y="0"/>
            <a:ext cx="11877158" cy="2308324"/>
          </a:xfrm>
          <a:prstGeom prst="rect">
            <a:avLst/>
          </a:prstGeom>
          <a:noFill/>
        </p:spPr>
        <p:txBody>
          <a:bodyPr wrap="square" rtlCol="0">
            <a:spAutoFit/>
          </a:bodyPr>
          <a:lstStyle/>
          <a:p>
            <a:r>
              <a:rPr lang="en-US" sz="2400" dirty="0"/>
              <a:t>Inside the exit sub procedure, we will just add the “End” keyword which basically tells the server to end or exit whenever the user clicks on the “Exit” button</a:t>
            </a:r>
          </a:p>
          <a:p>
            <a:endParaRPr lang="en-US" sz="2400" dirty="0"/>
          </a:p>
          <a:p>
            <a:r>
              <a:rPr lang="en-US" sz="2400" dirty="0"/>
              <a:t>Inside the clear sub procedure, we will be having a self-defined sub procedure named “clear()”</a:t>
            </a:r>
          </a:p>
          <a:p>
            <a:r>
              <a:rPr lang="en-US" sz="2400" dirty="0"/>
              <a:t>Which basically clears all the data Form1 whenever the user clicks the “Clear” button</a:t>
            </a:r>
          </a:p>
          <a:p>
            <a:endParaRPr lang="en-US" sz="2400" dirty="0"/>
          </a:p>
        </p:txBody>
      </p:sp>
      <p:pic>
        <p:nvPicPr>
          <p:cNvPr id="6" name="Picture 5">
            <a:extLst>
              <a:ext uri="{FF2B5EF4-FFF2-40B4-BE49-F238E27FC236}">
                <a16:creationId xmlns:a16="http://schemas.microsoft.com/office/drawing/2014/main" id="{99488D33-0748-48BF-83AF-B58102A85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72" y="2271903"/>
            <a:ext cx="6581204" cy="2470426"/>
          </a:xfrm>
          <a:prstGeom prst="rect">
            <a:avLst/>
          </a:prstGeom>
        </p:spPr>
      </p:pic>
      <p:sp>
        <p:nvSpPr>
          <p:cNvPr id="7" name="TextBox 6">
            <a:extLst>
              <a:ext uri="{FF2B5EF4-FFF2-40B4-BE49-F238E27FC236}">
                <a16:creationId xmlns:a16="http://schemas.microsoft.com/office/drawing/2014/main" id="{12E98665-ADDE-402A-A491-673D33A25B5D}"/>
              </a:ext>
            </a:extLst>
          </p:cNvPr>
          <p:cNvSpPr txBox="1"/>
          <p:nvPr/>
        </p:nvSpPr>
        <p:spPr>
          <a:xfrm>
            <a:off x="314842" y="4805082"/>
            <a:ext cx="11832334" cy="2677656"/>
          </a:xfrm>
          <a:prstGeom prst="rect">
            <a:avLst/>
          </a:prstGeom>
          <a:noFill/>
        </p:spPr>
        <p:txBody>
          <a:bodyPr wrap="square" rtlCol="0">
            <a:spAutoFit/>
          </a:bodyPr>
          <a:lstStyle/>
          <a:p>
            <a:r>
              <a:rPr lang="en-US" sz="2400" dirty="0"/>
              <a:t>Now, we will look into the actual CRUD Operation wherein we will see Insert Operation, Update Operation, Delete Operation and Search Operation respectively.  </a:t>
            </a:r>
          </a:p>
          <a:p>
            <a:r>
              <a:rPr lang="en-US" sz="2400" dirty="0"/>
              <a:t>In order to achieve the above-mentioned operation we will be having 4 sub procedures namely</a:t>
            </a:r>
          </a:p>
          <a:p>
            <a:r>
              <a:rPr lang="en-IN" sz="2400" b="0" i="0" dirty="0" err="1">
                <a:solidFill>
                  <a:srgbClr val="333333"/>
                </a:solidFill>
                <a:effectLst/>
              </a:rPr>
              <a:t>btnInsert_Click</a:t>
            </a:r>
            <a:r>
              <a:rPr lang="en-US" sz="2400" b="0" i="0" dirty="0">
                <a:solidFill>
                  <a:srgbClr val="333333"/>
                </a:solidFill>
                <a:effectLst/>
              </a:rPr>
              <a:t>,</a:t>
            </a:r>
            <a:r>
              <a:rPr lang="en-IN" sz="2400" b="0" i="0" dirty="0">
                <a:solidFill>
                  <a:srgbClr val="333333"/>
                </a:solidFill>
                <a:effectLst/>
              </a:rPr>
              <a:t> </a:t>
            </a:r>
            <a:r>
              <a:rPr lang="en-IN" sz="2400" b="0" i="0" dirty="0" err="1">
                <a:solidFill>
                  <a:srgbClr val="333333"/>
                </a:solidFill>
                <a:effectLst/>
              </a:rPr>
              <a:t>btnDelete_Click</a:t>
            </a:r>
            <a:r>
              <a:rPr lang="en-IN" sz="2400" b="0" i="0" dirty="0">
                <a:solidFill>
                  <a:srgbClr val="333333"/>
                </a:solidFill>
                <a:effectLst/>
              </a:rPr>
              <a:t>, </a:t>
            </a:r>
            <a:r>
              <a:rPr lang="en-IN" sz="2400" b="0" i="0" dirty="0" err="1">
                <a:solidFill>
                  <a:srgbClr val="333333"/>
                </a:solidFill>
                <a:effectLst/>
              </a:rPr>
              <a:t>btnUpdate_Click</a:t>
            </a:r>
            <a:r>
              <a:rPr lang="en-IN" sz="2400" b="0" i="0" dirty="0">
                <a:solidFill>
                  <a:srgbClr val="333333"/>
                </a:solidFill>
                <a:effectLst/>
              </a:rPr>
              <a:t>, </a:t>
            </a:r>
            <a:r>
              <a:rPr lang="en-IN" sz="2400" b="0" i="0" dirty="0" err="1">
                <a:solidFill>
                  <a:srgbClr val="333333"/>
                </a:solidFill>
                <a:effectLst/>
              </a:rPr>
              <a:t>btnSearch_Click</a:t>
            </a:r>
            <a:endParaRPr lang="en-US" sz="2400" dirty="0"/>
          </a:p>
          <a:p>
            <a:endParaRPr lang="en-US" sz="2400" dirty="0"/>
          </a:p>
          <a:p>
            <a:endParaRPr lang="en-IN" sz="2400" dirty="0"/>
          </a:p>
        </p:txBody>
      </p:sp>
    </p:spTree>
    <p:extLst>
      <p:ext uri="{BB962C8B-B14F-4D97-AF65-F5344CB8AC3E}">
        <p14:creationId xmlns:p14="http://schemas.microsoft.com/office/powerpoint/2010/main" val="32925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4B4A275A-75DD-454C-8111-F60962308ACE}"/>
              </a:ext>
            </a:extLst>
          </p:cNvPr>
          <p:cNvSpPr txBox="1"/>
          <p:nvPr/>
        </p:nvSpPr>
        <p:spPr>
          <a:xfrm>
            <a:off x="283464" y="0"/>
            <a:ext cx="11003101" cy="830997"/>
          </a:xfrm>
          <a:prstGeom prst="rect">
            <a:avLst/>
          </a:prstGeom>
          <a:noFill/>
        </p:spPr>
        <p:txBody>
          <a:bodyPr wrap="square" rtlCol="0">
            <a:spAutoFit/>
          </a:bodyPr>
          <a:lstStyle/>
          <a:p>
            <a:r>
              <a:rPr lang="en-US" sz="2400" dirty="0"/>
              <a:t>Before, moving on we need to make a connection between our database fille and Form1 After the connection your screen should look like the below…..  </a:t>
            </a:r>
            <a:endParaRPr lang="en-IN" sz="2400" dirty="0"/>
          </a:p>
        </p:txBody>
      </p:sp>
      <p:pic>
        <p:nvPicPr>
          <p:cNvPr id="5" name="Picture 4">
            <a:extLst>
              <a:ext uri="{FF2B5EF4-FFF2-40B4-BE49-F238E27FC236}">
                <a16:creationId xmlns:a16="http://schemas.microsoft.com/office/drawing/2014/main" id="{48D2F931-AE35-48D2-AC16-6617B70EB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32" y="830997"/>
            <a:ext cx="11003101" cy="4682297"/>
          </a:xfrm>
          <a:prstGeom prst="rect">
            <a:avLst/>
          </a:prstGeom>
        </p:spPr>
      </p:pic>
      <p:sp>
        <p:nvSpPr>
          <p:cNvPr id="8" name="TextBox 7">
            <a:extLst>
              <a:ext uri="{FF2B5EF4-FFF2-40B4-BE49-F238E27FC236}">
                <a16:creationId xmlns:a16="http://schemas.microsoft.com/office/drawing/2014/main" id="{D0CB86AE-25F9-4242-B2FF-B11FFE8153AA}"/>
              </a:ext>
            </a:extLst>
          </p:cNvPr>
          <p:cNvSpPr txBox="1"/>
          <p:nvPr/>
        </p:nvSpPr>
        <p:spPr>
          <a:xfrm>
            <a:off x="392532" y="5765247"/>
            <a:ext cx="11908536" cy="830997"/>
          </a:xfrm>
          <a:prstGeom prst="rect">
            <a:avLst/>
          </a:prstGeom>
          <a:noFill/>
        </p:spPr>
        <p:txBody>
          <a:bodyPr wrap="square" rtlCol="0">
            <a:spAutoFit/>
          </a:bodyPr>
          <a:lstStyle/>
          <a:p>
            <a:r>
              <a:rPr lang="en-US" sz="2400" dirty="0"/>
              <a:t>After successful connection to the database in Add connection  </a:t>
            </a:r>
            <a:r>
              <a:rPr lang="en-US" sz="2400" dirty="0" err="1"/>
              <a:t>tab</a:t>
            </a:r>
            <a:r>
              <a:rPr lang="en-US" sz="2400" dirty="0" err="1">
                <a:sym typeface="Wingdings" panose="05000000000000000000" pitchFamily="2" charset="2"/>
              </a:rPr>
              <a:t>go</a:t>
            </a:r>
            <a:r>
              <a:rPr lang="en-US" sz="2400" dirty="0">
                <a:sym typeface="Wingdings" panose="05000000000000000000" pitchFamily="2" charset="2"/>
              </a:rPr>
              <a:t> to </a:t>
            </a:r>
            <a:r>
              <a:rPr lang="en-US" sz="2400" dirty="0" err="1">
                <a:sym typeface="Wingdings" panose="05000000000000000000" pitchFamily="2" charset="2"/>
              </a:rPr>
              <a:t>AdvancedIn</a:t>
            </a:r>
            <a:r>
              <a:rPr lang="en-US" sz="2400" dirty="0">
                <a:sym typeface="Wingdings" panose="05000000000000000000" pitchFamily="2" charset="2"/>
              </a:rPr>
              <a:t> the provide section copy the URL to your clipboard</a:t>
            </a:r>
            <a:endParaRPr lang="en-IN" sz="2400" dirty="0"/>
          </a:p>
        </p:txBody>
      </p:sp>
    </p:spTree>
    <p:extLst>
      <p:ext uri="{BB962C8B-B14F-4D97-AF65-F5344CB8AC3E}">
        <p14:creationId xmlns:p14="http://schemas.microsoft.com/office/powerpoint/2010/main" val="192970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23219B22-3105-4D3D-A27B-FBDA54974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4" y="112060"/>
            <a:ext cx="11028830" cy="4184650"/>
          </a:xfrm>
          <a:prstGeom prst="rect">
            <a:avLst/>
          </a:prstGeom>
        </p:spPr>
      </p:pic>
      <p:sp>
        <p:nvSpPr>
          <p:cNvPr id="5" name="TextBox 4">
            <a:extLst>
              <a:ext uri="{FF2B5EF4-FFF2-40B4-BE49-F238E27FC236}">
                <a16:creationId xmlns:a16="http://schemas.microsoft.com/office/drawing/2014/main" id="{2CB6D233-0E3E-4C7B-9CA6-AE5F6F50233B}"/>
              </a:ext>
            </a:extLst>
          </p:cNvPr>
          <p:cNvSpPr txBox="1"/>
          <p:nvPr/>
        </p:nvSpPr>
        <p:spPr>
          <a:xfrm>
            <a:off x="283464" y="4808891"/>
            <a:ext cx="11989218" cy="1569660"/>
          </a:xfrm>
          <a:prstGeom prst="rect">
            <a:avLst/>
          </a:prstGeom>
          <a:noFill/>
        </p:spPr>
        <p:txBody>
          <a:bodyPr wrap="square" rtlCol="0">
            <a:spAutoFit/>
          </a:bodyPr>
          <a:lstStyle/>
          <a:p>
            <a:r>
              <a:rPr lang="en-US" sz="2400" dirty="0"/>
              <a:t>Here, we have created </a:t>
            </a:r>
            <a:r>
              <a:rPr lang="en-US" sz="2400" dirty="0" err="1"/>
              <a:t>Runquery</a:t>
            </a:r>
            <a:r>
              <a:rPr lang="en-US" sz="2400" dirty="0"/>
              <a:t>() sub procedure which basically holds the connection to our database i.e. whenever any CRUD Operation takes place we see are data in the database.</a:t>
            </a:r>
          </a:p>
          <a:p>
            <a:endParaRPr lang="en-US" sz="2400" dirty="0"/>
          </a:p>
          <a:p>
            <a:r>
              <a:rPr lang="en-US" sz="2400" dirty="0"/>
              <a:t>Now, paste the URL that you have copied in the “con” variable as shown in the above function </a:t>
            </a:r>
            <a:endParaRPr lang="en-IN" sz="2400" dirty="0"/>
          </a:p>
        </p:txBody>
      </p:sp>
    </p:spTree>
    <p:extLst>
      <p:ext uri="{BB962C8B-B14F-4D97-AF65-F5344CB8AC3E}">
        <p14:creationId xmlns:p14="http://schemas.microsoft.com/office/powerpoint/2010/main" val="39597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5355336" cy="6186309"/>
          </a:xfrm>
          <a:prstGeom prst="rect">
            <a:avLst/>
          </a:prstGeom>
          <a:noFill/>
        </p:spPr>
        <p:txBody>
          <a:bodyPr wrap="square" rtlCol="0">
            <a:spAutoFit/>
          </a:bodyPr>
          <a:lstStyle/>
          <a:p>
            <a:pPr algn="just"/>
            <a:r>
              <a:rPr lang="en-IN" b="0" i="0" dirty="0">
                <a:solidFill>
                  <a:srgbClr val="333333"/>
                </a:solidFill>
                <a:effectLst/>
                <a:latin typeface="Georgia" panose="02040502050405020303" pitchFamily="18" charset="0"/>
              </a:rPr>
              <a:t>Imports </a:t>
            </a:r>
            <a:r>
              <a:rPr lang="en-IN" b="0" i="0" dirty="0" err="1">
                <a:solidFill>
                  <a:srgbClr val="333333"/>
                </a:solidFill>
                <a:effectLst/>
                <a:latin typeface="Georgia" panose="02040502050405020303" pitchFamily="18" charset="0"/>
              </a:rPr>
              <a:t>System.Data</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Imports </a:t>
            </a:r>
            <a:r>
              <a:rPr lang="en-IN" b="0" i="0" dirty="0" err="1">
                <a:solidFill>
                  <a:srgbClr val="333333"/>
                </a:solidFill>
                <a:effectLst/>
                <a:latin typeface="Georgia" panose="02040502050405020303" pitchFamily="18" charset="0"/>
              </a:rPr>
              <a:t>System.Data.OleDb</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Public Class Form1</a:t>
            </a:r>
          </a:p>
          <a:p>
            <a:pPr algn="just"/>
            <a:r>
              <a:rPr lang="en-IN" b="0" i="0" dirty="0">
                <a:solidFill>
                  <a:srgbClr val="333333"/>
                </a:solidFill>
                <a:effectLst/>
                <a:latin typeface="Georgia" panose="02040502050405020303" pitchFamily="18" charset="0"/>
              </a:rPr>
              <a:t>    Dim con As </a:t>
            </a:r>
            <a:r>
              <a:rPr lang="en-IN" b="0" i="0" dirty="0" err="1">
                <a:solidFill>
                  <a:srgbClr val="333333"/>
                </a:solidFill>
                <a:effectLst/>
                <a:latin typeface="Georgia" panose="02040502050405020303" pitchFamily="18" charset="0"/>
              </a:rPr>
              <a:t>OleDbConnection</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Private Sub </a:t>
            </a:r>
            <a:r>
              <a:rPr lang="en-IN" b="0" i="0" dirty="0" err="1">
                <a:solidFill>
                  <a:srgbClr val="333333"/>
                </a:solidFill>
                <a:effectLst/>
                <a:latin typeface="Georgia" panose="02040502050405020303" pitchFamily="18" charset="0"/>
              </a:rPr>
              <a:t>btnClear_Click</a:t>
            </a:r>
            <a:r>
              <a:rPr lang="en-IN" b="0" i="0" dirty="0">
                <a:solidFill>
                  <a:srgbClr val="333333"/>
                </a:solidFill>
                <a:effectLst/>
                <a:latin typeface="Georgia" panose="02040502050405020303" pitchFamily="18" charset="0"/>
              </a:rPr>
              <a:t>(sender As Object, e As </a:t>
            </a:r>
            <a:r>
              <a:rPr lang="en-IN" b="0" i="0" dirty="0" err="1">
                <a:solidFill>
                  <a:srgbClr val="333333"/>
                </a:solidFill>
                <a:effectLst/>
                <a:latin typeface="Georgia" panose="02040502050405020303" pitchFamily="18" charset="0"/>
              </a:rPr>
              <a:t>EventArgs</a:t>
            </a:r>
            <a:r>
              <a:rPr lang="en-IN" b="0" i="0" dirty="0">
                <a:solidFill>
                  <a:srgbClr val="333333"/>
                </a:solidFill>
                <a:effectLst/>
                <a:latin typeface="Georgia" panose="02040502050405020303" pitchFamily="18" charset="0"/>
              </a:rPr>
              <a:t>) Handles </a:t>
            </a:r>
            <a:r>
              <a:rPr lang="en-IN" b="0" i="0" dirty="0" err="1">
                <a:solidFill>
                  <a:srgbClr val="333333"/>
                </a:solidFill>
                <a:effectLst/>
                <a:latin typeface="Georgia" panose="02040502050405020303" pitchFamily="18" charset="0"/>
              </a:rPr>
              <a:t>btnClear.Click</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clear()</a:t>
            </a:r>
          </a:p>
          <a:p>
            <a:pPr algn="just"/>
            <a:r>
              <a:rPr lang="en-IN" b="0" i="0" dirty="0">
                <a:solidFill>
                  <a:srgbClr val="333333"/>
                </a:solidFill>
                <a:effectLst/>
                <a:latin typeface="Georgia" panose="02040502050405020303" pitchFamily="18" charset="0"/>
              </a:rPr>
              <a:t>    End Sub</a:t>
            </a:r>
          </a:p>
          <a:p>
            <a:pPr algn="just"/>
            <a:r>
              <a:rPr lang="en-IN" b="0" i="0" dirty="0">
                <a:solidFill>
                  <a:srgbClr val="333333"/>
                </a:solidFill>
                <a:effectLst/>
                <a:latin typeface="Georgia" panose="02040502050405020303" pitchFamily="18" charset="0"/>
              </a:rPr>
              <a:t>    Sub clear()</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txtID.Clear</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txtName.Clear</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txtClass.Clear</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txtAddress.Clear</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txtContact.Clear</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lblMessage.Text</a:t>
            </a:r>
            <a:r>
              <a:rPr lang="en-IN" b="0" i="0" dirty="0">
                <a:solidFill>
                  <a:srgbClr val="333333"/>
                </a:solidFill>
                <a:effectLst/>
                <a:latin typeface="Georgia" panose="02040502050405020303" pitchFamily="18" charset="0"/>
              </a:rPr>
              <a:t> = ""</a:t>
            </a:r>
          </a:p>
          <a:p>
            <a:pPr algn="just"/>
            <a:r>
              <a:rPr lang="en-IN" b="0" i="0" dirty="0">
                <a:solidFill>
                  <a:srgbClr val="333333"/>
                </a:solidFill>
                <a:effectLst/>
                <a:latin typeface="Georgia" panose="02040502050405020303" pitchFamily="18" charset="0"/>
              </a:rPr>
              <a:t>        </a:t>
            </a:r>
            <a:r>
              <a:rPr lang="en-IN" b="0" i="0" dirty="0" err="1">
                <a:solidFill>
                  <a:srgbClr val="333333"/>
                </a:solidFill>
                <a:effectLst/>
                <a:latin typeface="Georgia" panose="02040502050405020303" pitchFamily="18" charset="0"/>
              </a:rPr>
              <a:t>txtID.Focus</a:t>
            </a:r>
            <a:r>
              <a:rPr lang="en-IN" b="0" i="0" dirty="0">
                <a:solidFill>
                  <a:srgbClr val="333333"/>
                </a:solidFill>
                <a:effectLst/>
                <a:latin typeface="Georgia" panose="02040502050405020303" pitchFamily="18" charset="0"/>
              </a:rPr>
              <a:t>()</a:t>
            </a:r>
          </a:p>
          <a:p>
            <a:pPr algn="just"/>
            <a:r>
              <a:rPr lang="en-IN" b="0" i="0" dirty="0">
                <a:solidFill>
                  <a:srgbClr val="333333"/>
                </a:solidFill>
                <a:effectLst/>
                <a:latin typeface="Georgia" panose="02040502050405020303" pitchFamily="18" charset="0"/>
              </a:rPr>
              <a:t>    End Sub</a:t>
            </a:r>
          </a:p>
          <a:p>
            <a:pPr algn="just"/>
            <a:r>
              <a:rPr lang="en-IN" b="0" i="0" dirty="0">
                <a:solidFill>
                  <a:srgbClr val="333333"/>
                </a:solidFill>
                <a:effectLst/>
                <a:latin typeface="Georgia" panose="02040502050405020303" pitchFamily="18" charset="0"/>
              </a:rPr>
              <a:t>   Private Sub </a:t>
            </a:r>
            <a:r>
              <a:rPr lang="en-IN" b="0" i="0" dirty="0" err="1">
                <a:solidFill>
                  <a:srgbClr val="333333"/>
                </a:solidFill>
                <a:effectLst/>
                <a:latin typeface="Georgia" panose="02040502050405020303" pitchFamily="18" charset="0"/>
              </a:rPr>
              <a:t>btnExit_Click</a:t>
            </a:r>
            <a:r>
              <a:rPr lang="en-IN" b="0" i="0" dirty="0">
                <a:solidFill>
                  <a:srgbClr val="333333"/>
                </a:solidFill>
                <a:effectLst/>
                <a:latin typeface="Georgia" panose="02040502050405020303" pitchFamily="18" charset="0"/>
              </a:rPr>
              <a:t>(sender As Object, e As </a:t>
            </a:r>
            <a:r>
              <a:rPr lang="en-IN" b="0" i="0" dirty="0" err="1">
                <a:solidFill>
                  <a:srgbClr val="333333"/>
                </a:solidFill>
                <a:effectLst/>
                <a:latin typeface="Georgia" panose="02040502050405020303" pitchFamily="18" charset="0"/>
              </a:rPr>
              <a:t>EventArgs</a:t>
            </a:r>
            <a:r>
              <a:rPr lang="en-IN" b="0" i="0" dirty="0">
                <a:solidFill>
                  <a:srgbClr val="333333"/>
                </a:solidFill>
                <a:effectLst/>
                <a:latin typeface="Georgia" panose="02040502050405020303" pitchFamily="18" charset="0"/>
              </a:rPr>
              <a:t>) Handles </a:t>
            </a:r>
            <a:r>
              <a:rPr lang="en-IN" b="0" i="0" dirty="0" err="1">
                <a:solidFill>
                  <a:srgbClr val="333333"/>
                </a:solidFill>
                <a:effectLst/>
                <a:latin typeface="Georgia" panose="02040502050405020303" pitchFamily="18" charset="0"/>
              </a:rPr>
              <a:t>btnExit.Click</a:t>
            </a:r>
            <a:endParaRPr lang="en-IN" b="0" i="0" dirty="0">
              <a:solidFill>
                <a:srgbClr val="333333"/>
              </a:solidFill>
              <a:effectLst/>
              <a:latin typeface="Georgia" panose="02040502050405020303" pitchFamily="18" charset="0"/>
            </a:endParaRPr>
          </a:p>
          <a:p>
            <a:pPr algn="just"/>
            <a:r>
              <a:rPr lang="en-IN" b="0" i="0" dirty="0">
                <a:solidFill>
                  <a:srgbClr val="333333"/>
                </a:solidFill>
                <a:effectLst/>
                <a:latin typeface="Georgia" panose="02040502050405020303" pitchFamily="18" charset="0"/>
              </a:rPr>
              <a:t>       End</a:t>
            </a:r>
          </a:p>
          <a:p>
            <a:pPr algn="just"/>
            <a:r>
              <a:rPr lang="en-IN" b="0" i="0" dirty="0">
                <a:solidFill>
                  <a:srgbClr val="333333"/>
                </a:solidFill>
                <a:effectLst/>
                <a:latin typeface="Georgia" panose="02040502050405020303" pitchFamily="18" charset="0"/>
              </a:rPr>
              <a:t>    End Sub</a:t>
            </a:r>
          </a:p>
          <a:p>
            <a:pPr algn="just"/>
            <a:endParaRPr lang="en-IN" b="0" i="0" dirty="0">
              <a:solidFill>
                <a:srgbClr val="333333"/>
              </a:solidFill>
              <a:effectLst/>
              <a:latin typeface="Georgia" panose="02040502050405020303" pitchFamily="18" charset="0"/>
            </a:endParaRPr>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EF77BC7C-29F8-4AD5-B5B2-4EC384A4F9D4}"/>
              </a:ext>
            </a:extLst>
          </p:cNvPr>
          <p:cNvSpPr txBox="1"/>
          <p:nvPr/>
        </p:nvSpPr>
        <p:spPr>
          <a:xfrm>
            <a:off x="283464" y="59160"/>
            <a:ext cx="5589314" cy="707886"/>
          </a:xfrm>
          <a:prstGeom prst="rect">
            <a:avLst/>
          </a:prstGeom>
          <a:noFill/>
        </p:spPr>
        <p:txBody>
          <a:bodyPr wrap="square" rtlCol="0">
            <a:spAutoFit/>
          </a:bodyPr>
          <a:lstStyle/>
          <a:p>
            <a:r>
              <a:rPr lang="en-US" sz="4000" b="1" dirty="0"/>
              <a:t>Code:</a:t>
            </a:r>
            <a:endParaRPr lang="en-IN" sz="4000" b="1" dirty="0"/>
          </a:p>
        </p:txBody>
      </p:sp>
    </p:spTree>
    <p:extLst>
      <p:ext uri="{BB962C8B-B14F-4D97-AF65-F5344CB8AC3E}">
        <p14:creationId xmlns:p14="http://schemas.microsoft.com/office/powerpoint/2010/main" val="88383145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1205</TotalTime>
  <Words>1257</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Bodoni MT</vt:lpstr>
      <vt:lpstr>Calibri</vt:lpstr>
      <vt:lpstr>Georgia</vt:lpstr>
      <vt:lpstr>Gill Sans MT</vt:lpstr>
      <vt:lpstr>Impact</vt:lpstr>
      <vt:lpstr>Times New Roman</vt:lpstr>
      <vt:lpstr>Badge</vt:lpstr>
      <vt:lpstr>Microsoft vb.net</vt:lpstr>
      <vt:lpstr>What You Learn?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Anirudha Gaikwad</cp:lastModifiedBy>
  <cp:revision>28</cp:revision>
  <dcterms:created xsi:type="dcterms:W3CDTF">2022-05-22T04:23:39Z</dcterms:created>
  <dcterms:modified xsi:type="dcterms:W3CDTF">2022-05-27T01:02:28Z</dcterms:modified>
</cp:coreProperties>
</file>