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3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60" r:id="rId19"/>
    <p:sldId id="361" r:id="rId20"/>
    <p:sldId id="36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IN" sz="2800" b="0" i="0" dirty="0"/>
            <a:t>Regex 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using VB.Net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EF14347A-4732-4112-8F48-43E23ADCA0BF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B9EE5-5A86-43F6-931D-384DD93A734E}" type="parTrans" cxnId="{747638F3-4B3C-42C3-9097-3961507A658B}">
      <dgm:prSet/>
      <dgm:spPr/>
      <dgm:t>
        <a:bodyPr/>
        <a:lstStyle/>
        <a:p>
          <a:endParaRPr lang="en-IN"/>
        </a:p>
      </dgm:t>
    </dgm:pt>
    <dgm:pt modelId="{86827D41-0610-46B6-AD17-0E03726CD7B9}" type="sibTrans" cxnId="{747638F3-4B3C-42C3-9097-3961507A658B}">
      <dgm:prSet/>
      <dgm:spPr/>
      <dgm:t>
        <a:bodyPr/>
        <a:lstStyle/>
        <a:p>
          <a:endParaRPr lang="en-IN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2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2"/>
      <dgm:spPr/>
    </dgm:pt>
    <dgm:pt modelId="{51866F1A-9654-4DD6-B628-9CEF2A359C7D}" type="pres">
      <dgm:prSet presAssocID="{4F2A1D3E-E19F-455D-859F-C40136366B3D}" presName="vert1" presStyleCnt="0"/>
      <dgm:spPr/>
    </dgm:pt>
    <dgm:pt modelId="{C183D5B0-A4E0-4C14-9327-2754E4EDC4AC}" type="pres">
      <dgm:prSet presAssocID="{EF14347A-4732-4112-8F48-43E23ADCA0BF}" presName="thickLine" presStyleLbl="alignNode1" presStyleIdx="1" presStyleCnt="2"/>
      <dgm:spPr/>
    </dgm:pt>
    <dgm:pt modelId="{162E4556-53C9-4694-8220-7B8103D194D4}" type="pres">
      <dgm:prSet presAssocID="{EF14347A-4732-4112-8F48-43E23ADCA0BF}" presName="horz1" presStyleCnt="0"/>
      <dgm:spPr/>
    </dgm:pt>
    <dgm:pt modelId="{2CB09BBE-D970-48B0-8A58-8DB59EB1B342}" type="pres">
      <dgm:prSet presAssocID="{EF14347A-4732-4112-8F48-43E23ADCA0BF}" presName="tx1" presStyleLbl="revTx" presStyleIdx="1" presStyleCnt="2"/>
      <dgm:spPr/>
    </dgm:pt>
    <dgm:pt modelId="{32B21815-CE0F-406E-B02D-554697CAB30F}" type="pres">
      <dgm:prSet presAssocID="{EF14347A-4732-4112-8F48-43E23ADCA0BF}" presName="vert1" presStyleCnt="0"/>
      <dgm:spPr/>
    </dgm:pt>
  </dgm:ptLst>
  <dgm:cxnLst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504A3D56-A2C5-4FA4-8D2F-FEE4D0C47D65}" type="presOf" srcId="{EF14347A-4732-4112-8F48-43E23ADCA0BF}" destId="{2CB09BBE-D970-48B0-8A58-8DB59EB1B342}" srcOrd="0" destOrd="0" presId="urn:microsoft.com/office/officeart/2008/layout/LinedList"/>
    <dgm:cxn modelId="{747638F3-4B3C-42C3-9097-3961507A658B}" srcId="{6B10407F-191D-44EC-A3C5-69647440BFC9}" destId="{EF14347A-4732-4112-8F48-43E23ADCA0BF}" srcOrd="1" destOrd="0" parTransId="{EBEB9EE5-5A86-43F6-931D-384DD93A734E}" sibTransId="{86827D41-0610-46B6-AD17-0E03726CD7B9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F1CC8AAE-22BD-4E99-B207-82B8384DB253}" type="presParOf" srcId="{22B5111B-463D-47D1-954F-127C30012F9F}" destId="{C183D5B0-A4E0-4C14-9327-2754E4EDC4AC}" srcOrd="2" destOrd="0" presId="urn:microsoft.com/office/officeart/2008/layout/LinedList"/>
    <dgm:cxn modelId="{BDF19294-43AF-4734-95AC-555B6690A692}" type="presParOf" srcId="{22B5111B-463D-47D1-954F-127C30012F9F}" destId="{162E4556-53C9-4694-8220-7B8103D194D4}" srcOrd="3" destOrd="0" presId="urn:microsoft.com/office/officeart/2008/layout/LinedList"/>
    <dgm:cxn modelId="{D4726191-19D2-4B54-85C8-F985CB91D71F}" type="presParOf" srcId="{162E4556-53C9-4694-8220-7B8103D194D4}" destId="{2CB09BBE-D970-48B0-8A58-8DB59EB1B342}" srcOrd="0" destOrd="0" presId="urn:microsoft.com/office/officeart/2008/layout/LinedList"/>
    <dgm:cxn modelId="{1C3ECE37-8875-4835-A26A-3211D6E0ED81}" type="presParOf" srcId="{162E4556-53C9-4694-8220-7B8103D194D4}" destId="{32B21815-CE0F-406E-B02D-554697CAB3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0"/>
          <a:ext cx="634458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0"/>
          <a:ext cx="6344584" cy="64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Regex 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using VB.Net</a:t>
          </a:r>
        </a:p>
      </dsp:txBody>
      <dsp:txXfrm>
        <a:off x="0" y="0"/>
        <a:ext cx="6344584" cy="647000"/>
      </dsp:txXfrm>
    </dsp:sp>
    <dsp:sp modelId="{C183D5B0-A4E0-4C14-9327-2754E4EDC4AC}">
      <dsp:nvSpPr>
        <dsp:cNvPr id="0" name=""/>
        <dsp:cNvSpPr/>
      </dsp:nvSpPr>
      <dsp:spPr>
        <a:xfrm>
          <a:off x="0" y="647000"/>
          <a:ext cx="634458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B09BBE-D970-48B0-8A58-8DB59EB1B342}">
      <dsp:nvSpPr>
        <dsp:cNvPr id="0" name=""/>
        <dsp:cNvSpPr/>
      </dsp:nvSpPr>
      <dsp:spPr>
        <a:xfrm>
          <a:off x="0" y="647000"/>
          <a:ext cx="6344584" cy="64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47000"/>
        <a:ext cx="6344584" cy="64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 vb.net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59977" y="6380946"/>
            <a:ext cx="473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IN" sz="2800" dirty="0"/>
              <a:t>:  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Anirudha Gaikwad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DAE6-EB4C-4152-AD3C-F08C1D6A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93" y="4212951"/>
            <a:ext cx="3711389" cy="25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*  Star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4371" y="2555127"/>
          <a:ext cx="11063515" cy="285870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920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9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50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ma*n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8343" y="1382989"/>
            <a:ext cx="10145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star symbol * matches zero or more occurrences of the pattern left to it.</a:t>
            </a:r>
          </a:p>
        </p:txBody>
      </p:sp>
    </p:spTree>
    <p:extLst>
      <p:ext uri="{BB962C8B-B14F-4D97-AF65-F5344CB8AC3E}">
        <p14:creationId xmlns:p14="http://schemas.microsoft.com/office/powerpoint/2010/main" val="350739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+  Plus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369" y="1166474"/>
            <a:ext cx="1110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plus symbol + matches one or more occurrences of the pattern left to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199" y="2246024"/>
          <a:ext cx="10990943" cy="3132288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93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4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48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ma+n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(no a character)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?  Question Mark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855" y="1211724"/>
            <a:ext cx="11190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question mark symbol ? matches zero or one occurrence of the pattern left to it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785495"/>
          <a:ext cx="10515600" cy="26746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166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ma?n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(more than one a character)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7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{}  Braces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369" y="1200755"/>
            <a:ext cx="10900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this code: {</a:t>
            </a:r>
            <a:r>
              <a:rPr lang="en-US" sz="2400" dirty="0" err="1"/>
              <a:t>n,m</a:t>
            </a:r>
            <a:r>
              <a:rPr lang="en-US" sz="2400" dirty="0"/>
              <a:t>}. This means at least n, and at most m repetitions of the pattern left to it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2428" y="2307524"/>
          <a:ext cx="11194144" cy="192405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36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7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46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a{2,3}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 dat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 daat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(at d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t)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aabc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daaat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bc and d</a:t>
                      </a:r>
                      <a:r>
                        <a:rPr lang="en-US" sz="2400" u="sng"/>
                        <a:t>aaa</a:t>
                      </a:r>
                      <a:r>
                        <a:rPr lang="en-US" sz="2400"/>
                        <a:t>t)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aabc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daaaat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(at </a:t>
                      </a:r>
                      <a:r>
                        <a:rPr lang="en-US" sz="2400" u="sng" dirty="0" err="1"/>
                        <a:t>aa</a:t>
                      </a:r>
                      <a:r>
                        <a:rPr lang="en-US" sz="2400" dirty="0" err="1"/>
                        <a:t>bc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dirty="0" err="1"/>
                        <a:t>d</a:t>
                      </a:r>
                      <a:r>
                        <a:rPr lang="en-US" sz="2400" u="sng" dirty="0" err="1"/>
                        <a:t>aaa</a:t>
                      </a:r>
                      <a:r>
                        <a:rPr lang="en-US" sz="2400" dirty="0" err="1"/>
                        <a:t>at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0998" y="4601029"/>
          <a:ext cx="11342658" cy="153924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08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[0-9]{2,4}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ab123csde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 (match at ab</a:t>
                      </a:r>
                      <a:r>
                        <a:rPr lang="en-US" sz="2400" u="sng" dirty="0"/>
                        <a:t>123</a:t>
                      </a:r>
                      <a:r>
                        <a:rPr lang="en-US" sz="2400" dirty="0"/>
                        <a:t>csde)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 and 345673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matches (</a:t>
                      </a:r>
                      <a:r>
                        <a:rPr lang="en-US" sz="2400" u="sng" dirty="0"/>
                        <a:t>12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3456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73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and 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7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|  Alternation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718" y="1083573"/>
            <a:ext cx="82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Vertical bar | is used for alternation (or operator).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2718" y="2395967"/>
          <a:ext cx="11165796" cy="21909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721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3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a|b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cde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ade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(match at 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de)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acdbea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matches (at </a:t>
                      </a:r>
                      <a:r>
                        <a:rPr lang="en-US" sz="2400" u="sng" dirty="0" err="1"/>
                        <a:t>a</a:t>
                      </a:r>
                      <a:r>
                        <a:rPr lang="en-US" sz="2400" dirty="0" err="1"/>
                        <a:t>cd</a:t>
                      </a:r>
                      <a:r>
                        <a:rPr lang="en-US" sz="2400" u="sng" dirty="0" err="1"/>
                        <a:t>b</a:t>
                      </a:r>
                      <a:r>
                        <a:rPr lang="en-US" sz="2400" dirty="0" err="1"/>
                        <a:t>e</a:t>
                      </a:r>
                      <a:r>
                        <a:rPr lang="en-US" sz="2400" u="sng" dirty="0" err="1"/>
                        <a:t>a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51428" y="4785940"/>
            <a:ext cx="892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</a:t>
            </a:r>
            <a:r>
              <a:rPr lang="en-US" sz="2400" dirty="0" err="1"/>
              <a:t>a|b</a:t>
            </a:r>
            <a:r>
              <a:rPr lang="en-US" sz="2400" dirty="0"/>
              <a:t> match any string that contains either a or b</a:t>
            </a:r>
          </a:p>
        </p:txBody>
      </p:sp>
    </p:spTree>
    <p:extLst>
      <p:ext uri="{BB962C8B-B14F-4D97-AF65-F5344CB8AC3E}">
        <p14:creationId xmlns:p14="http://schemas.microsoft.com/office/powerpoint/2010/main" val="218438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()  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74131"/>
            <a:ext cx="11712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Parentheses () is used to group sub-patterns. For example, (</a:t>
            </a:r>
            <a:r>
              <a:rPr lang="en-US" sz="2400" dirty="0" err="1"/>
              <a:t>a|b|c</a:t>
            </a:r>
            <a:r>
              <a:rPr lang="en-US" sz="2400" dirty="0"/>
              <a:t>)</a:t>
            </a:r>
            <a:r>
              <a:rPr lang="en-US" sz="2400" dirty="0" err="1"/>
              <a:t>xz</a:t>
            </a:r>
            <a:r>
              <a:rPr lang="en-US" sz="2400" dirty="0"/>
              <a:t> match any string that matches either a or b or c followed by </a:t>
            </a:r>
            <a:r>
              <a:rPr lang="en-US" sz="2400" dirty="0" err="1"/>
              <a:t>xz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9857" y="2583565"/>
          <a:ext cx="11222916" cy="2772208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21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0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</a:t>
                      </a:r>
                      <a:r>
                        <a:rPr lang="en-US" sz="2400" b="1" dirty="0" err="1"/>
                        <a:t>a|b|c</a:t>
                      </a:r>
                      <a:r>
                        <a:rPr lang="en-US" sz="2400" b="1" dirty="0"/>
                        <a:t>)</a:t>
                      </a:r>
                      <a:r>
                        <a:rPr lang="en-US" sz="2400" b="1" dirty="0" err="1"/>
                        <a:t>xz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 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(match at a</a:t>
                      </a:r>
                      <a:r>
                        <a:rPr lang="en-US" sz="2400" u="sng"/>
                        <a:t>bxz</a:t>
                      </a:r>
                      <a:r>
                        <a:rPr lang="en-US" sz="2400"/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axz cabxz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(at </a:t>
                      </a:r>
                      <a:r>
                        <a:rPr lang="en-US" sz="2400" u="sng" dirty="0" err="1"/>
                        <a:t>axz</a:t>
                      </a:r>
                      <a:r>
                        <a:rPr lang="en-US" sz="2400" dirty="0" err="1"/>
                        <a:t>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ca</a:t>
                      </a:r>
                      <a:r>
                        <a:rPr lang="en-US" sz="2400" u="sng" dirty="0" err="1"/>
                        <a:t>bxz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3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\  Backslash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369" y="871837"/>
            <a:ext cx="11727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Backlash</a:t>
            </a:r>
            <a:r>
              <a:rPr lang="en-US" sz="2400" b="1" dirty="0"/>
              <a:t> \ </a:t>
            </a:r>
            <a:r>
              <a:rPr lang="en-US" sz="2400" dirty="0"/>
              <a:t>is used to escape various characters including all </a:t>
            </a:r>
            <a:r>
              <a:rPr lang="en-US" sz="2400" dirty="0" err="1"/>
              <a:t>metacharacters</a:t>
            </a:r>
            <a:r>
              <a:rPr lang="en-US" sz="2400" dirty="0"/>
              <a:t>. For example,</a:t>
            </a:r>
          </a:p>
          <a:p>
            <a:endParaRPr lang="en-US" sz="2400" dirty="0"/>
          </a:p>
          <a:p>
            <a:r>
              <a:rPr lang="en-US" sz="2400" b="1" dirty="0"/>
              <a:t>\$a </a:t>
            </a:r>
            <a:r>
              <a:rPr lang="en-US" sz="2400" dirty="0"/>
              <a:t>match if a string contains</a:t>
            </a:r>
            <a:r>
              <a:rPr lang="en-US" sz="2400" b="1" dirty="0"/>
              <a:t> $ </a:t>
            </a:r>
            <a:r>
              <a:rPr lang="en-US" sz="2400" dirty="0"/>
              <a:t>followed by a. Here, </a:t>
            </a:r>
            <a:r>
              <a:rPr lang="en-US" sz="2400" b="1" dirty="0"/>
              <a:t>$</a:t>
            </a:r>
            <a:r>
              <a:rPr lang="en-US" sz="2400" dirty="0"/>
              <a:t> is not interpreted by a RegEx engine in a special way.</a:t>
            </a:r>
          </a:p>
          <a:p>
            <a:r>
              <a:rPr lang="en-US" sz="2400" dirty="0"/>
              <a:t>If you are unsure if a character has special meaning or not, you can put </a:t>
            </a:r>
            <a:r>
              <a:rPr lang="en-US" sz="2400" b="1" dirty="0"/>
              <a:t>\ </a:t>
            </a:r>
            <a:r>
              <a:rPr lang="en-US" sz="2400" dirty="0"/>
              <a:t>in front of it. This makes sure the character is not treated in a special way.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070" y="3564755"/>
            <a:ext cx="11567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\A - Matches if the specified characters are at the start of a string.</a:t>
            </a:r>
          </a:p>
          <a:p>
            <a:endParaRPr lang="en-US" sz="2400" b="1" dirty="0"/>
          </a:p>
          <a:p>
            <a:r>
              <a:rPr lang="en-US" sz="2400" b="1" dirty="0"/>
              <a:t>\b - Matches if the specified characters are at the beginning or end of a word.</a:t>
            </a:r>
          </a:p>
          <a:p>
            <a:endParaRPr lang="en-US" sz="2400" b="1" dirty="0"/>
          </a:p>
          <a:p>
            <a:r>
              <a:rPr lang="en-US" sz="2400" b="1" dirty="0"/>
              <a:t>\B - Opposite of \b. Matches if the specified characters are not at the beginning or end </a:t>
            </a:r>
          </a:p>
          <a:p>
            <a:r>
              <a:rPr lang="en-US" sz="2400" b="1" dirty="0"/>
              <a:t>       of a word.</a:t>
            </a:r>
          </a:p>
          <a:p>
            <a:endParaRPr lang="en-US" sz="2400" b="1" dirty="0"/>
          </a:p>
          <a:p>
            <a:r>
              <a:rPr lang="en-US" sz="2400" b="1" dirty="0"/>
              <a:t>\d - Matches any decimal digit. Equivalent to [0-9]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128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\  Backslash</a:t>
            </a:r>
          </a:p>
        </p:txBody>
      </p:sp>
      <p:sp>
        <p:nvSpPr>
          <p:cNvPr id="6" name="Rectangle 5"/>
          <p:cNvSpPr/>
          <p:nvPr/>
        </p:nvSpPr>
        <p:spPr>
          <a:xfrm>
            <a:off x="290284" y="1010821"/>
            <a:ext cx="114372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\D - Matches any non-decimal digit. Equivalent to [^0-9]</a:t>
            </a:r>
          </a:p>
          <a:p>
            <a:endParaRPr lang="en-US" sz="2400" b="1" dirty="0"/>
          </a:p>
          <a:p>
            <a:r>
              <a:rPr lang="en-US" sz="2400" b="1" dirty="0"/>
              <a:t>\s - Matches where a string contains any whitespace character. Equivalent </a:t>
            </a:r>
            <a:r>
              <a:rPr lang="en-US" b="1" dirty="0"/>
              <a:t>to [ \t\n\r\f\v].</a:t>
            </a:r>
          </a:p>
          <a:p>
            <a:endParaRPr lang="en-US" sz="2400" b="1" dirty="0"/>
          </a:p>
          <a:p>
            <a:r>
              <a:rPr lang="en-US" sz="2400" b="1" dirty="0"/>
              <a:t>\S - Matches where a string contains any non-whitespace character. Equivalent to</a:t>
            </a:r>
          </a:p>
          <a:p>
            <a:r>
              <a:rPr lang="en-US" sz="2400" b="1" dirty="0"/>
              <a:t>       [^ \t\n\r\f\v].</a:t>
            </a:r>
          </a:p>
          <a:p>
            <a:endParaRPr lang="en-US" sz="2400" b="1" dirty="0"/>
          </a:p>
          <a:p>
            <a:r>
              <a:rPr lang="en-US" sz="2400" b="1" dirty="0"/>
              <a:t>\w - Matches any alphanumeric character (digits and alphabets). Equivalent to</a:t>
            </a:r>
          </a:p>
          <a:p>
            <a:r>
              <a:rPr lang="en-US" sz="2400" b="1" dirty="0"/>
              <a:t>        [a-zA-Z0-9_]. By the way, underscore _ is also considered an alphanumeric character.</a:t>
            </a:r>
          </a:p>
          <a:p>
            <a:endParaRPr lang="en-US" sz="2400" b="1" dirty="0"/>
          </a:p>
          <a:p>
            <a:r>
              <a:rPr lang="en-US" sz="2400" b="1" dirty="0"/>
              <a:t>\W - Matches any non-alphanumeric character. Equivalent to [^a-zA-Z0-9_]</a:t>
            </a:r>
          </a:p>
          <a:p>
            <a:endParaRPr lang="en-US" sz="2400" b="1" dirty="0"/>
          </a:p>
          <a:p>
            <a:r>
              <a:rPr lang="en-US" sz="2400" b="1" dirty="0"/>
              <a:t>\Z - Matches if the specified characters are at the end of a string.</a:t>
            </a:r>
          </a:p>
        </p:txBody>
      </p:sp>
    </p:spTree>
    <p:extLst>
      <p:ext uri="{BB962C8B-B14F-4D97-AF65-F5344CB8AC3E}">
        <p14:creationId xmlns:p14="http://schemas.microsoft.com/office/powerpoint/2010/main" val="117784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F262F-8A89-42FC-B8DA-4BEF2C55672D}"/>
              </a:ext>
            </a:extLst>
          </p:cNvPr>
          <p:cNvSpPr txBox="1"/>
          <p:nvPr/>
        </p:nvSpPr>
        <p:spPr>
          <a:xfrm>
            <a:off x="5638800" y="29090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4748B-0AFA-46D6-B8E2-6EAFB3D662DB}"/>
              </a:ext>
            </a:extLst>
          </p:cNvPr>
          <p:cNvSpPr txBox="1"/>
          <p:nvPr/>
        </p:nvSpPr>
        <p:spPr>
          <a:xfrm>
            <a:off x="283464" y="769441"/>
            <a:ext cx="119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1D880-E293-4BF2-B139-F36E50C7FB65}"/>
              </a:ext>
            </a:extLst>
          </p:cNvPr>
          <p:cNvSpPr txBox="1"/>
          <p:nvPr/>
        </p:nvSpPr>
        <p:spPr>
          <a:xfrm>
            <a:off x="283464" y="108321"/>
            <a:ext cx="11126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Visual Basic Regex Example: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1040E-7C2C-4D7C-A8B4-F710F026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3" y="876528"/>
            <a:ext cx="10526594" cy="54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9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F262F-8A89-42FC-B8DA-4BEF2C55672D}"/>
              </a:ext>
            </a:extLst>
          </p:cNvPr>
          <p:cNvSpPr txBox="1"/>
          <p:nvPr/>
        </p:nvSpPr>
        <p:spPr>
          <a:xfrm>
            <a:off x="5638800" y="29090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4748B-0AFA-46D6-B8E2-6EAFB3D662DB}"/>
              </a:ext>
            </a:extLst>
          </p:cNvPr>
          <p:cNvSpPr txBox="1"/>
          <p:nvPr/>
        </p:nvSpPr>
        <p:spPr>
          <a:xfrm>
            <a:off x="283464" y="769441"/>
            <a:ext cx="119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665AF-0FF7-41BB-9623-651CFC6AA83A}"/>
              </a:ext>
            </a:extLst>
          </p:cNvPr>
          <p:cNvSpPr txBox="1"/>
          <p:nvPr/>
        </p:nvSpPr>
        <p:spPr>
          <a:xfrm>
            <a:off x="283464" y="0"/>
            <a:ext cx="110031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Visual Basic Regex Class Methods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222FF-5DD2-49D4-B09B-18C704BBE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5" y="954107"/>
            <a:ext cx="1009790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Learn?</a:t>
            </a:r>
            <a:br>
              <a:rPr lang="en-US" sz="72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endParaRPr lang="en-US" sz="20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16827"/>
              </p:ext>
            </p:extLst>
          </p:nvPr>
        </p:nvGraphicFramePr>
        <p:xfrm>
          <a:off x="612308" y="651342"/>
          <a:ext cx="6344584" cy="12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4A97C0-FBB3-40B3-A483-691B91F98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01" y="0"/>
            <a:ext cx="804054" cy="8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44748B-0AFA-46D6-B8E2-6EAFB3D662DB}"/>
              </a:ext>
            </a:extLst>
          </p:cNvPr>
          <p:cNvSpPr txBox="1"/>
          <p:nvPr/>
        </p:nvSpPr>
        <p:spPr>
          <a:xfrm>
            <a:off x="283464" y="769441"/>
            <a:ext cx="119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46256-5893-4113-A08E-01D300F62C54}"/>
              </a:ext>
            </a:extLst>
          </p:cNvPr>
          <p:cNvSpPr txBox="1"/>
          <p:nvPr/>
        </p:nvSpPr>
        <p:spPr>
          <a:xfrm>
            <a:off x="283464" y="0"/>
            <a:ext cx="115326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Visual Basic Regex Find Duplicate Words Example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84FDE-EBB0-4045-BC6B-1EE7BFC10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905435"/>
            <a:ext cx="10088383" cy="350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7D478-84E1-42A6-859C-9BBA6C198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5749390"/>
            <a:ext cx="10050278" cy="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DC53C-0D44-4DF2-AFC9-2CBC2B430D08}"/>
              </a:ext>
            </a:extLst>
          </p:cNvPr>
          <p:cNvSpPr txBox="1"/>
          <p:nvPr/>
        </p:nvSpPr>
        <p:spPr>
          <a:xfrm>
            <a:off x="375920" y="4941222"/>
            <a:ext cx="161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162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F262F-8A89-42FC-B8DA-4BEF2C55672D}"/>
              </a:ext>
            </a:extLst>
          </p:cNvPr>
          <p:cNvSpPr txBox="1"/>
          <p:nvPr/>
        </p:nvSpPr>
        <p:spPr>
          <a:xfrm>
            <a:off x="5638800" y="29090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4748B-0AFA-46D6-B8E2-6EAFB3D662DB}"/>
              </a:ext>
            </a:extLst>
          </p:cNvPr>
          <p:cNvSpPr txBox="1"/>
          <p:nvPr/>
        </p:nvSpPr>
        <p:spPr>
          <a:xfrm>
            <a:off x="283464" y="769441"/>
            <a:ext cx="119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C615C-08D0-425C-8463-AA69DA02D84F}"/>
              </a:ext>
            </a:extLst>
          </p:cNvPr>
          <p:cNvSpPr txBox="1"/>
          <p:nvPr/>
        </p:nvSpPr>
        <p:spPr>
          <a:xfrm>
            <a:off x="355600" y="111760"/>
            <a:ext cx="1093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Regular Expression(Regex):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49CB9B-A288-4C5C-832F-69C4A9F1EAB7}"/>
              </a:ext>
            </a:extLst>
          </p:cNvPr>
          <p:cNvSpPr txBox="1"/>
          <p:nvPr/>
        </p:nvSpPr>
        <p:spPr>
          <a:xfrm>
            <a:off x="283464" y="769441"/>
            <a:ext cx="12029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 visual basic, regular expression (regex) is a pattern and it is useful to parse and validate whether the given input text is matching the defined pattern (such as an email address) or not.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Generally, the key part to process the text with regular expressions is regular expression engine and it is represented by Regex class in visual basic.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Regex class is available with </a:t>
            </a:r>
            <a:r>
              <a:rPr lang="en-US" sz="2400" dirty="0" err="1"/>
              <a:t>System.Text.RegularExpressions</a:t>
            </a:r>
            <a:r>
              <a:rPr lang="en-US" sz="2400" dirty="0"/>
              <a:t> namespace. To validate the given input text using regular expressions, the Regex class will expect the following two items of information.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regular expression pattern to identity in the text.	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input text to parse for the regular expression pattern.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88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58057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Regular Expression </a:t>
            </a:r>
          </a:p>
          <a:p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116369" y="980271"/>
            <a:ext cx="11756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Regular Expression (RegEx) is a sequence of characters that defines a search pattern.</a:t>
            </a:r>
          </a:p>
          <a:p>
            <a:endParaRPr lang="en-US" sz="2400" dirty="0"/>
          </a:p>
          <a:p>
            <a:r>
              <a:rPr lang="en-US" sz="2400" dirty="0"/>
              <a:t>A pattern defined using RegEx can be used to match against a string.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2342" y="2700337"/>
          <a:ext cx="10515600" cy="2004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^a...s$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alias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abyss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Alias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 abacus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2857" y="5442235"/>
            <a:ext cx="10755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pattern is: </a:t>
            </a:r>
            <a:r>
              <a:rPr lang="en-US" sz="2400" b="1" dirty="0"/>
              <a:t>any five letter string starting with ‘</a:t>
            </a:r>
            <a:r>
              <a:rPr lang="en-US" sz="2400" b="1" i="1" dirty="0"/>
              <a:t>a’</a:t>
            </a:r>
            <a:r>
              <a:rPr lang="en-US" sz="2400" b="1" dirty="0"/>
              <a:t> and ending with ‘</a:t>
            </a:r>
            <a:r>
              <a:rPr lang="en-US" sz="2400" b="1" i="1" dirty="0"/>
              <a:t>s’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5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err="1"/>
              <a:t>MetaCharacters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261257" y="1166474"/>
            <a:ext cx="11713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Metacharacters are characters that are interpreted in a special way by a RegEx engine. Here's a list of </a:t>
            </a:r>
            <a:r>
              <a:rPr lang="en-US" sz="2400" dirty="0" err="1"/>
              <a:t>metacharacters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[] . ^ $ * + ? {} () \ |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511" y="4748536"/>
          <a:ext cx="10515600" cy="161925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matches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Hey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Juderr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matches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335" y="3329921"/>
            <a:ext cx="3463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[] - Square brackets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2732" y="4168055"/>
            <a:ext cx="801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Square brackets specifies a set of characters you wish to match</a:t>
            </a:r>
          </a:p>
        </p:txBody>
      </p:sp>
    </p:spTree>
    <p:extLst>
      <p:ext uri="{BB962C8B-B14F-4D97-AF65-F5344CB8AC3E}">
        <p14:creationId xmlns:p14="http://schemas.microsoft.com/office/powerpoint/2010/main" val="109300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568" y="153858"/>
            <a:ext cx="4288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[] - Square brackets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180" y="1588696"/>
            <a:ext cx="11350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abc</a:t>
            </a:r>
            <a:r>
              <a:rPr lang="en-US" sz="2400" dirty="0"/>
              <a:t>] will match if the string you are trying to match contains any of the a, b or c.</a:t>
            </a:r>
          </a:p>
          <a:p>
            <a:endParaRPr lang="en-US" sz="2400" dirty="0"/>
          </a:p>
          <a:p>
            <a:r>
              <a:rPr lang="en-US" sz="2400" dirty="0"/>
              <a:t>You can also specify a range of characters using - inside square brackets.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[a-e] is the same as [</a:t>
            </a:r>
            <a:r>
              <a:rPr lang="en-US" sz="2400" dirty="0" err="1"/>
              <a:t>abcde</a:t>
            </a:r>
            <a:r>
              <a:rPr lang="en-US" sz="2400" dirty="0"/>
              <a:t>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[1-4] is the same as [1234].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[0-39] is the same as [01239].</a:t>
            </a:r>
          </a:p>
          <a:p>
            <a:endParaRPr lang="en-US" sz="2400" dirty="0"/>
          </a:p>
          <a:p>
            <a:r>
              <a:rPr lang="en-US" sz="2400" dirty="0"/>
              <a:t>You can complement (invert) the character set by using caret ^ symbol at the start of a square-bracket.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[^</a:t>
            </a:r>
            <a:r>
              <a:rPr lang="en-US" sz="2400" dirty="0" err="1"/>
              <a:t>abc</a:t>
            </a:r>
            <a:r>
              <a:rPr lang="en-US" sz="2400" dirty="0"/>
              <a:t>] means any character except a or b or 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[^0-9] means any non-digit character.</a:t>
            </a:r>
          </a:p>
        </p:txBody>
      </p:sp>
    </p:spTree>
    <p:extLst>
      <p:ext uri="{BB962C8B-B14F-4D97-AF65-F5344CB8AC3E}">
        <p14:creationId xmlns:p14="http://schemas.microsoft.com/office/powerpoint/2010/main" val="76503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/>
              <a:t>. </a:t>
            </a:r>
            <a:r>
              <a:rPr lang="en-US" sz="4000" dirty="0"/>
              <a:t> Period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597399" y="1477754"/>
            <a:ext cx="9025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period matches any single character (except newline '\n').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6599" y="2765742"/>
          <a:ext cx="11092543" cy="2401345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127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554">
                <a:tc rowSpan="4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..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(contains 4 characters)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2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^  Caret </a:t>
            </a:r>
          </a:p>
          <a:p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16369" y="1285826"/>
            <a:ext cx="11393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caret symbol ^ is used to check if a string starts with a certain character</a:t>
            </a:r>
            <a:r>
              <a:rPr lang="en-US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0284" y="2223412"/>
          <a:ext cx="11495315" cy="3751953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84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8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1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^a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1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^</a:t>
                      </a:r>
                      <a:r>
                        <a:rPr lang="en-US" sz="2400" b="1" dirty="0" err="1"/>
                        <a:t>ab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 (starts with a but not followed by b)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4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$  Dollar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369" y="1079550"/>
            <a:ext cx="11263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dollar symbol $ is used to check if a string ends with a certain character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9858" y="2361645"/>
          <a:ext cx="11092542" cy="2681444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69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3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6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a$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formula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cab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638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1239</TotalTime>
  <Words>1213</Words>
  <Application>Microsoft Office PowerPoint</Application>
  <PresentationFormat>Widescreen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Bodoni MT</vt:lpstr>
      <vt:lpstr>Calibri</vt:lpstr>
      <vt:lpstr>Gill Sans MT</vt:lpstr>
      <vt:lpstr>Impact</vt:lpstr>
      <vt:lpstr>Segoe UI</vt:lpstr>
      <vt:lpstr>Times New Roman</vt:lpstr>
      <vt:lpstr>Wingdings</vt:lpstr>
      <vt:lpstr>Badge</vt:lpstr>
      <vt:lpstr>Microsoft vb.net</vt:lpstr>
      <vt:lpstr>What You Learn?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Anirudha Gaikwad</cp:lastModifiedBy>
  <cp:revision>31</cp:revision>
  <dcterms:created xsi:type="dcterms:W3CDTF">2022-05-22T04:23:39Z</dcterms:created>
  <dcterms:modified xsi:type="dcterms:W3CDTF">2022-05-27T01:15:47Z</dcterms:modified>
</cp:coreProperties>
</file>