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3" r:id="rId4"/>
    <p:sldId id="264" r:id="rId5"/>
    <p:sldId id="265" r:id="rId6"/>
    <p:sldId id="266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.Net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Components.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Compilation &amp; E</a:t>
          </a:r>
          <a:r>
            <a:rPr lang="en-IN" sz="2800" b="0" i="0" dirty="0" err="1"/>
            <a:t>xecution</a:t>
          </a:r>
          <a:r>
            <a:rPr lang="en-IN" sz="2800" b="0" i="0" dirty="0"/>
            <a:t> of .Net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System Namespaces in VB.Net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4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4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4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4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4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4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4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4"/>
      <dgm:spPr/>
    </dgm:pt>
    <dgm:pt modelId="{BC68D606-70C8-42B9-94DE-3C2DF7824FEC}" type="pres">
      <dgm:prSet presAssocID="{0744302F-FE80-4A21-8F48-80AF7C573D05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.Net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Components.</a:t>
          </a:r>
        </a:p>
      </dsp:txBody>
      <dsp:txXfrm>
        <a:off x="0" y="0"/>
        <a:ext cx="6305550" cy="1393321"/>
      </dsp:txXfrm>
    </dsp:sp>
    <dsp:sp modelId="{D3985387-25A2-4EB6-99AD-2664D2661A5C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393321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Compilation &amp; E</a:t>
          </a:r>
          <a:r>
            <a:rPr lang="en-IN" sz="2800" b="0" i="0" kern="1200" dirty="0" err="1"/>
            <a:t>xecution</a:t>
          </a:r>
          <a:r>
            <a:rPr lang="en-IN" sz="2800" b="0" i="0" kern="1200" dirty="0"/>
            <a:t> of .Net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93321"/>
        <a:ext cx="6305550" cy="1393321"/>
      </dsp:txXfrm>
    </dsp:sp>
    <dsp:sp modelId="{0E99E569-0DA0-4A1F-855A-45FE9C2A465F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786642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Namespaces in VB.Net</a:t>
          </a:r>
        </a:p>
      </dsp:txBody>
      <dsp:txXfrm>
        <a:off x="0" y="2786642"/>
        <a:ext cx="6305550" cy="1393321"/>
      </dsp:txXfrm>
    </dsp:sp>
    <dsp:sp modelId="{0E419124-2FCF-43D5-BF44-3E185E381CA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4179963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79963"/>
        <a:ext cx="6305550" cy="13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visual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 vb.net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59977" y="6380946"/>
            <a:ext cx="473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IN" sz="2800" dirty="0"/>
              <a:t>: 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Anirudh Gaikwad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DAE6-EB4C-4152-AD3C-F08C1D6A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93" y="4212951"/>
            <a:ext cx="3711389" cy="2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 Here for more</a:t>
            </a:r>
            <a:endParaRPr lang="en-US" sz="2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043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4A97C0-FBB3-40B3-A483-691B91F98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01" y="0"/>
            <a:ext cx="804054" cy="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B4188-FF00-483B-87D0-0BA7FCE513C7}"/>
              </a:ext>
            </a:extLst>
          </p:cNvPr>
          <p:cNvSpPr txBox="1"/>
          <p:nvPr/>
        </p:nvSpPr>
        <p:spPr>
          <a:xfrm>
            <a:off x="283464" y="0"/>
            <a:ext cx="6269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.NET Components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CLR (Common Language @ Runtime)</a:t>
            </a:r>
          </a:p>
          <a:p>
            <a:r>
              <a:rPr lang="en-IN" sz="2400" dirty="0"/>
              <a:t>      Responsible 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Debugging : </a:t>
            </a:r>
          </a:p>
          <a:p>
            <a:pPr lvl="1"/>
            <a:r>
              <a:rPr lang="en-IN" sz="2400" dirty="0"/>
              <a:t>      CLR sends the corresponding compiler to compile corresponding code.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Exception Handling : </a:t>
            </a:r>
          </a:p>
          <a:p>
            <a:pPr lvl="1"/>
            <a:r>
              <a:rPr lang="en-IN" sz="2400" dirty="0"/>
              <a:t>      How to handle runtime errors </a:t>
            </a:r>
            <a:r>
              <a:rPr lang="en-IN" sz="2400" dirty="0" err="1"/>
              <a:t>w.r.t.</a:t>
            </a:r>
            <a:r>
              <a:rPr lang="en-IN" sz="2400" dirty="0"/>
              <a:t> Error pages or Log File entry etc…..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Security : </a:t>
            </a:r>
          </a:p>
          <a:p>
            <a:pPr lvl="1"/>
            <a:r>
              <a:rPr lang="en-IN" sz="2400" dirty="0"/>
              <a:t>      Security is key thing for any kind of application as you code</a:t>
            </a:r>
          </a:p>
          <a:p>
            <a:pPr lvl="1"/>
            <a:r>
              <a:rPr lang="en-IN" sz="2400" dirty="0"/>
              <a:t>      (1) Authorized to compile /run/debug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Version Support :</a:t>
            </a:r>
          </a:p>
          <a:p>
            <a:pPr lvl="1"/>
            <a:r>
              <a:rPr lang="en-IN" sz="2400" b="1" dirty="0"/>
              <a:t>       </a:t>
            </a:r>
            <a:r>
              <a:rPr lang="en-IN" sz="2400" dirty="0"/>
              <a:t>Ensures that the application which implemented in lower version can be used and upgraded automatically to higher version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     </a:t>
            </a:r>
          </a:p>
          <a:p>
            <a:r>
              <a:rPr lang="en-IN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488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BC234-EDC2-41D4-AC2A-648C0A7A1184}"/>
              </a:ext>
            </a:extLst>
          </p:cNvPr>
          <p:cNvSpPr txBox="1"/>
          <p:nvPr/>
        </p:nvSpPr>
        <p:spPr>
          <a:xfrm>
            <a:off x="283464" y="0"/>
            <a:ext cx="119085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&amp; E</a:t>
            </a:r>
            <a:r>
              <a:rPr lang="en-IN" sz="4400" b="0" i="0" dirty="0" err="1"/>
              <a:t>xecution</a:t>
            </a:r>
            <a:r>
              <a:rPr lang="en-IN" sz="4400" b="0" i="0" dirty="0"/>
              <a:t> of .Net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6184-D4CF-4B70-939E-336AF550968C}"/>
              </a:ext>
            </a:extLst>
          </p:cNvPr>
          <p:cNvSpPr txBox="1"/>
          <p:nvPr/>
        </p:nvSpPr>
        <p:spPr>
          <a:xfrm>
            <a:off x="283463" y="681318"/>
            <a:ext cx="11908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When you compile any .NET application first instead of converting that into CPU specific</a:t>
            </a:r>
          </a:p>
          <a:p>
            <a:r>
              <a:rPr lang="en-IN" sz="2400" dirty="0"/>
              <a:t>Code first it would be converted into MSIL</a:t>
            </a:r>
          </a:p>
          <a:p>
            <a:r>
              <a:rPr lang="en-IN" sz="2400" dirty="0"/>
              <a:t>      Either exe or </a:t>
            </a:r>
            <a:r>
              <a:rPr lang="en-IN" sz="2400" dirty="0" err="1"/>
              <a:t>dll</a:t>
            </a:r>
            <a:r>
              <a:rPr lang="en-IN" sz="2400" dirty="0"/>
              <a:t> file will be created </a:t>
            </a:r>
          </a:p>
          <a:p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dirty="0"/>
              <a:t>Then it would be sent to class loader.</a:t>
            </a:r>
          </a:p>
          <a:p>
            <a:r>
              <a:rPr lang="en-IN" sz="2400" dirty="0"/>
              <a:t>      There are 2 types of class loaders known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Primordial </a:t>
            </a:r>
            <a:r>
              <a:rPr lang="en-IN" sz="2400" b="1" dirty="0" err="1"/>
              <a:t>ClassLoader</a:t>
            </a:r>
            <a:r>
              <a:rPr lang="en-IN" sz="2400" dirty="0"/>
              <a:t>: Used to load all system classes which are required to run the program.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Class Loader Objects: </a:t>
            </a:r>
            <a:r>
              <a:rPr lang="en-IN" sz="2400" dirty="0"/>
              <a:t>Used to load all custom classes which are required to run the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In class Loader we have JIT Compiler, converts the MSIL into CPU-specific code.</a:t>
            </a:r>
          </a:p>
          <a:p>
            <a:pPr marL="457200" indent="-457200">
              <a:buAutoNum type="arabicPeriod" startAt="3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Then it would be send to execution manager, which contains queue of programs which are ready to run where we can execute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607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2594865" y="119262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  <a:r>
              <a:rPr lang="en-IN" sz="4400" dirty="0"/>
              <a:t>Flow chart of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AEB7-F965-47AB-B547-1BD4D3DA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17" y="905434"/>
            <a:ext cx="5857875" cy="5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95904-E805-4E41-8B87-CBE76094118E}"/>
              </a:ext>
            </a:extLst>
          </p:cNvPr>
          <p:cNvSpPr txBox="1"/>
          <p:nvPr/>
        </p:nvSpPr>
        <p:spPr>
          <a:xfrm>
            <a:off x="283464" y="0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What is Namespace?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FCD9-C373-49E7-BEE5-8E7F7B110F7E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50DC9-D2FF-482E-98EA-98C22B6D69C2}"/>
              </a:ext>
            </a:extLst>
          </p:cNvPr>
          <p:cNvSpPr txBox="1"/>
          <p:nvPr/>
        </p:nvSpPr>
        <p:spPr>
          <a:xfrm>
            <a:off x="283463" y="769441"/>
            <a:ext cx="11908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say that the group of code having a specific name is a “</a:t>
            </a:r>
            <a:r>
              <a:rPr lang="en-IN" sz="2400" b="1" dirty="0"/>
              <a:t>Namespace</a:t>
            </a:r>
            <a:r>
              <a:rPr lang="en-IN" sz="24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a Namespace the groups of components are somehow related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Namespaces are similar in concept to a folder in a computer file system.  Like folders, namespace enable classes to have a unique name or we can say that it is a logical naming scheme for grouping related types.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59BB9-08A9-49A7-8429-11BDD80E15B0}"/>
              </a:ext>
            </a:extLst>
          </p:cNvPr>
          <p:cNvSpPr txBox="1"/>
          <p:nvPr/>
        </p:nvSpPr>
        <p:spPr>
          <a:xfrm>
            <a:off x="283462" y="3519391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Why We Need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1C0DC-140C-40BA-97C8-F5DA664AFADC}"/>
              </a:ext>
            </a:extLst>
          </p:cNvPr>
          <p:cNvSpPr txBox="1"/>
          <p:nvPr/>
        </p:nvSpPr>
        <p:spPr>
          <a:xfrm rot="10800000" flipV="1">
            <a:off x="283464" y="4389346"/>
            <a:ext cx="11908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must add a reference of the Namespace object before using that object in a project.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Several references are automatically added in the project by default.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VB.Net  “Imports” keyword is used to add a reference of a namespace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Ex: Import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DB5A1-7312-4A7C-BD91-5F83BDF752EB}"/>
              </a:ext>
            </a:extLst>
          </p:cNvPr>
          <p:cNvSpPr txBox="1"/>
          <p:nvPr/>
        </p:nvSpPr>
        <p:spPr>
          <a:xfrm>
            <a:off x="283464" y="0"/>
            <a:ext cx="1190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How to Create Namespace?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5DB39-500E-4AB9-ADDF-A1B7319E1426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C061B-6217-4EAA-B57E-46C6802A4AD4}"/>
              </a:ext>
            </a:extLst>
          </p:cNvPr>
          <p:cNvSpPr txBox="1"/>
          <p:nvPr/>
        </p:nvSpPr>
        <p:spPr>
          <a:xfrm>
            <a:off x="283464" y="769441"/>
            <a:ext cx="11908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define a namespaces using the “Namespaces” keyword.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/>
              <a:t>Syntax</a:t>
            </a:r>
            <a:r>
              <a:rPr lang="en-IN" sz="2400" dirty="0"/>
              <a:t> for declaring a Namespace is :</a:t>
            </a:r>
          </a:p>
          <a:p>
            <a:r>
              <a:rPr lang="en-IN" sz="2400" dirty="0"/>
              <a:t>               </a:t>
            </a:r>
            <a:r>
              <a:rPr lang="en-IN" sz="2400" b="1" dirty="0"/>
              <a:t>Namespace</a:t>
            </a:r>
            <a:r>
              <a:rPr lang="en-IN" sz="2400" dirty="0"/>
              <a:t>&lt;</a:t>
            </a:r>
            <a:r>
              <a:rPr lang="en-IN" sz="2400" dirty="0" err="1"/>
              <a:t>namespace_name</a:t>
            </a:r>
            <a:r>
              <a:rPr lang="en-IN" sz="2400" dirty="0"/>
              <a:t>&gt;</a:t>
            </a:r>
          </a:p>
          <a:p>
            <a:r>
              <a:rPr lang="en-IN" sz="2400" dirty="0"/>
              <a:t>                 //Classes and /or </a:t>
            </a:r>
            <a:r>
              <a:rPr lang="en-IN" sz="2400" dirty="0" err="1"/>
              <a:t>strcture</a:t>
            </a:r>
            <a:r>
              <a:rPr lang="en-IN" sz="2400" dirty="0"/>
              <a:t> and/ or </a:t>
            </a:r>
            <a:r>
              <a:rPr lang="en-IN" sz="2400" dirty="0" err="1"/>
              <a:t>enume</a:t>
            </a:r>
            <a:r>
              <a:rPr lang="en-IN" sz="2400" dirty="0"/>
              <a:t> etc.</a:t>
            </a:r>
          </a:p>
          <a:p>
            <a:r>
              <a:rPr lang="en-IN" sz="2400" dirty="0"/>
              <a:t>                </a:t>
            </a:r>
            <a:r>
              <a:rPr lang="en-IN" sz="2400" b="1" dirty="0"/>
              <a:t>End Namespace</a:t>
            </a:r>
          </a:p>
          <a:p>
            <a:r>
              <a:rPr lang="en-IN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44F67-675E-45ED-8AEA-E8DD0453BC9D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B02BA-0901-4247-8B05-9B33F926970E}"/>
              </a:ext>
            </a:extLst>
          </p:cNvPr>
          <p:cNvSpPr txBox="1"/>
          <p:nvPr/>
        </p:nvSpPr>
        <p:spPr>
          <a:xfrm>
            <a:off x="246195" y="3214561"/>
            <a:ext cx="1180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Accessing Members of Namespace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7DBAB-B1BB-471E-888B-C069C1087ECD}"/>
              </a:ext>
            </a:extLst>
          </p:cNvPr>
          <p:cNvSpPr txBox="1"/>
          <p:nvPr/>
        </p:nvSpPr>
        <p:spPr>
          <a:xfrm rot="10800000" flipV="1">
            <a:off x="317063" y="3927681"/>
            <a:ext cx="11804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access a member of a Namespace by using a dot(.) operator, also known as the period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members of a Namespace  are the variables, procedures and classes that are defined within a Namespace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access the member of a namespace in desired location type the name of the namespace followed by the dot or period operator followed by the desired member of the namespace. </a:t>
            </a:r>
          </a:p>
        </p:txBody>
      </p:sp>
    </p:spTree>
    <p:extLst>
      <p:ext uri="{BB962C8B-B14F-4D97-AF65-F5344CB8AC3E}">
        <p14:creationId xmlns:p14="http://schemas.microsoft.com/office/powerpoint/2010/main" val="280711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1D014-A3A2-4601-9F81-13D4A8D3A818}"/>
              </a:ext>
            </a:extLst>
          </p:cNvPr>
          <p:cNvSpPr txBox="1"/>
          <p:nvPr/>
        </p:nvSpPr>
        <p:spPr>
          <a:xfrm>
            <a:off x="283464" y="0"/>
            <a:ext cx="11766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</a:t>
            </a:r>
            <a:r>
              <a:rPr lang="en-IN" sz="2000" dirty="0" err="1"/>
              <a:t>MyNamespace</a:t>
            </a:r>
            <a:r>
              <a:rPr lang="en-IN" sz="2000" dirty="0"/>
              <a:t> Classes1.disp()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</a:t>
            </a:r>
            <a:r>
              <a:rPr lang="en-IN" sz="2000" dirty="0"/>
              <a:t>//Accessing elements of the </a:t>
            </a:r>
            <a:r>
              <a:rPr lang="en-IN" sz="2000" dirty="0" err="1"/>
              <a:t>MyNamespace</a:t>
            </a:r>
            <a:r>
              <a:rPr lang="en-IN" sz="2000" dirty="0"/>
              <a:t> </a:t>
            </a:r>
            <a:endParaRPr lang="en-IN" sz="2000" b="1" dirty="0"/>
          </a:p>
          <a:p>
            <a:r>
              <a:rPr lang="en-IN" sz="2400" b="1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ADB7ED-110B-45BA-97BE-0E628C738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9" y="1169204"/>
            <a:ext cx="9930014" cy="56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268</TotalTime>
  <Words>553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Microsoft vb.net</vt:lpstr>
      <vt:lpstr>What You Learn? Click Here for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Shubham Gaikwad</cp:lastModifiedBy>
  <cp:revision>8</cp:revision>
  <dcterms:created xsi:type="dcterms:W3CDTF">2022-05-22T04:23:39Z</dcterms:created>
  <dcterms:modified xsi:type="dcterms:W3CDTF">2022-05-23T11:57:36Z</dcterms:modified>
</cp:coreProperties>
</file>