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60" r:id="rId3"/>
    <p:sldId id="263" r:id="rId4"/>
    <p:sldId id="271" r:id="rId5"/>
    <p:sldId id="272" r:id="rId6"/>
    <p:sldId id="273" r:id="rId7"/>
    <p:sldId id="274" r:id="rId8"/>
    <p:sldId id="277" r:id="rId9"/>
    <p:sldId id="276" r:id="rId10"/>
    <p:sldId id="275" r:id="rId11"/>
    <p:sldId id="278" r:id="rId12"/>
    <p:sldId id="279" r:id="rId13"/>
    <p:sldId id="281" r:id="rId14"/>
    <p:sldId id="280" r:id="rId15"/>
    <p:sldId id="282" r:id="rId16"/>
    <p:sldId id="283" r:id="rId17"/>
    <p:sldId id="284" r:id="rId18"/>
    <p:sldId id="286" r:id="rId19"/>
    <p:sldId id="285" r:id="rId20"/>
    <p:sldId id="289" r:id="rId21"/>
    <p:sldId id="288" r:id="rId22"/>
    <p:sldId id="290" r:id="rId23"/>
    <p:sldId id="291" r:id="rId24"/>
    <p:sldId id="287" r:id="rId25"/>
    <p:sldId id="294" r:id="rId26"/>
    <p:sldId id="293" r:id="rId27"/>
    <p:sldId id="292" r:id="rId28"/>
    <p:sldId id="295" r:id="rId29"/>
    <p:sldId id="296" r:id="rId30"/>
    <p:sldId id="297" r:id="rId31"/>
    <p:sldId id="26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Sub Procedures and Functions</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a:latin typeface="Times New Roman" panose="02020603050405020304" pitchFamily="18" charset="0"/>
              <a:cs typeface="Times New Roman" panose="02020603050405020304" pitchFamily="18" charset="0"/>
            </a:rPr>
            <a:t>Classes and Objects in VB.Net</a:t>
          </a: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01C95085-4C2D-4356-A570-C83CCEF090EE}">
      <dgm:prSet custT="1"/>
      <dgm:spPr/>
      <dgm:t>
        <a:bodyPr/>
        <a:lstStyle/>
        <a:p>
          <a:r>
            <a:rPr lang="en-IN" sz="2800" dirty="0">
              <a:latin typeface="Times New Roman" panose="02020603050405020304" pitchFamily="18" charset="0"/>
              <a:cs typeface="Times New Roman" panose="02020603050405020304" pitchFamily="18" charset="0"/>
            </a:rPr>
            <a:t>Constructors and Destructors in VB.Net</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a:latin typeface="Times New Roman" panose="02020603050405020304" pitchFamily="18" charset="0"/>
              <a:cs typeface="Times New Roman" panose="02020603050405020304" pitchFamily="18" charset="0"/>
            </a:rPr>
            <a:t>Introduction to OOPS</a:t>
          </a: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4"/>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4"/>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4"/>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4"/>
      <dgm:spPr/>
    </dgm:pt>
    <dgm:pt modelId="{52264B7A-13F0-4086-9BFF-154C471D9488}" type="pres">
      <dgm:prSet presAssocID="{4A266DF3-F699-481D-952B-06E94865913D}" presName="vert1" presStyleCnt="0"/>
      <dgm:spPr/>
    </dgm:pt>
    <dgm:pt modelId="{0E99E569-0DA0-4A1F-855A-45FE9C2A465F}" type="pres">
      <dgm:prSet presAssocID="{01C95085-4C2D-4356-A570-C83CCEF090EE}" presName="thickLine" presStyleLbl="alignNode1" presStyleIdx="2" presStyleCnt="4"/>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2" presStyleCnt="4"/>
      <dgm:spPr/>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3" presStyleCnt="4"/>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3" presStyleCnt="4"/>
      <dgm:spPr/>
    </dgm:pt>
    <dgm:pt modelId="{BC68D606-70C8-42B9-94DE-3C2DF7824FEC}" type="pres">
      <dgm:prSet presAssocID="{0744302F-FE80-4A21-8F48-80AF7C573D05}"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8BD2321A-3366-4BD9-85BD-7B0534FF2C6F}" type="presOf" srcId="{0744302F-FE80-4A21-8F48-80AF7C573D05}" destId="{193E6818-D85B-45EA-925F-270217CFF92B}"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6F54B448-C903-4B1A-B913-000410367ED3}" srcId="{6B10407F-191D-44EC-A3C5-69647440BFC9}" destId="{0744302F-FE80-4A21-8F48-80AF7C573D05}" srcOrd="3" destOrd="0" parTransId="{F62031B4-9D20-48B1-8479-0E7A28243ACD}" sibTransId="{15147C7B-1477-4765-85E8-62B7E1ABC25F}"/>
    <dgm:cxn modelId="{2DD1656A-1B48-4AFC-A65D-081443F407D0}" srcId="{6B10407F-191D-44EC-A3C5-69647440BFC9}" destId="{4F2A1D3E-E19F-455D-859F-C40136366B3D}" srcOrd="0" destOrd="0" parTransId="{D2DA1E0C-46CA-43FE-AD0E-1FF5A487E9EC}" sibTransId="{D34FF2C9-9A85-4762-AD7F-0FD4259109E1}"/>
    <dgm:cxn modelId="{E4D79477-D677-4768-9595-5D84F3189B84}" srcId="{6B10407F-191D-44EC-A3C5-69647440BFC9}" destId="{01C95085-4C2D-4356-A570-C83CCEF090EE}" srcOrd="2" destOrd="0" parTransId="{1A37DCC7-773C-40E2-8E5C-227CCAB23176}" sibTransId="{0B095CAA-79B6-4FBE-87CC-C4771004C1DA}"/>
    <dgm:cxn modelId="{FC1581E0-9AF9-452C-B330-AADCD0AC8668}" type="presOf" srcId="{01C95085-4C2D-4356-A570-C83CCEF090EE}" destId="{A6486D84-853E-4D93-85FB-A93C2AB50F27}" srcOrd="0" destOrd="0" presId="urn:microsoft.com/office/officeart/2008/layout/LinedList"/>
    <dgm:cxn modelId="{40A842E7-7BD1-4C4C-BC2D-27ADB1F124AC}" srcId="{6B10407F-191D-44EC-A3C5-69647440BFC9}" destId="{4A266DF3-F699-481D-952B-06E94865913D}" srcOrd="1" destOrd="0" parTransId="{59FC4C72-0240-44CF-8C29-7E4727E8C7E6}" sibTransId="{E43F7441-9245-4528-B8F7-2C400412818E}"/>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C7AA6E1D-A88B-4F24-80C9-B9A051379DFC}" type="presParOf" srcId="{22B5111B-463D-47D1-954F-127C30012F9F}" destId="{0E99E569-0DA0-4A1F-855A-45FE9C2A465F}" srcOrd="4" destOrd="0" presId="urn:microsoft.com/office/officeart/2008/layout/LinedList"/>
    <dgm:cxn modelId="{700CBC55-B851-4E9E-BDA5-9A9A40E0B52D}" type="presParOf" srcId="{22B5111B-463D-47D1-954F-127C30012F9F}" destId="{E928D5FC-4B8D-4EAC-BECF-2325D3247CB5}" srcOrd="5"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6" destOrd="0" presId="urn:microsoft.com/office/officeart/2008/layout/LinedList"/>
    <dgm:cxn modelId="{30DE51C2-8FC6-4561-8544-DB469E44896A}" type="presParOf" srcId="{22B5111B-463D-47D1-954F-127C30012F9F}" destId="{016670BC-15F8-43BA-9C8C-10356130B131}" srcOrd="7"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Sub Procedures and Functions</a:t>
          </a:r>
        </a:p>
      </dsp:txBody>
      <dsp:txXfrm>
        <a:off x="0" y="0"/>
        <a:ext cx="6305550" cy="1393321"/>
      </dsp:txXfrm>
    </dsp:sp>
    <dsp:sp modelId="{D3985387-25A2-4EB6-99AD-2664D2661A5C}">
      <dsp:nvSpPr>
        <dsp:cNvPr id="0" name=""/>
        <dsp:cNvSpPr/>
      </dsp:nvSpPr>
      <dsp:spPr>
        <a:xfrm>
          <a:off x="0" y="1393321"/>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393321"/>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Classes and Objects in VB.Net</a:t>
          </a:r>
        </a:p>
      </dsp:txBody>
      <dsp:txXfrm>
        <a:off x="0" y="1393321"/>
        <a:ext cx="6305550" cy="1393321"/>
      </dsp:txXfrm>
    </dsp:sp>
    <dsp:sp modelId="{0E99E569-0DA0-4A1F-855A-45FE9C2A465F}">
      <dsp:nvSpPr>
        <dsp:cNvPr id="0" name=""/>
        <dsp:cNvSpPr/>
      </dsp:nvSpPr>
      <dsp:spPr>
        <a:xfrm>
          <a:off x="0" y="2786642"/>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2786642"/>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latin typeface="Times New Roman" panose="02020603050405020304" pitchFamily="18" charset="0"/>
              <a:cs typeface="Times New Roman" panose="02020603050405020304" pitchFamily="18" charset="0"/>
            </a:rPr>
            <a:t>Constructors and Destructors in VB.Net</a:t>
          </a:r>
          <a:endParaRPr lang="en-US" sz="2800" kern="1200" dirty="0">
            <a:latin typeface="Times New Roman" panose="02020603050405020304" pitchFamily="18" charset="0"/>
            <a:cs typeface="Times New Roman" panose="02020603050405020304" pitchFamily="18" charset="0"/>
          </a:endParaRPr>
        </a:p>
      </dsp:txBody>
      <dsp:txXfrm>
        <a:off x="0" y="2786642"/>
        <a:ext cx="6305550" cy="1393321"/>
      </dsp:txXfrm>
    </dsp:sp>
    <dsp:sp modelId="{0E419124-2FCF-43D5-BF44-3E185E381CAF}">
      <dsp:nvSpPr>
        <dsp:cNvPr id="0" name=""/>
        <dsp:cNvSpPr/>
      </dsp:nvSpPr>
      <dsp:spPr>
        <a:xfrm>
          <a:off x="0" y="4179963"/>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4179963"/>
          <a:ext cx="6305550" cy="1393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Introduction to OOPS</a:t>
          </a:r>
        </a:p>
      </dsp:txBody>
      <dsp:txXfrm>
        <a:off x="0" y="4179963"/>
        <a:ext cx="6305550" cy="13933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5/24/2022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5/24/2022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5/24/2022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5/24/2022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5/24/2022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5/24/2022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microsoft.com/en-us/dotnet/visual-basic/"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8" name="TextBox 7">
            <a:extLst>
              <a:ext uri="{FF2B5EF4-FFF2-40B4-BE49-F238E27FC236}">
                <a16:creationId xmlns:a16="http://schemas.microsoft.com/office/drawing/2014/main" id="{F7EDFBFC-5564-4D5D-8F01-C829B7B40C08}"/>
              </a:ext>
            </a:extLst>
          </p:cNvPr>
          <p:cNvSpPr txBox="1"/>
          <p:nvPr/>
        </p:nvSpPr>
        <p:spPr>
          <a:xfrm>
            <a:off x="259977" y="6380946"/>
            <a:ext cx="4733364" cy="954107"/>
          </a:xfrm>
          <a:prstGeom prst="rect">
            <a:avLst/>
          </a:prstGeom>
          <a:noFill/>
        </p:spPr>
        <p:txBody>
          <a:bodyPr wrap="square" rtlCol="0">
            <a:spAutoFit/>
          </a:bodyPr>
          <a:lstStyle/>
          <a:p>
            <a:r>
              <a:rPr lang="en-IN" sz="2800" dirty="0">
                <a:latin typeface="Times New Roman" pitchFamily="18" charset="0"/>
                <a:cs typeface="Times New Roman" pitchFamily="18" charset="0"/>
              </a:rPr>
              <a:t>Instructor </a:t>
            </a:r>
            <a:r>
              <a:rPr lang="en-IN" sz="2800" dirty="0"/>
              <a:t>:  </a:t>
            </a:r>
            <a:r>
              <a:rPr lang="en-IN" sz="2800" b="1" i="1" dirty="0">
                <a:latin typeface="Times New Roman" pitchFamily="18" charset="0"/>
                <a:cs typeface="Times New Roman" pitchFamily="18" charset="0"/>
              </a:rPr>
              <a:t>Anirudh Gaikwad</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7ADAE6-EB4C-4152-AD3C-F08C1D6A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893" y="4212951"/>
            <a:ext cx="3711389" cy="2560850"/>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0CEA6B6D-94DF-4564-8F75-9B61CDE02135}"/>
              </a:ext>
            </a:extLst>
          </p:cNvPr>
          <p:cNvSpPr txBox="1"/>
          <p:nvPr/>
        </p:nvSpPr>
        <p:spPr>
          <a:xfrm>
            <a:off x="325927" y="15389"/>
            <a:ext cx="5526561"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0D67EFE3-E03D-4D91-B284-01C5E2A89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33" y="584237"/>
            <a:ext cx="7038095" cy="2085714"/>
          </a:xfrm>
          <a:prstGeom prst="rect">
            <a:avLst/>
          </a:prstGeom>
        </p:spPr>
      </p:pic>
    </p:spTree>
    <p:extLst>
      <p:ext uri="{BB962C8B-B14F-4D97-AF65-F5344CB8AC3E}">
        <p14:creationId xmlns:p14="http://schemas.microsoft.com/office/powerpoint/2010/main" val="106199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6D612687-03A3-4E54-823C-BE9499C6B4EA}"/>
              </a:ext>
            </a:extLst>
          </p:cNvPr>
          <p:cNvSpPr txBox="1"/>
          <p:nvPr/>
        </p:nvSpPr>
        <p:spPr>
          <a:xfrm>
            <a:off x="283464" y="0"/>
            <a:ext cx="6269736" cy="707886"/>
          </a:xfrm>
          <a:prstGeom prst="rect">
            <a:avLst/>
          </a:prstGeom>
          <a:noFill/>
        </p:spPr>
        <p:txBody>
          <a:bodyPr wrap="square" rtlCol="0">
            <a:spAutoFit/>
          </a:bodyPr>
          <a:lstStyle/>
          <a:p>
            <a:r>
              <a:rPr lang="en-US" sz="4000" dirty="0"/>
              <a:t>VB.NET Functions </a:t>
            </a:r>
          </a:p>
        </p:txBody>
      </p:sp>
      <p:sp>
        <p:nvSpPr>
          <p:cNvPr id="6" name="TextBox 5">
            <a:extLst>
              <a:ext uri="{FF2B5EF4-FFF2-40B4-BE49-F238E27FC236}">
                <a16:creationId xmlns:a16="http://schemas.microsoft.com/office/drawing/2014/main" id="{F6DA0D6D-3867-4422-BF33-83A28BB2394F}"/>
              </a:ext>
            </a:extLst>
          </p:cNvPr>
          <p:cNvSpPr txBox="1"/>
          <p:nvPr/>
        </p:nvSpPr>
        <p:spPr>
          <a:xfrm>
            <a:off x="283464" y="706362"/>
            <a:ext cx="1190853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In VB.NET, the function is a separate group of codes that are used to perform a specific task when the defined function is called in a program. After the execution of a function, control transfer to the main() method for further execution. It returns a value. </a:t>
            </a:r>
          </a:p>
          <a:p>
            <a:pPr marL="342900" indent="-342900">
              <a:buFont typeface="Arial" panose="020B0604020202020204" pitchFamily="34" charset="0"/>
              <a:buChar char="•"/>
            </a:pPr>
            <a:r>
              <a:rPr lang="en-US" sz="2400" dirty="0"/>
              <a:t>In VB.NET, we can create more than one function in a program to perform various functionalities. The function is also useful to code reusability by reducing the duplicity of the code. </a:t>
            </a:r>
          </a:p>
          <a:p>
            <a:pPr marL="342900" indent="-342900">
              <a:buFont typeface="Arial" panose="020B0604020202020204" pitchFamily="34" charset="0"/>
              <a:buChar char="•"/>
            </a:pPr>
            <a:r>
              <a:rPr lang="en-US" sz="2400" dirty="0"/>
              <a:t>For example, if we need to use the same functionality at multiple places in a program, we can simply create a function and call it whenever required</a:t>
            </a:r>
          </a:p>
          <a:p>
            <a:endParaRPr lang="en-US" sz="2400" dirty="0"/>
          </a:p>
          <a:p>
            <a:pPr marL="342900" indent="-342900">
              <a:buFont typeface="Arial" panose="020B0604020202020204" pitchFamily="34" charset="0"/>
              <a:buChar char="•"/>
            </a:pPr>
            <a:r>
              <a:rPr lang="en-US" sz="2400" b="1" dirty="0"/>
              <a:t>Defining a Function</a:t>
            </a:r>
          </a:p>
          <a:p>
            <a:r>
              <a:rPr lang="en-US" sz="2400" dirty="0"/>
              <a:t>    The </a:t>
            </a:r>
            <a:r>
              <a:rPr lang="en-US" sz="2400" b="1" dirty="0"/>
              <a:t>syntax</a:t>
            </a:r>
            <a:r>
              <a:rPr lang="en-US" sz="2400" dirty="0"/>
              <a:t> to define a function is:</a:t>
            </a:r>
          </a:p>
          <a:p>
            <a:endParaRPr lang="en-US" sz="2400" dirty="0"/>
          </a:p>
          <a:p>
            <a:r>
              <a:rPr lang="en-US" sz="2400" dirty="0"/>
              <a:t>      [</a:t>
            </a:r>
            <a:r>
              <a:rPr lang="en-US" sz="2400" dirty="0" err="1"/>
              <a:t>Access_specifier</a:t>
            </a:r>
            <a:r>
              <a:rPr lang="en-US" sz="2400" dirty="0"/>
              <a:t> ] Function </a:t>
            </a:r>
            <a:r>
              <a:rPr lang="en-US" sz="2400" dirty="0" err="1"/>
              <a:t>Function_Name</a:t>
            </a:r>
            <a:r>
              <a:rPr lang="en-US" sz="2400" dirty="0"/>
              <a:t> [ (</a:t>
            </a:r>
            <a:r>
              <a:rPr lang="en-US" sz="2400" dirty="0" err="1"/>
              <a:t>ParameterList</a:t>
            </a:r>
            <a:r>
              <a:rPr lang="en-US" sz="2400" dirty="0"/>
              <a:t>) ] As </a:t>
            </a:r>
            <a:r>
              <a:rPr lang="en-US" sz="2400" dirty="0" err="1"/>
              <a:t>Return_Type</a:t>
            </a:r>
            <a:r>
              <a:rPr lang="en-US" sz="2400" dirty="0"/>
              <a:t> </a:t>
            </a:r>
          </a:p>
          <a:p>
            <a:r>
              <a:rPr lang="en-US" sz="2400" dirty="0"/>
              <a:t>          [ Block of Statement ]  </a:t>
            </a:r>
          </a:p>
          <a:p>
            <a:r>
              <a:rPr lang="en-US" sz="2400" dirty="0"/>
              <a:t>          Return </a:t>
            </a:r>
            <a:r>
              <a:rPr lang="en-US" sz="2400" dirty="0" err="1"/>
              <a:t>return_val</a:t>
            </a:r>
            <a:r>
              <a:rPr lang="en-US" sz="2400" dirty="0"/>
              <a:t>  </a:t>
            </a:r>
          </a:p>
          <a:p>
            <a:r>
              <a:rPr lang="en-US" sz="2400" dirty="0"/>
              <a:t>      End Function</a:t>
            </a:r>
            <a:endParaRPr lang="en-IN" sz="2400" dirty="0"/>
          </a:p>
        </p:txBody>
      </p:sp>
    </p:spTree>
    <p:extLst>
      <p:ext uri="{BB962C8B-B14F-4D97-AF65-F5344CB8AC3E}">
        <p14:creationId xmlns:p14="http://schemas.microsoft.com/office/powerpoint/2010/main" val="206467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F640752B-8E81-4CDD-9830-73D86999CC78}"/>
              </a:ext>
            </a:extLst>
          </p:cNvPr>
          <p:cNvSpPr txBox="1"/>
          <p:nvPr/>
        </p:nvSpPr>
        <p:spPr>
          <a:xfrm>
            <a:off x="283464" y="0"/>
            <a:ext cx="11908536"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It defines the data type of the variable that returns by the function.</a:t>
            </a:r>
          </a:p>
          <a:p>
            <a:pPr marL="342900" indent="-342900">
              <a:buFont typeface="Arial" panose="020B0604020202020204" pitchFamily="34" charset="0"/>
              <a:buChar char="•"/>
            </a:pPr>
            <a:r>
              <a:rPr lang="en-US" sz="2400" dirty="0"/>
              <a:t>The following are the various ways to define the function in a VB.NET.</a:t>
            </a:r>
          </a:p>
          <a:p>
            <a:pPr marL="342900" indent="-342900">
              <a:buFont typeface="Arial" panose="020B0604020202020204" pitchFamily="34" charset="0"/>
              <a:buChar char="•"/>
            </a:pPr>
            <a:endParaRPr lang="en-US" sz="2400" dirty="0"/>
          </a:p>
          <a:p>
            <a:r>
              <a:rPr lang="en-US" sz="2400" dirty="0"/>
              <a:t>     Public Function add() As Integer  </a:t>
            </a:r>
          </a:p>
          <a:p>
            <a:r>
              <a:rPr lang="en-US" sz="2400" dirty="0"/>
              <a:t>       ' Statement to be executed </a:t>
            </a:r>
          </a:p>
          <a:p>
            <a:r>
              <a:rPr lang="en-US" sz="2400" dirty="0"/>
              <a:t>     End Function </a:t>
            </a:r>
          </a:p>
          <a:p>
            <a:pPr marL="342900" indent="-342900">
              <a:buFont typeface="Arial" panose="020B0604020202020204" pitchFamily="34" charset="0"/>
              <a:buChar char="•"/>
            </a:pPr>
            <a:endParaRPr lang="en-US" sz="2400" dirty="0"/>
          </a:p>
          <a:p>
            <a:r>
              <a:rPr lang="en-US" sz="2400" dirty="0"/>
              <a:t>     Private Function </a:t>
            </a:r>
            <a:r>
              <a:rPr lang="en-US" sz="2400" dirty="0" err="1"/>
              <a:t>GetData</a:t>
            </a:r>
            <a:r>
              <a:rPr lang="en-US" sz="2400" dirty="0"/>
              <a:t>( </a:t>
            </a:r>
            <a:r>
              <a:rPr lang="en-US" sz="2400" dirty="0" err="1"/>
              <a:t>ByVal</a:t>
            </a:r>
            <a:r>
              <a:rPr lang="en-US" sz="2400" dirty="0"/>
              <a:t> username As String) As String  </a:t>
            </a:r>
          </a:p>
          <a:p>
            <a:r>
              <a:rPr lang="en-US" sz="2400" dirty="0"/>
              <a:t>      ' Statement to be executed  </a:t>
            </a:r>
          </a:p>
          <a:p>
            <a:r>
              <a:rPr lang="en-US" sz="2400" dirty="0"/>
              <a:t>     End Function</a:t>
            </a:r>
          </a:p>
          <a:p>
            <a:endParaRPr lang="en-US" sz="2400" dirty="0"/>
          </a:p>
          <a:p>
            <a:r>
              <a:rPr lang="en-US" sz="2400" dirty="0"/>
              <a:t>    Public Function </a:t>
            </a:r>
            <a:r>
              <a:rPr lang="en-US" sz="2400" dirty="0" err="1"/>
              <a:t>GetData</a:t>
            </a:r>
            <a:r>
              <a:rPr lang="en-US" sz="2400" dirty="0"/>
              <a:t>( </a:t>
            </a:r>
            <a:r>
              <a:rPr lang="en-US" sz="2400" dirty="0" err="1"/>
              <a:t>ByVal</a:t>
            </a:r>
            <a:r>
              <a:rPr lang="en-US" sz="2400" dirty="0"/>
              <a:t> username As String, </a:t>
            </a:r>
            <a:r>
              <a:rPr lang="en-US" sz="2400" dirty="0" err="1"/>
              <a:t>ByVal</a:t>
            </a:r>
            <a:r>
              <a:rPr lang="en-US" sz="2400" dirty="0"/>
              <a:t> </a:t>
            </a:r>
            <a:r>
              <a:rPr lang="en-US" sz="2400" dirty="0" err="1"/>
              <a:t>userId</a:t>
            </a:r>
            <a:r>
              <a:rPr lang="en-US" sz="2400" dirty="0"/>
              <a:t> As Integer) As String  </a:t>
            </a:r>
          </a:p>
          <a:p>
            <a:r>
              <a:rPr lang="en-US" sz="2400" dirty="0"/>
              <a:t>      ' Statement to be executed  </a:t>
            </a:r>
          </a:p>
          <a:p>
            <a:r>
              <a:rPr lang="en-US" sz="2400" dirty="0"/>
              <a:t>    End Function </a:t>
            </a:r>
            <a:endParaRPr lang="en-IN" sz="2400" dirty="0"/>
          </a:p>
        </p:txBody>
      </p:sp>
    </p:spTree>
    <p:extLst>
      <p:ext uri="{BB962C8B-B14F-4D97-AF65-F5344CB8AC3E}">
        <p14:creationId xmlns:p14="http://schemas.microsoft.com/office/powerpoint/2010/main" val="287335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1B567CC5-4925-4E24-8C59-BD038E7084B9}"/>
              </a:ext>
            </a:extLst>
          </p:cNvPr>
          <p:cNvSpPr txBox="1"/>
          <p:nvPr/>
        </p:nvSpPr>
        <p:spPr>
          <a:xfrm>
            <a:off x="283464" y="0"/>
            <a:ext cx="11908536" cy="461665"/>
          </a:xfrm>
          <a:prstGeom prst="rect">
            <a:avLst/>
          </a:prstGeom>
          <a:noFill/>
        </p:spPr>
        <p:txBody>
          <a:bodyPr wrap="square" rtlCol="0">
            <a:spAutoFit/>
          </a:bodyPr>
          <a:lstStyle/>
          <a:p>
            <a:r>
              <a:rPr lang="en-US" sz="2400" dirty="0"/>
              <a:t>Q. Write a program to find the sum and subtraction of two numbers using the function</a:t>
            </a:r>
            <a:r>
              <a:rPr lang="en-US" dirty="0"/>
              <a:t>.</a:t>
            </a:r>
            <a:endParaRPr lang="en-IN" dirty="0"/>
          </a:p>
        </p:txBody>
      </p:sp>
      <p:sp>
        <p:nvSpPr>
          <p:cNvPr id="4" name="TextBox 3">
            <a:extLst>
              <a:ext uri="{FF2B5EF4-FFF2-40B4-BE49-F238E27FC236}">
                <a16:creationId xmlns:a16="http://schemas.microsoft.com/office/drawing/2014/main" id="{EF38470C-8A38-4FA3-BE92-6AFBB97DAEE1}"/>
              </a:ext>
            </a:extLst>
          </p:cNvPr>
          <p:cNvSpPr txBox="1"/>
          <p:nvPr/>
        </p:nvSpPr>
        <p:spPr>
          <a:xfrm>
            <a:off x="5638800" y="2944906"/>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705DC8C-5D54-46A4-A9EB-44986F163DF1}"/>
              </a:ext>
            </a:extLst>
          </p:cNvPr>
          <p:cNvSpPr txBox="1"/>
          <p:nvPr/>
        </p:nvSpPr>
        <p:spPr>
          <a:xfrm>
            <a:off x="283464" y="954107"/>
            <a:ext cx="5858255" cy="5078313"/>
          </a:xfrm>
          <a:prstGeom prst="rect">
            <a:avLst/>
          </a:prstGeom>
          <a:noFill/>
        </p:spPr>
        <p:txBody>
          <a:bodyPr wrap="square" rtlCol="0">
            <a:spAutoFit/>
          </a:bodyPr>
          <a:lstStyle/>
          <a:p>
            <a:r>
              <a:rPr lang="en-IN" dirty="0"/>
              <a:t>Imports System  </a:t>
            </a:r>
          </a:p>
          <a:p>
            <a:r>
              <a:rPr lang="en-IN" dirty="0"/>
              <a:t> Module </a:t>
            </a:r>
            <a:r>
              <a:rPr lang="en-IN" dirty="0" err="1"/>
              <a:t>Find_Sum</a:t>
            </a:r>
            <a:r>
              <a:rPr lang="en-IN" dirty="0"/>
              <a:t>      </a:t>
            </a:r>
          </a:p>
          <a:p>
            <a:r>
              <a:rPr lang="en-IN" dirty="0"/>
              <a:t>   Function </a:t>
            </a:r>
            <a:r>
              <a:rPr lang="en-IN" dirty="0" err="1"/>
              <a:t>SumOfTwo</a:t>
            </a:r>
            <a:r>
              <a:rPr lang="en-IN" dirty="0"/>
              <a:t>(</a:t>
            </a:r>
            <a:r>
              <a:rPr lang="en-IN" dirty="0" err="1"/>
              <a:t>ByVal</a:t>
            </a:r>
            <a:r>
              <a:rPr lang="en-IN" dirty="0"/>
              <a:t> n1 As Integer, </a:t>
            </a:r>
            <a:r>
              <a:rPr lang="en-IN" dirty="0" err="1"/>
              <a:t>ByVal</a:t>
            </a:r>
            <a:r>
              <a:rPr lang="en-IN" dirty="0"/>
              <a:t> n2 As Integer) As Integer          </a:t>
            </a:r>
          </a:p>
          <a:p>
            <a:pPr lvl="1"/>
            <a:r>
              <a:rPr lang="en-IN" dirty="0"/>
              <a:t>Dim sum As Integer = 0          </a:t>
            </a:r>
          </a:p>
          <a:p>
            <a:pPr lvl="1"/>
            <a:r>
              <a:rPr lang="en-IN" dirty="0"/>
              <a:t>sum = n1 + n2          </a:t>
            </a:r>
          </a:p>
          <a:p>
            <a:pPr lvl="1"/>
            <a:r>
              <a:rPr lang="en-IN" dirty="0"/>
              <a:t>Return sum      </a:t>
            </a:r>
          </a:p>
          <a:p>
            <a:r>
              <a:rPr lang="en-IN" dirty="0"/>
              <a:t>End Function</a:t>
            </a:r>
          </a:p>
          <a:p>
            <a:r>
              <a:rPr lang="en-IN" dirty="0"/>
              <a:t> Function </a:t>
            </a:r>
            <a:r>
              <a:rPr lang="en-IN" dirty="0" err="1"/>
              <a:t>SubtractionOfTwo</a:t>
            </a:r>
            <a:r>
              <a:rPr lang="en-IN" dirty="0"/>
              <a:t>(</a:t>
            </a:r>
            <a:r>
              <a:rPr lang="en-IN" dirty="0" err="1"/>
              <a:t>ByVal</a:t>
            </a:r>
            <a:r>
              <a:rPr lang="en-IN" dirty="0"/>
              <a:t> n1 As Integer, </a:t>
            </a:r>
            <a:r>
              <a:rPr lang="en-IN" dirty="0" err="1"/>
              <a:t>ByVal</a:t>
            </a:r>
            <a:r>
              <a:rPr lang="en-IN" dirty="0"/>
              <a:t> n2 As Integer) As Integer                   </a:t>
            </a:r>
          </a:p>
          <a:p>
            <a:r>
              <a:rPr lang="en-IN" dirty="0"/>
              <a:t>    Dim subtract As Integer          </a:t>
            </a:r>
          </a:p>
          <a:p>
            <a:r>
              <a:rPr lang="en-IN" dirty="0"/>
              <a:t>    subtract = n1 - n2          </a:t>
            </a:r>
          </a:p>
          <a:p>
            <a:r>
              <a:rPr lang="en-IN" dirty="0"/>
              <a:t>    Return subtract      </a:t>
            </a:r>
          </a:p>
          <a:p>
            <a:r>
              <a:rPr lang="en-IN" dirty="0"/>
              <a:t>End Function      </a:t>
            </a:r>
          </a:p>
          <a:p>
            <a:r>
              <a:rPr lang="en-IN" dirty="0"/>
              <a:t>  Sub Main()  </a:t>
            </a:r>
          </a:p>
          <a:p>
            <a:pPr lvl="1"/>
            <a:r>
              <a:rPr lang="pt-BR" dirty="0"/>
              <a:t>Dim a As Integer = 50          </a:t>
            </a:r>
          </a:p>
          <a:p>
            <a:pPr lvl="1"/>
            <a:r>
              <a:rPr lang="pt-BR" dirty="0"/>
              <a:t>Dim b As Integer = 20          </a:t>
            </a:r>
          </a:p>
          <a:p>
            <a:pPr lvl="1"/>
            <a:r>
              <a:rPr lang="pt-BR" dirty="0"/>
              <a:t>Dim total, total1 As Integer </a:t>
            </a:r>
            <a:endParaRPr lang="en-IN" dirty="0"/>
          </a:p>
        </p:txBody>
      </p:sp>
      <p:sp>
        <p:nvSpPr>
          <p:cNvPr id="7" name="TextBox 6">
            <a:extLst>
              <a:ext uri="{FF2B5EF4-FFF2-40B4-BE49-F238E27FC236}">
                <a16:creationId xmlns:a16="http://schemas.microsoft.com/office/drawing/2014/main" id="{A2C6A185-C514-48B1-868C-7151B04890C7}"/>
              </a:ext>
            </a:extLst>
          </p:cNvPr>
          <p:cNvSpPr txBox="1"/>
          <p:nvPr/>
        </p:nvSpPr>
        <p:spPr>
          <a:xfrm flipH="1">
            <a:off x="6836663" y="1201527"/>
            <a:ext cx="5355336" cy="3693319"/>
          </a:xfrm>
          <a:prstGeom prst="rect">
            <a:avLst/>
          </a:prstGeom>
          <a:noFill/>
        </p:spPr>
        <p:txBody>
          <a:bodyPr wrap="square" rtlCol="0">
            <a:spAutoFit/>
          </a:bodyPr>
          <a:lstStyle/>
          <a:p>
            <a:pPr lvl="1"/>
            <a:r>
              <a:rPr lang="en-IN" dirty="0" err="1"/>
              <a:t>Console.WriteLine</a:t>
            </a:r>
            <a:r>
              <a:rPr lang="en-IN" dirty="0"/>
              <a:t>(" First Number is : {0}", a)          </a:t>
            </a:r>
            <a:r>
              <a:rPr lang="en-IN" dirty="0" err="1"/>
              <a:t>Console.WriteLine</a:t>
            </a:r>
            <a:r>
              <a:rPr lang="en-IN" dirty="0"/>
              <a:t>(" Second Number is : {0}", b)          total = </a:t>
            </a:r>
            <a:r>
              <a:rPr lang="en-IN" dirty="0" err="1"/>
              <a:t>SumOfTwo</a:t>
            </a:r>
            <a:r>
              <a:rPr lang="en-IN" dirty="0"/>
              <a:t>(a, b) 'call </a:t>
            </a:r>
            <a:r>
              <a:rPr lang="en-IN" dirty="0" err="1"/>
              <a:t>SumOfTwo</a:t>
            </a:r>
            <a:r>
              <a:rPr lang="en-IN" dirty="0"/>
              <a:t>() Function          total1 = </a:t>
            </a:r>
            <a:r>
              <a:rPr lang="en-IN" dirty="0" err="1"/>
              <a:t>SubtractionOfTwo</a:t>
            </a:r>
            <a:r>
              <a:rPr lang="en-IN" dirty="0"/>
              <a:t>(a, b) 'call </a:t>
            </a:r>
            <a:r>
              <a:rPr lang="en-IN" dirty="0" err="1"/>
              <a:t>SubtractionOfTwo</a:t>
            </a:r>
            <a:r>
              <a:rPr lang="en-IN" dirty="0"/>
              <a:t>() Function          </a:t>
            </a:r>
            <a:r>
              <a:rPr lang="en-IN" dirty="0" err="1"/>
              <a:t>Console.WriteLine</a:t>
            </a:r>
            <a:r>
              <a:rPr lang="en-IN" dirty="0"/>
              <a:t>(" Sum of two number is : {0}", total)          </a:t>
            </a:r>
          </a:p>
          <a:p>
            <a:pPr lvl="1"/>
            <a:r>
              <a:rPr lang="en-IN" dirty="0" err="1"/>
              <a:t>Console.WriteLine</a:t>
            </a:r>
            <a:r>
              <a:rPr lang="en-IN" dirty="0"/>
              <a:t>(" Subtraction of two number is : {0}", total1)          </a:t>
            </a:r>
          </a:p>
          <a:p>
            <a:pPr lvl="1"/>
            <a:r>
              <a:rPr lang="en-IN" dirty="0" err="1"/>
              <a:t>Console.WriteLine</a:t>
            </a:r>
            <a:r>
              <a:rPr lang="en-IN" dirty="0"/>
              <a:t>(" Press any key to exit...")          </a:t>
            </a:r>
            <a:r>
              <a:rPr lang="en-IN" dirty="0" err="1"/>
              <a:t>Console.ReadKey</a:t>
            </a:r>
            <a:r>
              <a:rPr lang="en-IN" dirty="0"/>
              <a:t>()      </a:t>
            </a:r>
          </a:p>
          <a:p>
            <a:r>
              <a:rPr lang="en-IN" dirty="0"/>
              <a:t>   End Sub  </a:t>
            </a:r>
          </a:p>
          <a:p>
            <a:r>
              <a:rPr lang="en-IN" dirty="0"/>
              <a:t>End Module</a:t>
            </a:r>
          </a:p>
        </p:txBody>
      </p:sp>
    </p:spTree>
    <p:extLst>
      <p:ext uri="{BB962C8B-B14F-4D97-AF65-F5344CB8AC3E}">
        <p14:creationId xmlns:p14="http://schemas.microsoft.com/office/powerpoint/2010/main" val="123238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2E12BAB8-0CCD-4150-AAE5-D3A1715AEDE4}"/>
              </a:ext>
            </a:extLst>
          </p:cNvPr>
          <p:cNvSpPr txBox="1"/>
          <p:nvPr/>
        </p:nvSpPr>
        <p:spPr>
          <a:xfrm>
            <a:off x="283464" y="0"/>
            <a:ext cx="5732749"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DE48AEFA-4ED0-461C-A09B-86B60CA2D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84" y="559892"/>
            <a:ext cx="7038095" cy="2418435"/>
          </a:xfrm>
          <a:prstGeom prst="rect">
            <a:avLst/>
          </a:prstGeom>
        </p:spPr>
      </p:pic>
      <p:sp>
        <p:nvSpPr>
          <p:cNvPr id="7" name="TextBox 6">
            <a:extLst>
              <a:ext uri="{FF2B5EF4-FFF2-40B4-BE49-F238E27FC236}">
                <a16:creationId xmlns:a16="http://schemas.microsoft.com/office/drawing/2014/main" id="{DAF7D1F3-FCFD-410C-8478-328BE894B574}"/>
              </a:ext>
            </a:extLst>
          </p:cNvPr>
          <p:cNvSpPr txBox="1"/>
          <p:nvPr/>
        </p:nvSpPr>
        <p:spPr>
          <a:xfrm>
            <a:off x="283464" y="3286103"/>
            <a:ext cx="11908536" cy="2185214"/>
          </a:xfrm>
          <a:prstGeom prst="rect">
            <a:avLst/>
          </a:prstGeom>
          <a:noFill/>
        </p:spPr>
        <p:txBody>
          <a:bodyPr wrap="square" rtlCol="0">
            <a:spAutoFit/>
          </a:bodyPr>
          <a:lstStyle/>
          <a:p>
            <a:r>
              <a:rPr lang="en-US" sz="4000" b="1" dirty="0"/>
              <a:t>Recursive Function:</a:t>
            </a:r>
          </a:p>
          <a:p>
            <a:pPr marL="342900" indent="-342900">
              <a:buFont typeface="Arial" panose="020B0604020202020204" pitchFamily="34" charset="0"/>
              <a:buChar char="•"/>
            </a:pPr>
            <a:r>
              <a:rPr lang="en-US" sz="2400" dirty="0"/>
              <a:t>When a function calls itself until the defined condition is satisfied, it is known as a recursive function. A recursive function is useful for solving many mathematical tasks such as generating the Fibonacci series, the factorial of a number, etc.</a:t>
            </a:r>
          </a:p>
          <a:p>
            <a:endParaRPr lang="en-IN" sz="2400" dirty="0"/>
          </a:p>
        </p:txBody>
      </p:sp>
    </p:spTree>
    <p:extLst>
      <p:ext uri="{BB962C8B-B14F-4D97-AF65-F5344CB8AC3E}">
        <p14:creationId xmlns:p14="http://schemas.microsoft.com/office/powerpoint/2010/main" val="132091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16302D0A-1E71-4D15-95D9-525CB299EF55}"/>
              </a:ext>
            </a:extLst>
          </p:cNvPr>
          <p:cNvSpPr txBox="1"/>
          <p:nvPr/>
        </p:nvSpPr>
        <p:spPr>
          <a:xfrm>
            <a:off x="283464" y="0"/>
            <a:ext cx="11908536" cy="461665"/>
          </a:xfrm>
          <a:prstGeom prst="rect">
            <a:avLst/>
          </a:prstGeom>
          <a:noFill/>
        </p:spPr>
        <p:txBody>
          <a:bodyPr wrap="square" rtlCol="0">
            <a:spAutoFit/>
          </a:bodyPr>
          <a:lstStyle/>
          <a:p>
            <a:r>
              <a:rPr lang="en-US" sz="2400" dirty="0" err="1"/>
              <a:t>Q.write</a:t>
            </a:r>
            <a:r>
              <a:rPr lang="en-US" sz="2400" dirty="0"/>
              <a:t> a program to calculate the factorial of a number using the recursive function</a:t>
            </a:r>
            <a:r>
              <a:rPr lang="en-US" dirty="0"/>
              <a:t>.</a:t>
            </a:r>
            <a:endParaRPr lang="en-IN" dirty="0"/>
          </a:p>
        </p:txBody>
      </p:sp>
      <p:sp>
        <p:nvSpPr>
          <p:cNvPr id="4" name="TextBox 3">
            <a:extLst>
              <a:ext uri="{FF2B5EF4-FFF2-40B4-BE49-F238E27FC236}">
                <a16:creationId xmlns:a16="http://schemas.microsoft.com/office/drawing/2014/main" id="{B9053971-5578-4F45-BA9F-4A8B07F700E3}"/>
              </a:ext>
            </a:extLst>
          </p:cNvPr>
          <p:cNvSpPr txBox="1"/>
          <p:nvPr/>
        </p:nvSpPr>
        <p:spPr>
          <a:xfrm>
            <a:off x="283464" y="654424"/>
            <a:ext cx="6269736" cy="6186309"/>
          </a:xfrm>
          <a:prstGeom prst="rect">
            <a:avLst/>
          </a:prstGeom>
          <a:noFill/>
        </p:spPr>
        <p:txBody>
          <a:bodyPr wrap="square" rtlCol="0">
            <a:spAutoFit/>
          </a:bodyPr>
          <a:lstStyle/>
          <a:p>
            <a:r>
              <a:rPr lang="en-US" dirty="0"/>
              <a:t>Imports System </a:t>
            </a:r>
          </a:p>
          <a:p>
            <a:r>
              <a:rPr lang="en-US" dirty="0"/>
              <a:t> Module </a:t>
            </a:r>
            <a:r>
              <a:rPr lang="en-US" dirty="0" err="1"/>
              <a:t>Factorial_function</a:t>
            </a:r>
            <a:r>
              <a:rPr lang="en-US" dirty="0"/>
              <a:t>    </a:t>
            </a:r>
          </a:p>
          <a:p>
            <a:r>
              <a:rPr lang="en-US" dirty="0"/>
              <a:t>  Function Fact(</a:t>
            </a:r>
            <a:r>
              <a:rPr lang="en-US" dirty="0" err="1"/>
              <a:t>ByVal</a:t>
            </a:r>
            <a:r>
              <a:rPr lang="en-US" dirty="0"/>
              <a:t> num As Integer) As Integer          </a:t>
            </a:r>
          </a:p>
          <a:p>
            <a:r>
              <a:rPr lang="en-US" dirty="0"/>
              <a:t>     If (num = 0) Then              </a:t>
            </a:r>
          </a:p>
          <a:p>
            <a:r>
              <a:rPr lang="en-US" dirty="0"/>
              <a:t>        Return 0          </a:t>
            </a:r>
          </a:p>
          <a:p>
            <a:r>
              <a:rPr lang="en-US" dirty="0"/>
              <a:t>     </a:t>
            </a:r>
            <a:r>
              <a:rPr lang="en-US" dirty="0" err="1"/>
              <a:t>ElseIf</a:t>
            </a:r>
            <a:r>
              <a:rPr lang="en-US" dirty="0"/>
              <a:t> (num = 1) Then              </a:t>
            </a:r>
          </a:p>
          <a:p>
            <a:r>
              <a:rPr lang="en-US" dirty="0"/>
              <a:t>        Return 1          </a:t>
            </a:r>
          </a:p>
          <a:p>
            <a:r>
              <a:rPr lang="en-US" dirty="0"/>
              <a:t>     Else             </a:t>
            </a:r>
          </a:p>
          <a:p>
            <a:r>
              <a:rPr lang="en-US" dirty="0"/>
              <a:t>       Return num * Fact(num - 1)          </a:t>
            </a:r>
          </a:p>
          <a:p>
            <a:r>
              <a:rPr lang="en-US" dirty="0"/>
              <a:t>     End If      </a:t>
            </a:r>
          </a:p>
          <a:p>
            <a:r>
              <a:rPr lang="en-US" dirty="0"/>
              <a:t>  End Function</a:t>
            </a:r>
          </a:p>
          <a:p>
            <a:r>
              <a:rPr lang="en-US" dirty="0"/>
              <a:t> Sub Main() </a:t>
            </a:r>
          </a:p>
          <a:p>
            <a:pPr lvl="1"/>
            <a:r>
              <a:rPr lang="en-US" dirty="0"/>
              <a:t>Dim n, f As Integer          </a:t>
            </a:r>
          </a:p>
          <a:p>
            <a:pPr lvl="1"/>
            <a:r>
              <a:rPr lang="en-US" dirty="0" err="1"/>
              <a:t>Console.WriteLine</a:t>
            </a:r>
            <a:r>
              <a:rPr lang="en-US" dirty="0"/>
              <a:t>(" Enter the number you want to calculate factorial")         </a:t>
            </a:r>
          </a:p>
          <a:p>
            <a:pPr lvl="1"/>
            <a:r>
              <a:rPr lang="en-US" dirty="0"/>
              <a:t> n = </a:t>
            </a:r>
            <a:r>
              <a:rPr lang="en-US" dirty="0" err="1"/>
              <a:t>Console.ReadLine</a:t>
            </a:r>
            <a:r>
              <a:rPr lang="en-US" dirty="0"/>
              <a:t>() 'Accept a number          </a:t>
            </a:r>
          </a:p>
          <a:p>
            <a:pPr lvl="1"/>
            <a:r>
              <a:rPr lang="en-US" dirty="0"/>
              <a:t>f = Fact(n) 'call Fact() function          </a:t>
            </a:r>
          </a:p>
          <a:p>
            <a:pPr lvl="1"/>
            <a:r>
              <a:rPr lang="en-US" dirty="0" err="1"/>
              <a:t>Console.WriteLine</a:t>
            </a:r>
            <a:r>
              <a:rPr lang="en-US" dirty="0"/>
              <a:t>(" Factorial is : {0}", f)          </a:t>
            </a:r>
            <a:r>
              <a:rPr lang="en-US" dirty="0" err="1"/>
              <a:t>Console.WriteLine</a:t>
            </a:r>
            <a:r>
              <a:rPr lang="en-US" dirty="0"/>
              <a:t>(" Press any key to exit...")          </a:t>
            </a:r>
            <a:r>
              <a:rPr lang="en-US" dirty="0" err="1"/>
              <a:t>Console.ReadKey</a:t>
            </a:r>
            <a:r>
              <a:rPr lang="en-US" dirty="0"/>
              <a:t>()      </a:t>
            </a:r>
          </a:p>
          <a:p>
            <a:r>
              <a:rPr lang="en-US" dirty="0"/>
              <a:t>   End Sub  </a:t>
            </a:r>
          </a:p>
          <a:p>
            <a:r>
              <a:rPr lang="en-US" dirty="0"/>
              <a:t>End Module </a:t>
            </a:r>
            <a:endParaRPr lang="en-IN" dirty="0"/>
          </a:p>
        </p:txBody>
      </p:sp>
    </p:spTree>
    <p:extLst>
      <p:ext uri="{BB962C8B-B14F-4D97-AF65-F5344CB8AC3E}">
        <p14:creationId xmlns:p14="http://schemas.microsoft.com/office/powerpoint/2010/main" val="168705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A1D68885-74FB-4235-9299-B88B44381FE9}"/>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4" name="Picture 3">
            <a:extLst>
              <a:ext uri="{FF2B5EF4-FFF2-40B4-BE49-F238E27FC236}">
                <a16:creationId xmlns:a16="http://schemas.microsoft.com/office/drawing/2014/main" id="{F7C9CB36-5275-4B0B-9363-B190A7946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4" y="524487"/>
            <a:ext cx="7038095" cy="1228571"/>
          </a:xfrm>
          <a:prstGeom prst="rect">
            <a:avLst/>
          </a:prstGeom>
        </p:spPr>
      </p:pic>
    </p:spTree>
    <p:extLst>
      <p:ext uri="{BB962C8B-B14F-4D97-AF65-F5344CB8AC3E}">
        <p14:creationId xmlns:p14="http://schemas.microsoft.com/office/powerpoint/2010/main" val="23664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2E05A753-811D-47FC-B6E6-BA79EB919109}"/>
              </a:ext>
            </a:extLst>
          </p:cNvPr>
          <p:cNvSpPr txBox="1"/>
          <p:nvPr/>
        </p:nvSpPr>
        <p:spPr>
          <a:xfrm>
            <a:off x="283464" y="0"/>
            <a:ext cx="11908535" cy="5509200"/>
          </a:xfrm>
          <a:prstGeom prst="rect">
            <a:avLst/>
          </a:prstGeom>
          <a:noFill/>
        </p:spPr>
        <p:txBody>
          <a:bodyPr wrap="square" rtlCol="0">
            <a:spAutoFit/>
          </a:bodyPr>
          <a:lstStyle/>
          <a:p>
            <a:r>
              <a:rPr lang="en-US" sz="4000" dirty="0"/>
              <a:t>VB.NET Classes and Object:</a:t>
            </a:r>
          </a:p>
          <a:p>
            <a:pPr marL="342900" indent="-342900">
              <a:buFont typeface="Arial" panose="020B0604020202020204" pitchFamily="34" charset="0"/>
              <a:buChar char="•"/>
            </a:pPr>
            <a:r>
              <a:rPr lang="en-US" sz="2400" dirty="0"/>
              <a:t>A class is a group of different data members or objects with the same properties, processes, events of an object, and general relationships to other member functions.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Furthermore, we can say that it is like a template or architect that tells what data and function will appear when it is included in a class object. </a:t>
            </a:r>
          </a:p>
          <a:p>
            <a:endParaRPr lang="en-US" sz="2400" dirty="0"/>
          </a:p>
          <a:p>
            <a:pPr marL="342900" indent="-342900">
              <a:buFont typeface="Arial" panose="020B0604020202020204" pitchFamily="34" charset="0"/>
              <a:buChar char="•"/>
            </a:pPr>
            <a:r>
              <a:rPr lang="en-US" sz="2400" dirty="0"/>
              <a:t>For example, it represents the method and variable that will work on the object of the class</a:t>
            </a:r>
          </a:p>
          <a:p>
            <a:endParaRPr lang="en-US" sz="2400" dirty="0"/>
          </a:p>
          <a:p>
            <a:pPr marL="342900" indent="-342900">
              <a:buFont typeface="Arial" panose="020B0604020202020204" pitchFamily="34" charset="0"/>
              <a:buChar char="•"/>
            </a:pPr>
            <a:r>
              <a:rPr lang="en-US" sz="2400" dirty="0"/>
              <a:t>Objects are the basic run-time units of a class. Once a class is defined, we can create any number of objects related to the class to access the defined properties and methods. </a:t>
            </a:r>
          </a:p>
          <a:p>
            <a:endParaRPr lang="en-US" sz="2400" dirty="0"/>
          </a:p>
          <a:p>
            <a:pPr marL="342900" indent="-342900">
              <a:buFont typeface="Arial" panose="020B0604020202020204" pitchFamily="34" charset="0"/>
              <a:buChar char="•"/>
            </a:pPr>
            <a:r>
              <a:rPr lang="en-US" sz="2400" dirty="0"/>
              <a:t>For example, the Car is the Class name, and the speed, mileage, and wheels are attributes of the Class that can be accessed by the Object</a:t>
            </a:r>
            <a:r>
              <a:rPr lang="en-US" dirty="0"/>
              <a:t>.</a:t>
            </a:r>
            <a:endParaRPr lang="en-IN" dirty="0"/>
          </a:p>
        </p:txBody>
      </p:sp>
    </p:spTree>
    <p:extLst>
      <p:ext uri="{BB962C8B-B14F-4D97-AF65-F5344CB8AC3E}">
        <p14:creationId xmlns:p14="http://schemas.microsoft.com/office/powerpoint/2010/main" val="116680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81FAADEF-B59B-4354-9BD9-D0C8596DB4F4}"/>
              </a:ext>
            </a:extLst>
          </p:cNvPr>
          <p:cNvSpPr txBox="1"/>
          <p:nvPr/>
        </p:nvSpPr>
        <p:spPr>
          <a:xfrm>
            <a:off x="283464" y="0"/>
            <a:ext cx="11908536" cy="6001643"/>
          </a:xfrm>
          <a:prstGeom prst="rect">
            <a:avLst/>
          </a:prstGeom>
          <a:noFill/>
        </p:spPr>
        <p:txBody>
          <a:bodyPr wrap="square" rtlCol="0">
            <a:spAutoFit/>
          </a:bodyPr>
          <a:lstStyle/>
          <a:p>
            <a:r>
              <a:rPr lang="en-IN" sz="2400" dirty="0"/>
              <a:t>Creating the </a:t>
            </a:r>
            <a:r>
              <a:rPr lang="en-IN" sz="2400" b="1" dirty="0"/>
              <a:t>Class</a:t>
            </a:r>
            <a:r>
              <a:rPr lang="en-IN" sz="2400" dirty="0"/>
              <a:t>:</a:t>
            </a:r>
          </a:p>
          <a:p>
            <a:pPr lvl="1"/>
            <a:r>
              <a:rPr lang="en-US" sz="2400" dirty="0"/>
              <a:t>[ </a:t>
            </a:r>
            <a:r>
              <a:rPr lang="en-US" sz="2400" dirty="0" err="1"/>
              <a:t>Access_Specifier</a:t>
            </a:r>
            <a:r>
              <a:rPr lang="en-US" sz="2400" dirty="0"/>
              <a:t> ] Class </a:t>
            </a:r>
            <a:r>
              <a:rPr lang="en-US" sz="2400" dirty="0" err="1"/>
              <a:t>ClassName</a:t>
            </a:r>
            <a:r>
              <a:rPr lang="en-US" sz="2400" dirty="0"/>
              <a:t>      </a:t>
            </a:r>
          </a:p>
          <a:p>
            <a:pPr lvl="2"/>
            <a:r>
              <a:rPr lang="en-US" sz="2400" dirty="0"/>
              <a:t>' Data Members or Variable Declaration      </a:t>
            </a:r>
          </a:p>
          <a:p>
            <a:pPr lvl="2"/>
            <a:r>
              <a:rPr lang="en-US" sz="2400" dirty="0"/>
              <a:t>' Methods Name      </a:t>
            </a:r>
          </a:p>
          <a:p>
            <a:pPr lvl="2"/>
            <a:r>
              <a:rPr lang="en-US" sz="2400" dirty="0"/>
              <a:t>' Statement to be executed  </a:t>
            </a:r>
          </a:p>
          <a:p>
            <a:pPr lvl="1"/>
            <a:r>
              <a:rPr lang="en-US" sz="2400" dirty="0"/>
              <a:t> End Class</a:t>
            </a:r>
          </a:p>
          <a:p>
            <a:pPr lvl="1"/>
            <a:endParaRPr lang="en-US" sz="2400" dirty="0"/>
          </a:p>
          <a:p>
            <a:pPr lvl="1"/>
            <a:r>
              <a:rPr lang="en-US" sz="2400" dirty="0"/>
              <a:t>Public Class </a:t>
            </a:r>
            <a:r>
              <a:rPr lang="en-US" sz="2400" dirty="0" err="1"/>
              <a:t>My_program</a:t>
            </a:r>
            <a:r>
              <a:rPr lang="en-US" sz="2400" dirty="0"/>
              <a:t>  </a:t>
            </a:r>
          </a:p>
          <a:p>
            <a:pPr lvl="2"/>
            <a:r>
              <a:rPr lang="en-US" sz="2400" dirty="0"/>
              <a:t>' properties, method name, </a:t>
            </a:r>
            <a:r>
              <a:rPr lang="en-US" sz="2400" dirty="0" err="1"/>
              <a:t>etc</a:t>
            </a:r>
            <a:r>
              <a:rPr lang="en-US" sz="2400" dirty="0"/>
              <a:t> </a:t>
            </a:r>
          </a:p>
          <a:p>
            <a:pPr lvl="2"/>
            <a:r>
              <a:rPr lang="en-US" sz="2400" dirty="0"/>
              <a:t>' Statement to be executed  </a:t>
            </a:r>
          </a:p>
          <a:p>
            <a:pPr lvl="1"/>
            <a:r>
              <a:rPr lang="en-US" sz="2400" dirty="0"/>
              <a:t>End Class</a:t>
            </a:r>
          </a:p>
          <a:p>
            <a:endParaRPr lang="en-US" sz="2400" dirty="0"/>
          </a:p>
          <a:p>
            <a:r>
              <a:rPr lang="en-US" sz="2400" dirty="0"/>
              <a:t>The </a:t>
            </a:r>
            <a:r>
              <a:rPr lang="en-US" sz="2400" b="1" dirty="0"/>
              <a:t>Syntax </a:t>
            </a:r>
            <a:r>
              <a:rPr lang="en-US" sz="2400" dirty="0"/>
              <a:t>for creating an object:</a:t>
            </a:r>
          </a:p>
          <a:p>
            <a:pPr lvl="1"/>
            <a:r>
              <a:rPr lang="en-US" sz="2400" dirty="0"/>
              <a:t>Dim </a:t>
            </a:r>
            <a:r>
              <a:rPr lang="en-US" sz="2400" dirty="0" err="1"/>
              <a:t>Obj_Name</a:t>
            </a:r>
            <a:r>
              <a:rPr lang="en-US" sz="2400" dirty="0"/>
              <a:t> As </a:t>
            </a:r>
            <a:r>
              <a:rPr lang="en-US" sz="2400" dirty="0" err="1"/>
              <a:t>Class_Name</a:t>
            </a:r>
            <a:r>
              <a:rPr lang="en-US" sz="2400" dirty="0"/>
              <a:t> = New </a:t>
            </a:r>
            <a:r>
              <a:rPr lang="en-US" sz="2400" dirty="0" err="1"/>
              <a:t>Class_Name</a:t>
            </a:r>
            <a:r>
              <a:rPr lang="en-US" sz="2400" dirty="0"/>
              <a:t>() ' Declaration of object  </a:t>
            </a:r>
            <a:r>
              <a:rPr lang="en-US" sz="2400" dirty="0" err="1"/>
              <a:t>Obj_Name.Method_Name</a:t>
            </a:r>
            <a:r>
              <a:rPr lang="en-US" sz="2400" dirty="0"/>
              <a:t>() ' Access a method using the object</a:t>
            </a:r>
          </a:p>
          <a:p>
            <a:pPr lvl="1"/>
            <a:endParaRPr lang="en-IN" sz="2400" dirty="0"/>
          </a:p>
        </p:txBody>
      </p:sp>
    </p:spTree>
    <p:extLst>
      <p:ext uri="{BB962C8B-B14F-4D97-AF65-F5344CB8AC3E}">
        <p14:creationId xmlns:p14="http://schemas.microsoft.com/office/powerpoint/2010/main" val="92926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7B9D6BFA-65E0-4645-9121-D7C9F9F36FFF}"/>
              </a:ext>
            </a:extLst>
          </p:cNvPr>
          <p:cNvSpPr txBox="1"/>
          <p:nvPr/>
        </p:nvSpPr>
        <p:spPr>
          <a:xfrm>
            <a:off x="283464" y="0"/>
            <a:ext cx="11908536" cy="830997"/>
          </a:xfrm>
          <a:prstGeom prst="rect">
            <a:avLst/>
          </a:prstGeom>
          <a:noFill/>
        </p:spPr>
        <p:txBody>
          <a:bodyPr wrap="square" rtlCol="0">
            <a:spAutoFit/>
          </a:bodyPr>
          <a:lstStyle/>
          <a:p>
            <a:r>
              <a:rPr lang="en-US" sz="2400" dirty="0"/>
              <a:t>Q. create a program to find the Area and Parameter of a rectangle using the class and object in VB.NET.</a:t>
            </a:r>
            <a:endParaRPr lang="en-IN" sz="2400" dirty="0"/>
          </a:p>
        </p:txBody>
      </p:sp>
      <p:sp>
        <p:nvSpPr>
          <p:cNvPr id="4" name="TextBox 3">
            <a:extLst>
              <a:ext uri="{FF2B5EF4-FFF2-40B4-BE49-F238E27FC236}">
                <a16:creationId xmlns:a16="http://schemas.microsoft.com/office/drawing/2014/main" id="{A8DD801C-37EA-4AD9-837B-2C4B62445D6C}"/>
              </a:ext>
            </a:extLst>
          </p:cNvPr>
          <p:cNvSpPr txBox="1"/>
          <p:nvPr/>
        </p:nvSpPr>
        <p:spPr>
          <a:xfrm>
            <a:off x="283464" y="769441"/>
            <a:ext cx="6332489" cy="6463308"/>
          </a:xfrm>
          <a:prstGeom prst="rect">
            <a:avLst/>
          </a:prstGeom>
          <a:noFill/>
        </p:spPr>
        <p:txBody>
          <a:bodyPr wrap="square" rtlCol="0">
            <a:spAutoFit/>
          </a:bodyPr>
          <a:lstStyle/>
          <a:p>
            <a:r>
              <a:rPr lang="en-US" dirty="0"/>
              <a:t>Imports System  </a:t>
            </a:r>
          </a:p>
          <a:p>
            <a:r>
              <a:rPr lang="en-US" dirty="0"/>
              <a:t>Module </a:t>
            </a:r>
            <a:r>
              <a:rPr lang="en-US" dirty="0" err="1"/>
              <a:t>My_program</a:t>
            </a:r>
            <a:r>
              <a:rPr lang="en-US" dirty="0"/>
              <a:t>      </a:t>
            </a:r>
          </a:p>
          <a:p>
            <a:r>
              <a:rPr lang="en-US" dirty="0"/>
              <a:t>Sub Main()          </a:t>
            </a:r>
          </a:p>
          <a:p>
            <a:pPr lvl="1"/>
            <a:r>
              <a:rPr lang="en-US" dirty="0"/>
              <a:t>Dim </a:t>
            </a:r>
            <a:r>
              <a:rPr lang="en-US" dirty="0" err="1"/>
              <a:t>rect</a:t>
            </a:r>
            <a:r>
              <a:rPr lang="en-US" dirty="0"/>
              <a:t> As Rectangle = New Rectangle() </a:t>
            </a:r>
          </a:p>
          <a:p>
            <a:pPr lvl="1"/>
            <a:r>
              <a:rPr lang="en-US" dirty="0"/>
              <a:t>Dim rect2 As Rectangle = New Rectangle()          </a:t>
            </a:r>
          </a:p>
          <a:p>
            <a:pPr lvl="1"/>
            <a:r>
              <a:rPr lang="en-US" dirty="0"/>
              <a:t>Dim area, para As Integer</a:t>
            </a:r>
          </a:p>
          <a:p>
            <a:pPr lvl="1"/>
            <a:r>
              <a:rPr lang="en-US" dirty="0" err="1"/>
              <a:t>rect.setLength</a:t>
            </a:r>
            <a:r>
              <a:rPr lang="en-US" dirty="0"/>
              <a:t> = (5)          </a:t>
            </a:r>
          </a:p>
          <a:p>
            <a:pPr lvl="1"/>
            <a:r>
              <a:rPr lang="en-US" dirty="0" err="1"/>
              <a:t>rect.setBreadth</a:t>
            </a:r>
            <a:r>
              <a:rPr lang="en-US" dirty="0"/>
              <a:t>= (6)</a:t>
            </a:r>
          </a:p>
          <a:p>
            <a:pPr lvl="1"/>
            <a:r>
              <a:rPr lang="en-US" dirty="0"/>
              <a:t>rect2.setLength = (5)          </a:t>
            </a:r>
          </a:p>
          <a:p>
            <a:pPr lvl="1"/>
            <a:r>
              <a:rPr lang="en-US" dirty="0"/>
              <a:t>rect2.setBreadth = (10)</a:t>
            </a:r>
          </a:p>
          <a:p>
            <a:pPr lvl="1"/>
            <a:r>
              <a:rPr lang="en-US" dirty="0"/>
              <a:t>area = </a:t>
            </a:r>
            <a:r>
              <a:rPr lang="en-US" dirty="0" err="1"/>
              <a:t>rect.length</a:t>
            </a:r>
            <a:r>
              <a:rPr lang="en-US" dirty="0"/>
              <a:t> * </a:t>
            </a:r>
            <a:r>
              <a:rPr lang="en-US" dirty="0" err="1"/>
              <a:t>rect.Breadth</a:t>
            </a:r>
            <a:r>
              <a:rPr lang="en-US" dirty="0"/>
              <a:t>          </a:t>
            </a:r>
          </a:p>
          <a:p>
            <a:pPr lvl="1"/>
            <a:r>
              <a:rPr lang="en-US" dirty="0"/>
              <a:t>'area = </a:t>
            </a:r>
            <a:r>
              <a:rPr lang="en-US" dirty="0" err="1"/>
              <a:t>rect.GetArea</a:t>
            </a:r>
            <a:r>
              <a:rPr lang="en-US" dirty="0"/>
              <a:t>()          </a:t>
            </a:r>
          </a:p>
          <a:p>
            <a:pPr lvl="1"/>
            <a:r>
              <a:rPr lang="en-US" dirty="0" err="1"/>
              <a:t>Console.WriteLine</a:t>
            </a:r>
            <a:r>
              <a:rPr lang="en-US" dirty="0"/>
              <a:t>(" Area of Rectangle is {0}", area)</a:t>
            </a:r>
          </a:p>
          <a:p>
            <a:pPr lvl="1"/>
            <a:r>
              <a:rPr lang="en-US" dirty="0"/>
              <a:t>'para = </a:t>
            </a:r>
            <a:r>
              <a:rPr lang="en-US" dirty="0" err="1"/>
              <a:t>rect.GetParameter</a:t>
            </a:r>
            <a:r>
              <a:rPr lang="en-US" dirty="0"/>
              <a:t>()           </a:t>
            </a:r>
          </a:p>
          <a:p>
            <a:pPr lvl="1"/>
            <a:r>
              <a:rPr lang="en-US" dirty="0"/>
              <a:t>para = 2 (rect2.length + </a:t>
            </a:r>
            <a:r>
              <a:rPr lang="en-US" dirty="0" err="1"/>
              <a:t>rect.Breadth</a:t>
            </a:r>
            <a:r>
              <a:rPr lang="en-US" dirty="0"/>
              <a:t>)          </a:t>
            </a:r>
          </a:p>
          <a:p>
            <a:pPr lvl="1"/>
            <a:r>
              <a:rPr lang="en-US" dirty="0" err="1"/>
              <a:t>Console.WriteLine</a:t>
            </a:r>
            <a:r>
              <a:rPr lang="en-US" dirty="0"/>
              <a:t>(" Parameter of Rectangle is {0}", para)          </a:t>
            </a:r>
            <a:r>
              <a:rPr lang="en-US" dirty="0" err="1"/>
              <a:t>Console.WriteLine</a:t>
            </a:r>
            <a:r>
              <a:rPr lang="en-US" dirty="0"/>
              <a:t>(" Press any key to exit...")          </a:t>
            </a:r>
            <a:r>
              <a:rPr lang="en-US" dirty="0" err="1"/>
              <a:t>Console.ReadKey</a:t>
            </a:r>
            <a:r>
              <a:rPr lang="en-US" dirty="0"/>
              <a:t>()</a:t>
            </a:r>
          </a:p>
          <a:p>
            <a:r>
              <a:rPr lang="en-US" dirty="0"/>
              <a:t>End Sub      </a:t>
            </a:r>
          </a:p>
          <a:p>
            <a:r>
              <a:rPr lang="en-US" dirty="0"/>
              <a:t>   Public Class Rectangle         </a:t>
            </a:r>
          </a:p>
          <a:p>
            <a:pPr lvl="1"/>
            <a:r>
              <a:rPr lang="en-US" dirty="0"/>
              <a:t>Public length As Integer          </a:t>
            </a:r>
          </a:p>
          <a:p>
            <a:pPr lvl="1"/>
            <a:r>
              <a:rPr lang="en-US" dirty="0"/>
              <a:t>Public Breadth As Integer   </a:t>
            </a:r>
          </a:p>
          <a:p>
            <a:r>
              <a:rPr lang="en-US" dirty="0"/>
              <a:t>   </a:t>
            </a:r>
            <a:endParaRPr lang="en-IN" dirty="0"/>
          </a:p>
        </p:txBody>
      </p:sp>
      <p:sp>
        <p:nvSpPr>
          <p:cNvPr id="6" name="TextBox 5">
            <a:extLst>
              <a:ext uri="{FF2B5EF4-FFF2-40B4-BE49-F238E27FC236}">
                <a16:creationId xmlns:a16="http://schemas.microsoft.com/office/drawing/2014/main" id="{FB648BE9-10E9-47DF-8B46-52F0EDBC8BEA}"/>
              </a:ext>
            </a:extLst>
          </p:cNvPr>
          <p:cNvSpPr txBox="1"/>
          <p:nvPr/>
        </p:nvSpPr>
        <p:spPr>
          <a:xfrm>
            <a:off x="6832600" y="939742"/>
            <a:ext cx="5836024" cy="3970318"/>
          </a:xfrm>
          <a:prstGeom prst="rect">
            <a:avLst/>
          </a:prstGeom>
          <a:noFill/>
        </p:spPr>
        <p:txBody>
          <a:bodyPr wrap="square" rtlCol="0">
            <a:spAutoFit/>
          </a:bodyPr>
          <a:lstStyle/>
          <a:p>
            <a:r>
              <a:rPr lang="en-US" dirty="0"/>
              <a:t>Public Sub </a:t>
            </a:r>
            <a:r>
              <a:rPr lang="en-US" dirty="0" err="1"/>
              <a:t>setLength</a:t>
            </a:r>
            <a:r>
              <a:rPr lang="en-US" dirty="0"/>
              <a:t>(</a:t>
            </a:r>
            <a:r>
              <a:rPr lang="en-US" dirty="0" err="1"/>
              <a:t>ByVal</a:t>
            </a:r>
            <a:r>
              <a:rPr lang="en-US" dirty="0"/>
              <a:t> </a:t>
            </a:r>
            <a:r>
              <a:rPr lang="en-US" dirty="0" err="1"/>
              <a:t>len</a:t>
            </a:r>
            <a:r>
              <a:rPr lang="en-US" dirty="0"/>
              <a:t> As Integer)             </a:t>
            </a:r>
          </a:p>
          <a:p>
            <a:r>
              <a:rPr lang="en-US" dirty="0"/>
              <a:t>     length = </a:t>
            </a:r>
            <a:r>
              <a:rPr lang="en-US" dirty="0" err="1"/>
              <a:t>len</a:t>
            </a:r>
            <a:r>
              <a:rPr lang="en-US" dirty="0"/>
              <a:t>          </a:t>
            </a:r>
          </a:p>
          <a:p>
            <a:r>
              <a:rPr lang="en-US" dirty="0"/>
              <a:t>End Sub </a:t>
            </a:r>
          </a:p>
          <a:p>
            <a:r>
              <a:rPr lang="en-US" dirty="0"/>
              <a:t>Public Sub </a:t>
            </a:r>
            <a:r>
              <a:rPr lang="en-US" dirty="0" err="1"/>
              <a:t>setBreadth</a:t>
            </a:r>
            <a:r>
              <a:rPr lang="en-US" dirty="0"/>
              <a:t>(</a:t>
            </a:r>
            <a:r>
              <a:rPr lang="en-US" dirty="0" err="1"/>
              <a:t>ByVal</a:t>
            </a:r>
            <a:r>
              <a:rPr lang="en-US" dirty="0"/>
              <a:t> </a:t>
            </a:r>
            <a:r>
              <a:rPr lang="en-US" dirty="0" err="1"/>
              <a:t>bre</a:t>
            </a:r>
            <a:r>
              <a:rPr lang="en-US" dirty="0"/>
              <a:t> As Integer)              </a:t>
            </a:r>
          </a:p>
          <a:p>
            <a:r>
              <a:rPr lang="en-US" dirty="0"/>
              <a:t>     Breadth = </a:t>
            </a:r>
            <a:r>
              <a:rPr lang="en-US" dirty="0" err="1"/>
              <a:t>bre</a:t>
            </a:r>
            <a:r>
              <a:rPr lang="en-US" dirty="0"/>
              <a:t>          </a:t>
            </a:r>
          </a:p>
          <a:p>
            <a:r>
              <a:rPr lang="en-US" dirty="0"/>
              <a:t>End Sub         </a:t>
            </a:r>
          </a:p>
          <a:p>
            <a:r>
              <a:rPr lang="en-US" dirty="0"/>
              <a:t>Public Function </a:t>
            </a:r>
            <a:r>
              <a:rPr lang="en-US" dirty="0" err="1"/>
              <a:t>GetArea</a:t>
            </a:r>
            <a:r>
              <a:rPr lang="en-US" dirty="0"/>
              <a:t>() As Integer              </a:t>
            </a:r>
          </a:p>
          <a:p>
            <a:r>
              <a:rPr lang="en-US" dirty="0"/>
              <a:t>      Return length * Breadth          </a:t>
            </a:r>
          </a:p>
          <a:p>
            <a:r>
              <a:rPr lang="en-US" dirty="0"/>
              <a:t>End Function</a:t>
            </a:r>
          </a:p>
          <a:p>
            <a:r>
              <a:rPr lang="en-US" dirty="0"/>
              <a:t> Public Function </a:t>
            </a:r>
            <a:r>
              <a:rPr lang="en-US" dirty="0" err="1"/>
              <a:t>GetParameter</a:t>
            </a:r>
            <a:r>
              <a:rPr lang="en-US" dirty="0"/>
              <a:t>() As Integer              </a:t>
            </a:r>
          </a:p>
          <a:p>
            <a:r>
              <a:rPr lang="en-US" dirty="0"/>
              <a:t>       Return 2 * (length + Breadth)          </a:t>
            </a:r>
          </a:p>
          <a:p>
            <a:r>
              <a:rPr lang="en-US" dirty="0"/>
              <a:t>  End Function      </a:t>
            </a:r>
          </a:p>
          <a:p>
            <a:r>
              <a:rPr lang="en-US" dirty="0"/>
              <a:t> End Class  </a:t>
            </a:r>
          </a:p>
          <a:p>
            <a:r>
              <a:rPr lang="en-US" dirty="0"/>
              <a:t>End Module </a:t>
            </a:r>
            <a:endParaRPr lang="en-IN" dirty="0"/>
          </a:p>
        </p:txBody>
      </p:sp>
    </p:spTree>
    <p:extLst>
      <p:ext uri="{BB962C8B-B14F-4D97-AF65-F5344CB8AC3E}">
        <p14:creationId xmlns:p14="http://schemas.microsoft.com/office/powerpoint/2010/main" val="44260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7200" dirty="0">
                <a:latin typeface="Bodoni MT" panose="02070603080606020203" pitchFamily="18" charset="0"/>
                <a:cs typeface="Times New Roman" panose="02020603050405020304" pitchFamily="18" charset="0"/>
              </a:rPr>
            </a:br>
            <a:r>
              <a:rPr lang="en-US" sz="2000" dirty="0">
                <a:latin typeface="Bodoni MT" panose="02070603080606020203" pitchFamily="18" charset="0"/>
                <a:cs typeface="Times New Roman" panose="02020603050405020304" pitchFamily="18" charset="0"/>
                <a:hlinkClick r:id="rId2"/>
              </a:rPr>
              <a:t>Click Here for more</a:t>
            </a:r>
            <a:endParaRPr lang="en-US" sz="2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70043352"/>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984A97C0-FBB3-40B3-A483-691B91F98E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4901" y="0"/>
            <a:ext cx="804054" cy="80405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5297ADB5-8A7E-45E3-886C-502BF370806B}"/>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4" name="Picture 3">
            <a:extLst>
              <a:ext uri="{FF2B5EF4-FFF2-40B4-BE49-F238E27FC236}">
                <a16:creationId xmlns:a16="http://schemas.microsoft.com/office/drawing/2014/main" id="{40C9D7E0-E38D-4A97-B85E-50B0D7733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14" y="452717"/>
            <a:ext cx="6457950" cy="1465747"/>
          </a:xfrm>
          <a:prstGeom prst="rect">
            <a:avLst/>
          </a:prstGeom>
        </p:spPr>
      </p:pic>
      <p:sp>
        <p:nvSpPr>
          <p:cNvPr id="5" name="TextBox 4">
            <a:extLst>
              <a:ext uri="{FF2B5EF4-FFF2-40B4-BE49-F238E27FC236}">
                <a16:creationId xmlns:a16="http://schemas.microsoft.com/office/drawing/2014/main" id="{9348C936-3D6E-46DA-A6FA-1B0095BB94BD}"/>
              </a:ext>
            </a:extLst>
          </p:cNvPr>
          <p:cNvSpPr txBox="1"/>
          <p:nvPr/>
        </p:nvSpPr>
        <p:spPr>
          <a:xfrm>
            <a:off x="283464" y="2687905"/>
            <a:ext cx="11908535" cy="2554545"/>
          </a:xfrm>
          <a:prstGeom prst="rect">
            <a:avLst/>
          </a:prstGeom>
          <a:noFill/>
        </p:spPr>
        <p:txBody>
          <a:bodyPr wrap="square" rtlCol="0">
            <a:spAutoFit/>
          </a:bodyPr>
          <a:lstStyle/>
          <a:p>
            <a:r>
              <a:rPr lang="en-US" sz="4000" dirty="0"/>
              <a:t>Member Function:</a:t>
            </a:r>
          </a:p>
          <a:p>
            <a:pPr marL="342900" indent="-342900">
              <a:buFont typeface="Arial" panose="020B0604020202020204" pitchFamily="34" charset="0"/>
              <a:buChar char="•"/>
            </a:pPr>
            <a:r>
              <a:rPr lang="en-US" sz="2400" dirty="0"/>
              <a:t>The member function of a class is used to define the structure of member inside the definition of the class. </a:t>
            </a:r>
          </a:p>
          <a:p>
            <a:pPr marL="342900" indent="-342900">
              <a:buFont typeface="Arial" panose="020B0604020202020204" pitchFamily="34" charset="0"/>
              <a:buChar char="•"/>
            </a:pPr>
            <a:r>
              <a:rPr lang="en-US" sz="2400" dirty="0"/>
              <a:t>It can be accessed by all defined objects of the class and operated on the data member. Furthermore, member variables are the attributes of an object to be implemented to a member function. And we can access member variables using the public member function</a:t>
            </a:r>
            <a:r>
              <a:rPr lang="en-US" dirty="0"/>
              <a:t>.</a:t>
            </a:r>
            <a:endParaRPr lang="en-IN" dirty="0"/>
          </a:p>
        </p:txBody>
      </p:sp>
    </p:spTree>
    <p:extLst>
      <p:ext uri="{BB962C8B-B14F-4D97-AF65-F5344CB8AC3E}">
        <p14:creationId xmlns:p14="http://schemas.microsoft.com/office/powerpoint/2010/main" val="345326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CA1EF0CD-E935-4C75-909A-1A5B64DD2F02}"/>
              </a:ext>
            </a:extLst>
          </p:cNvPr>
          <p:cNvSpPr txBox="1"/>
          <p:nvPr/>
        </p:nvSpPr>
        <p:spPr>
          <a:xfrm>
            <a:off x="283464" y="0"/>
            <a:ext cx="11908536" cy="4770537"/>
          </a:xfrm>
          <a:prstGeom prst="rect">
            <a:avLst/>
          </a:prstGeom>
          <a:noFill/>
        </p:spPr>
        <p:txBody>
          <a:bodyPr wrap="square" rtlCol="0">
            <a:spAutoFit/>
          </a:bodyPr>
          <a:lstStyle/>
          <a:p>
            <a:r>
              <a:rPr lang="en-US" sz="4000" dirty="0"/>
              <a:t>Constructor and Destructor:</a:t>
            </a:r>
          </a:p>
          <a:p>
            <a:pPr marL="342900" indent="-342900">
              <a:buFont typeface="Arial" panose="020B0604020202020204" pitchFamily="34" charset="0"/>
              <a:buChar char="•"/>
            </a:pPr>
            <a:r>
              <a:rPr lang="en-US" sz="2400" dirty="0"/>
              <a:t>In VB.NET, the constructor is a special method that is implemented when an object of a particular class is created.</a:t>
            </a:r>
          </a:p>
          <a:p>
            <a:r>
              <a:rPr lang="en-US" sz="2400" dirty="0"/>
              <a:t> </a:t>
            </a:r>
          </a:p>
          <a:p>
            <a:pPr marL="342900" indent="-342900">
              <a:buFont typeface="Arial" panose="020B0604020202020204" pitchFamily="34" charset="0"/>
              <a:buChar char="•"/>
            </a:pPr>
            <a:r>
              <a:rPr lang="en-US" sz="2400" dirty="0"/>
              <a:t>Constructor is also useful for creating and setting default values for a new object of a data member.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we create a class without defining a constructor, the compiler automatically creates a default constructor. In this way, there is a constructor that is always available in every class.</a:t>
            </a:r>
          </a:p>
          <a:p>
            <a:endParaRPr lang="en-US" sz="2400" dirty="0"/>
          </a:p>
          <a:p>
            <a:pPr marL="342900" indent="-342900">
              <a:buFont typeface="Arial" panose="020B0604020202020204" pitchFamily="34" charset="0"/>
              <a:buChar char="•"/>
            </a:pPr>
            <a:r>
              <a:rPr lang="en-US" sz="2400" dirty="0"/>
              <a:t>Furthermore, we can create more than one constructor in a class with the use of New keyword but with the different parameters, and it does not return anything.</a:t>
            </a:r>
            <a:endParaRPr lang="en-IN" sz="2400" dirty="0"/>
          </a:p>
        </p:txBody>
      </p:sp>
    </p:spTree>
    <p:extLst>
      <p:ext uri="{BB962C8B-B14F-4D97-AF65-F5344CB8AC3E}">
        <p14:creationId xmlns:p14="http://schemas.microsoft.com/office/powerpoint/2010/main" val="101728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5" name="TextBox 4">
            <a:extLst>
              <a:ext uri="{FF2B5EF4-FFF2-40B4-BE49-F238E27FC236}">
                <a16:creationId xmlns:a16="http://schemas.microsoft.com/office/drawing/2014/main" id="{7B8128C0-09A0-45C8-ADF9-516B2329FADB}"/>
              </a:ext>
            </a:extLst>
          </p:cNvPr>
          <p:cNvSpPr txBox="1"/>
          <p:nvPr/>
        </p:nvSpPr>
        <p:spPr>
          <a:xfrm>
            <a:off x="283464" y="-62753"/>
            <a:ext cx="11908535" cy="6001643"/>
          </a:xfrm>
          <a:prstGeom prst="rect">
            <a:avLst/>
          </a:prstGeom>
          <a:noFill/>
        </p:spPr>
        <p:txBody>
          <a:bodyPr wrap="square" rtlCol="0">
            <a:spAutoFit/>
          </a:bodyPr>
          <a:lstStyle/>
          <a:p>
            <a:r>
              <a:rPr lang="en-IN" sz="2400" dirty="0"/>
              <a:t>Different types of Constructors:</a:t>
            </a:r>
          </a:p>
          <a:p>
            <a:r>
              <a:rPr lang="en-IN" sz="2400" dirty="0"/>
              <a:t>1)Default Constructor                                                                                                                                                                            2)Parameterized Constructor</a:t>
            </a:r>
          </a:p>
          <a:p>
            <a:endParaRPr lang="en-IN" sz="2400" dirty="0"/>
          </a:p>
          <a:p>
            <a:r>
              <a:rPr lang="en-US" sz="2400" b="1" dirty="0"/>
              <a:t>Default Constructor: </a:t>
            </a:r>
          </a:p>
          <a:p>
            <a:pPr marL="342900" indent="-342900">
              <a:buFont typeface="Arial" panose="020B0604020202020204" pitchFamily="34" charset="0"/>
              <a:buChar char="•"/>
            </a:pPr>
            <a:r>
              <a:rPr lang="en-US" sz="2400" dirty="0"/>
              <a:t>In VB.NET, when we create a constructor without defining an argument, it is called a default constructor.</a:t>
            </a:r>
          </a:p>
          <a:p>
            <a:endParaRPr lang="en-US" sz="2400" dirty="0"/>
          </a:p>
          <a:p>
            <a:pPr marL="342900" indent="-342900">
              <a:buFont typeface="Arial" panose="020B0604020202020204" pitchFamily="34" charset="0"/>
              <a:buChar char="•"/>
            </a:pPr>
            <a:r>
              <a:rPr lang="en-IN" sz="2400" dirty="0"/>
              <a:t>VB.NET Default Constructor </a:t>
            </a:r>
            <a:r>
              <a:rPr lang="en-IN" sz="2400" b="1" dirty="0"/>
              <a:t>Syntax</a:t>
            </a:r>
          </a:p>
          <a:p>
            <a:pPr lvl="1"/>
            <a:r>
              <a:rPr lang="en-US" sz="2400" dirty="0"/>
              <a:t>Public Class </a:t>
            </a:r>
            <a:r>
              <a:rPr lang="en-US" sz="2400" dirty="0" err="1"/>
              <a:t>MyClass</a:t>
            </a:r>
            <a:r>
              <a:rPr lang="en-US" sz="2400" dirty="0"/>
              <a:t>  </a:t>
            </a:r>
          </a:p>
          <a:p>
            <a:pPr lvl="1"/>
            <a:r>
              <a:rPr lang="en-US" sz="2400" dirty="0"/>
              <a:t>    ' Creates a Constructor using the New         </a:t>
            </a:r>
          </a:p>
          <a:p>
            <a:pPr lvl="1"/>
            <a:r>
              <a:rPr lang="en-US" sz="2400" dirty="0"/>
              <a:t>Public Sub New()      </a:t>
            </a:r>
          </a:p>
          <a:p>
            <a:pPr lvl="1"/>
            <a:r>
              <a:rPr lang="en-US" sz="2400" dirty="0"/>
              <a:t>    'Statement to be executed         </a:t>
            </a:r>
          </a:p>
          <a:p>
            <a:pPr lvl="1"/>
            <a:r>
              <a:rPr lang="en-US" sz="2400" dirty="0"/>
              <a:t>     End Sub  </a:t>
            </a:r>
          </a:p>
          <a:p>
            <a:pPr lvl="1"/>
            <a:r>
              <a:rPr lang="en-US" sz="2400" dirty="0"/>
              <a:t>End Class</a:t>
            </a:r>
            <a:endParaRPr lang="en-IN" sz="2400" dirty="0"/>
          </a:p>
          <a:p>
            <a:endParaRPr lang="en-IN" sz="2400" dirty="0"/>
          </a:p>
        </p:txBody>
      </p:sp>
    </p:spTree>
    <p:extLst>
      <p:ext uri="{BB962C8B-B14F-4D97-AF65-F5344CB8AC3E}">
        <p14:creationId xmlns:p14="http://schemas.microsoft.com/office/powerpoint/2010/main" val="283923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F91F6551-5D7E-4E5E-B7DE-BA596DAF9B81}"/>
              </a:ext>
            </a:extLst>
          </p:cNvPr>
          <p:cNvSpPr txBox="1"/>
          <p:nvPr/>
        </p:nvSpPr>
        <p:spPr>
          <a:xfrm>
            <a:off x="283464" y="0"/>
            <a:ext cx="11908536" cy="461665"/>
          </a:xfrm>
          <a:prstGeom prst="rect">
            <a:avLst/>
          </a:prstGeom>
          <a:noFill/>
        </p:spPr>
        <p:txBody>
          <a:bodyPr wrap="square" rtlCol="0">
            <a:spAutoFit/>
          </a:bodyPr>
          <a:lstStyle/>
          <a:p>
            <a:r>
              <a:rPr lang="en-US" sz="2400" dirty="0" err="1"/>
              <a:t>Q.Create</a:t>
            </a:r>
            <a:r>
              <a:rPr lang="en-US" sz="2400" dirty="0"/>
              <a:t> a program to define the default constructor in a VB.NET programming language.</a:t>
            </a:r>
            <a:endParaRPr lang="en-IN" sz="2400" dirty="0"/>
          </a:p>
        </p:txBody>
      </p:sp>
      <p:sp>
        <p:nvSpPr>
          <p:cNvPr id="4" name="TextBox 3">
            <a:extLst>
              <a:ext uri="{FF2B5EF4-FFF2-40B4-BE49-F238E27FC236}">
                <a16:creationId xmlns:a16="http://schemas.microsoft.com/office/drawing/2014/main" id="{1E227215-5580-4773-AEEA-57BF014CE3CF}"/>
              </a:ext>
            </a:extLst>
          </p:cNvPr>
          <p:cNvSpPr txBox="1"/>
          <p:nvPr/>
        </p:nvSpPr>
        <p:spPr>
          <a:xfrm>
            <a:off x="346217" y="769441"/>
            <a:ext cx="6269736" cy="5078313"/>
          </a:xfrm>
          <a:prstGeom prst="rect">
            <a:avLst/>
          </a:prstGeom>
          <a:noFill/>
        </p:spPr>
        <p:txBody>
          <a:bodyPr wrap="square" rtlCol="0">
            <a:spAutoFit/>
          </a:bodyPr>
          <a:lstStyle/>
          <a:p>
            <a:r>
              <a:rPr lang="en-IN" dirty="0"/>
              <a:t>Imports System  </a:t>
            </a:r>
          </a:p>
          <a:p>
            <a:r>
              <a:rPr lang="en-IN" dirty="0"/>
              <a:t>Module </a:t>
            </a:r>
            <a:r>
              <a:rPr lang="en-IN" dirty="0" err="1"/>
              <a:t>Default_Const</a:t>
            </a:r>
            <a:r>
              <a:rPr lang="en-IN" dirty="0"/>
              <a:t>      </a:t>
            </a:r>
          </a:p>
          <a:p>
            <a:r>
              <a:rPr lang="en-IN" dirty="0"/>
              <a:t>Class Tutor          </a:t>
            </a:r>
          </a:p>
          <a:p>
            <a:r>
              <a:rPr lang="en-IN" dirty="0"/>
              <a:t>  Public name As String          </a:t>
            </a:r>
          </a:p>
          <a:p>
            <a:r>
              <a:rPr lang="en-IN" dirty="0"/>
              <a:t>  Public topic As String          ‘         </a:t>
            </a:r>
          </a:p>
          <a:p>
            <a:r>
              <a:rPr lang="en-IN" dirty="0"/>
              <a:t>  Public Sub New()              </a:t>
            </a:r>
          </a:p>
          <a:p>
            <a:pPr lvl="1"/>
            <a:r>
              <a:rPr lang="en-IN" dirty="0"/>
              <a:t>name = "</a:t>
            </a:r>
            <a:r>
              <a:rPr lang="en-IN" dirty="0" err="1"/>
              <a:t>JavaTpoint</a:t>
            </a:r>
            <a:r>
              <a:rPr lang="en-IN" dirty="0"/>
              <a:t>"              </a:t>
            </a:r>
          </a:p>
          <a:p>
            <a:pPr lvl="1"/>
            <a:r>
              <a:rPr lang="en-IN" dirty="0"/>
              <a:t>topic = "VB.NET Tutorial"          </a:t>
            </a:r>
          </a:p>
          <a:p>
            <a:r>
              <a:rPr lang="en-IN" dirty="0"/>
              <a:t>End Sub </a:t>
            </a:r>
          </a:p>
          <a:p>
            <a:r>
              <a:rPr lang="en-US" dirty="0"/>
              <a:t>End Class      </a:t>
            </a:r>
          </a:p>
          <a:p>
            <a:r>
              <a:rPr lang="en-US" dirty="0"/>
              <a:t>Sub Main()           </a:t>
            </a:r>
          </a:p>
          <a:p>
            <a:pPr lvl="1"/>
            <a:r>
              <a:rPr lang="en-US" dirty="0"/>
              <a:t>Dim tutor As Tutor = New Tutor() ' Create an object as a tutor          </a:t>
            </a:r>
            <a:r>
              <a:rPr lang="en-US" dirty="0" err="1"/>
              <a:t>Console.WriteLine</a:t>
            </a:r>
            <a:r>
              <a:rPr lang="en-US" dirty="0"/>
              <a:t>(" Your Name is : {0}", tutor.name)          </a:t>
            </a:r>
            <a:r>
              <a:rPr lang="en-US" dirty="0" err="1"/>
              <a:t>Console.WriteLine</a:t>
            </a:r>
            <a:r>
              <a:rPr lang="en-US" dirty="0"/>
              <a:t>(" Your Topic Name is : {0}", </a:t>
            </a:r>
            <a:r>
              <a:rPr lang="en-US" dirty="0" err="1"/>
              <a:t>tutor.topic</a:t>
            </a:r>
            <a:r>
              <a:rPr lang="en-US" dirty="0"/>
              <a:t>)          </a:t>
            </a:r>
            <a:r>
              <a:rPr lang="en-US" dirty="0" err="1"/>
              <a:t>Console.WriteLine</a:t>
            </a:r>
            <a:r>
              <a:rPr lang="en-US" dirty="0"/>
              <a:t>(" Press any key to exit...")          </a:t>
            </a:r>
            <a:r>
              <a:rPr lang="en-US" dirty="0" err="1"/>
              <a:t>Console.ReadKey</a:t>
            </a:r>
            <a:r>
              <a:rPr lang="en-US" dirty="0"/>
              <a:t>()      </a:t>
            </a:r>
          </a:p>
          <a:p>
            <a:r>
              <a:rPr lang="en-US" dirty="0"/>
              <a:t>  End Sub  </a:t>
            </a:r>
          </a:p>
          <a:p>
            <a:r>
              <a:rPr lang="en-US" dirty="0"/>
              <a:t>End Module</a:t>
            </a:r>
            <a:endParaRPr lang="en-IN" dirty="0"/>
          </a:p>
        </p:txBody>
      </p:sp>
      <p:sp>
        <p:nvSpPr>
          <p:cNvPr id="6" name="TextBox 5">
            <a:extLst>
              <a:ext uri="{FF2B5EF4-FFF2-40B4-BE49-F238E27FC236}">
                <a16:creationId xmlns:a16="http://schemas.microsoft.com/office/drawing/2014/main" id="{3B5C6C23-AF4C-4293-A43A-6B9897792FA5}"/>
              </a:ext>
            </a:extLst>
          </p:cNvPr>
          <p:cNvSpPr txBox="1"/>
          <p:nvPr/>
        </p:nvSpPr>
        <p:spPr>
          <a:xfrm>
            <a:off x="7569200" y="1335191"/>
            <a:ext cx="4622800" cy="1477328"/>
          </a:xfrm>
          <a:prstGeom prst="rect">
            <a:avLst/>
          </a:prstGeom>
          <a:noFill/>
        </p:spPr>
        <p:txBody>
          <a:bodyPr wrap="square" rtlCol="0">
            <a:spAutoFit/>
          </a:bodyPr>
          <a:lstStyle/>
          <a:p>
            <a:r>
              <a:rPr lang="en-IN" sz="2400" dirty="0"/>
              <a:t>Output</a:t>
            </a:r>
            <a:r>
              <a:rPr lang="en-IN" dirty="0"/>
              <a:t>:</a:t>
            </a:r>
          </a:p>
          <a:p>
            <a:endParaRPr lang="en-IN" dirty="0"/>
          </a:p>
          <a:p>
            <a:r>
              <a:rPr lang="en-US" sz="2400" dirty="0"/>
              <a:t>Your Name is :  Bill Gates</a:t>
            </a:r>
          </a:p>
          <a:p>
            <a:r>
              <a:rPr lang="en-US" sz="2400" dirty="0"/>
              <a:t>Your Topic Name is : </a:t>
            </a:r>
            <a:r>
              <a:rPr lang="en-US" sz="2400" dirty="0" err="1"/>
              <a:t>VB.Ne</a:t>
            </a:r>
            <a:endParaRPr lang="en-IN" sz="2400" dirty="0"/>
          </a:p>
        </p:txBody>
      </p:sp>
    </p:spTree>
    <p:extLst>
      <p:ext uri="{BB962C8B-B14F-4D97-AF65-F5344CB8AC3E}">
        <p14:creationId xmlns:p14="http://schemas.microsoft.com/office/powerpoint/2010/main" val="24125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6C7F27E3-6136-49C4-A43B-150C658CDDD3}"/>
              </a:ext>
            </a:extLst>
          </p:cNvPr>
          <p:cNvSpPr txBox="1"/>
          <p:nvPr/>
        </p:nvSpPr>
        <p:spPr>
          <a:xfrm>
            <a:off x="283464" y="68221"/>
            <a:ext cx="11908536" cy="1569660"/>
          </a:xfrm>
          <a:prstGeom prst="rect">
            <a:avLst/>
          </a:prstGeom>
          <a:noFill/>
        </p:spPr>
        <p:txBody>
          <a:bodyPr wrap="square" rtlCol="0">
            <a:spAutoFit/>
          </a:bodyPr>
          <a:lstStyle/>
          <a:p>
            <a:r>
              <a:rPr lang="en-IN" sz="2400" b="1" dirty="0"/>
              <a:t>Parameterized Constructor</a:t>
            </a:r>
            <a:r>
              <a:rPr lang="en-IN" dirty="0"/>
              <a:t>:</a:t>
            </a:r>
          </a:p>
          <a:p>
            <a:pPr marL="342900" indent="-342900">
              <a:buFont typeface="Arial" panose="020B0604020202020204" pitchFamily="34" charset="0"/>
              <a:buChar char="•"/>
            </a:pPr>
            <a:r>
              <a:rPr lang="en-US" sz="2400" dirty="0"/>
              <a:t>In VB.NET, when we pass one or more arguments to a constructor, the constructor is known as a parameterized constructor. And the object of the class should be initialized with arguments when it is created</a:t>
            </a:r>
            <a:endParaRPr lang="en-IN" sz="2400" dirty="0"/>
          </a:p>
        </p:txBody>
      </p:sp>
      <p:sp>
        <p:nvSpPr>
          <p:cNvPr id="3" name="TextBox 2">
            <a:extLst>
              <a:ext uri="{FF2B5EF4-FFF2-40B4-BE49-F238E27FC236}">
                <a16:creationId xmlns:a16="http://schemas.microsoft.com/office/drawing/2014/main" id="{A5979477-8E30-4211-8F4C-F8F6946DC96B}"/>
              </a:ext>
            </a:extLst>
          </p:cNvPr>
          <p:cNvSpPr txBox="1"/>
          <p:nvPr/>
        </p:nvSpPr>
        <p:spPr>
          <a:xfrm>
            <a:off x="283464" y="1839993"/>
            <a:ext cx="11908535" cy="461665"/>
          </a:xfrm>
          <a:prstGeom prst="rect">
            <a:avLst/>
          </a:prstGeom>
          <a:noFill/>
        </p:spPr>
        <p:txBody>
          <a:bodyPr wrap="square" rtlCol="0">
            <a:spAutoFit/>
          </a:bodyPr>
          <a:lstStyle/>
          <a:p>
            <a:r>
              <a:rPr lang="en-US" sz="2400" dirty="0" err="1"/>
              <a:t>Q.Create</a:t>
            </a:r>
            <a:r>
              <a:rPr lang="en-US" sz="2400" dirty="0"/>
              <a:t> a program to use the parameterized constructor to pass the argument in a class</a:t>
            </a:r>
            <a:r>
              <a:rPr lang="en-US" dirty="0"/>
              <a:t>.</a:t>
            </a:r>
            <a:endParaRPr lang="en-IN" dirty="0"/>
          </a:p>
        </p:txBody>
      </p:sp>
      <p:sp>
        <p:nvSpPr>
          <p:cNvPr id="4" name="TextBox 3">
            <a:extLst>
              <a:ext uri="{FF2B5EF4-FFF2-40B4-BE49-F238E27FC236}">
                <a16:creationId xmlns:a16="http://schemas.microsoft.com/office/drawing/2014/main" id="{8819D0BD-3DA1-4589-A3DC-7E05C89F3D92}"/>
              </a:ext>
            </a:extLst>
          </p:cNvPr>
          <p:cNvSpPr txBox="1"/>
          <p:nvPr/>
        </p:nvSpPr>
        <p:spPr>
          <a:xfrm>
            <a:off x="283464" y="2463471"/>
            <a:ext cx="6319043" cy="3970318"/>
          </a:xfrm>
          <a:prstGeom prst="rect">
            <a:avLst/>
          </a:prstGeom>
          <a:noFill/>
        </p:spPr>
        <p:txBody>
          <a:bodyPr wrap="square" rtlCol="0">
            <a:spAutoFit/>
          </a:bodyPr>
          <a:lstStyle/>
          <a:p>
            <a:r>
              <a:rPr lang="en-US" dirty="0"/>
              <a:t>Imports System  </a:t>
            </a:r>
          </a:p>
          <a:p>
            <a:r>
              <a:rPr lang="en-US" dirty="0"/>
              <a:t>Module </a:t>
            </a:r>
            <a:r>
              <a:rPr lang="en-US" dirty="0" err="1"/>
              <a:t>Para_Const</a:t>
            </a:r>
            <a:r>
              <a:rPr lang="en-US" dirty="0"/>
              <a:t>      </a:t>
            </a:r>
          </a:p>
          <a:p>
            <a:r>
              <a:rPr lang="en-US" dirty="0"/>
              <a:t>	Class Tutor          </a:t>
            </a:r>
          </a:p>
          <a:p>
            <a:r>
              <a:rPr lang="en-US" dirty="0"/>
              <a:t>		Public name As String          </a:t>
            </a:r>
          </a:p>
          <a:p>
            <a:r>
              <a:rPr lang="en-US" dirty="0"/>
              <a:t>		Public topic As String          </a:t>
            </a:r>
          </a:p>
          <a:p>
            <a:r>
              <a:rPr lang="en-US" dirty="0"/>
              <a:t>		Public Sub New(</a:t>
            </a:r>
            <a:r>
              <a:rPr lang="en-US" dirty="0" err="1"/>
              <a:t>ByVal</a:t>
            </a:r>
            <a:r>
              <a:rPr lang="en-US" dirty="0"/>
              <a:t> a  As String, </a:t>
            </a:r>
            <a:r>
              <a:rPr lang="en-US" dirty="0" err="1"/>
              <a:t>ByVal</a:t>
            </a:r>
            <a:r>
              <a:rPr lang="en-US" dirty="0"/>
              <a:t> b  As String)                               			name = a              </a:t>
            </a:r>
          </a:p>
          <a:p>
            <a:r>
              <a:rPr lang="en-US" dirty="0"/>
              <a:t>			topic = b </a:t>
            </a:r>
          </a:p>
          <a:p>
            <a:r>
              <a:rPr lang="en-US" dirty="0"/>
              <a:t>			</a:t>
            </a:r>
            <a:r>
              <a:rPr lang="en-US" dirty="0" err="1"/>
              <a:t>Console.WriteLine</a:t>
            </a:r>
            <a:r>
              <a:rPr lang="en-US" dirty="0"/>
              <a:t>(" We are using a parameterized 						constructor to pass the parameter")          </a:t>
            </a:r>
          </a:p>
          <a:p>
            <a:r>
              <a:rPr lang="en-US" dirty="0"/>
              <a:t>  		End Sub      </a:t>
            </a:r>
          </a:p>
          <a:p>
            <a:r>
              <a:rPr lang="en-US" dirty="0"/>
              <a:t>	End Class      </a:t>
            </a:r>
          </a:p>
          <a:p>
            <a:r>
              <a:rPr lang="en-US" dirty="0"/>
              <a:t>	</a:t>
            </a:r>
          </a:p>
          <a:p>
            <a:endParaRPr lang="en-IN" dirty="0"/>
          </a:p>
        </p:txBody>
      </p:sp>
      <p:sp>
        <p:nvSpPr>
          <p:cNvPr id="17" name="TextBox 16">
            <a:extLst>
              <a:ext uri="{FF2B5EF4-FFF2-40B4-BE49-F238E27FC236}">
                <a16:creationId xmlns:a16="http://schemas.microsoft.com/office/drawing/2014/main" id="{0F512F16-2E92-478A-B505-52794D26A2FC}"/>
              </a:ext>
            </a:extLst>
          </p:cNvPr>
          <p:cNvSpPr txBox="1"/>
          <p:nvPr/>
        </p:nvSpPr>
        <p:spPr>
          <a:xfrm>
            <a:off x="7153835" y="2807784"/>
            <a:ext cx="4959724" cy="3139321"/>
          </a:xfrm>
          <a:prstGeom prst="rect">
            <a:avLst/>
          </a:prstGeom>
          <a:noFill/>
        </p:spPr>
        <p:txBody>
          <a:bodyPr wrap="square">
            <a:spAutoFit/>
          </a:bodyPr>
          <a:lstStyle/>
          <a:p>
            <a:r>
              <a:rPr lang="en-IN" dirty="0"/>
              <a:t>Sub Main() </a:t>
            </a:r>
          </a:p>
          <a:p>
            <a:pPr lvl="1"/>
            <a:r>
              <a:rPr lang="en-IN" dirty="0"/>
              <a:t>Dim tutor As Tutor = New Tutor("</a:t>
            </a:r>
            <a:r>
              <a:rPr lang="en-IN" dirty="0" err="1"/>
              <a:t>JavaTpoint</a:t>
            </a:r>
            <a:r>
              <a:rPr lang="en-IN" dirty="0"/>
              <a:t>", "VB.NET Constructor")          </a:t>
            </a:r>
            <a:r>
              <a:rPr lang="en-IN" dirty="0" err="1"/>
              <a:t>Console.WriteLine</a:t>
            </a:r>
            <a:r>
              <a:rPr lang="en-IN" dirty="0"/>
              <a:t>(" Your Site Name is : {0}", tutor.name)          </a:t>
            </a:r>
          </a:p>
          <a:p>
            <a:pPr lvl="1"/>
            <a:r>
              <a:rPr lang="en-IN" dirty="0" err="1"/>
              <a:t>Console.WriteLine</a:t>
            </a:r>
            <a:r>
              <a:rPr lang="en-IN" dirty="0"/>
              <a:t>(" Your Topic Name is : {0}", </a:t>
            </a:r>
            <a:r>
              <a:rPr lang="en-IN" dirty="0" err="1"/>
              <a:t>tutor.topic</a:t>
            </a:r>
            <a:r>
              <a:rPr lang="en-IN" dirty="0"/>
              <a:t>)          </a:t>
            </a:r>
          </a:p>
          <a:p>
            <a:pPr lvl="1"/>
            <a:r>
              <a:rPr lang="en-IN" dirty="0" err="1"/>
              <a:t>Console.WriteLine</a:t>
            </a:r>
            <a:r>
              <a:rPr lang="en-IN" dirty="0"/>
              <a:t>(" Press any key to exit...")          </a:t>
            </a:r>
            <a:r>
              <a:rPr lang="en-IN" dirty="0" err="1"/>
              <a:t>Console.ReadKey</a:t>
            </a:r>
            <a:r>
              <a:rPr lang="en-IN" dirty="0"/>
              <a:t>()      </a:t>
            </a:r>
          </a:p>
          <a:p>
            <a:r>
              <a:rPr lang="en-IN" dirty="0"/>
              <a:t>   End Sub  </a:t>
            </a:r>
          </a:p>
          <a:p>
            <a:r>
              <a:rPr lang="en-IN" dirty="0"/>
              <a:t>End Module</a:t>
            </a:r>
          </a:p>
        </p:txBody>
      </p:sp>
    </p:spTree>
    <p:extLst>
      <p:ext uri="{BB962C8B-B14F-4D97-AF65-F5344CB8AC3E}">
        <p14:creationId xmlns:p14="http://schemas.microsoft.com/office/powerpoint/2010/main" val="780082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DFD59827-3F68-4D86-A121-AF9C712A33CB}"/>
              </a:ext>
            </a:extLst>
          </p:cNvPr>
          <p:cNvSpPr txBox="1"/>
          <p:nvPr/>
        </p:nvSpPr>
        <p:spPr>
          <a:xfrm>
            <a:off x="283464" y="0"/>
            <a:ext cx="6269736" cy="461665"/>
          </a:xfrm>
          <a:prstGeom prst="rect">
            <a:avLst/>
          </a:prstGeom>
          <a:noFill/>
        </p:spPr>
        <p:txBody>
          <a:bodyPr wrap="square" rtlCol="0">
            <a:spAutoFit/>
          </a:bodyPr>
          <a:lstStyle/>
          <a:p>
            <a:r>
              <a:rPr lang="en-IN" sz="2400" dirty="0"/>
              <a:t>Output</a:t>
            </a:r>
            <a:r>
              <a:rPr lang="en-IN" dirty="0"/>
              <a:t>:</a:t>
            </a:r>
          </a:p>
        </p:txBody>
      </p:sp>
      <p:pic>
        <p:nvPicPr>
          <p:cNvPr id="4" name="Picture 3">
            <a:extLst>
              <a:ext uri="{FF2B5EF4-FFF2-40B4-BE49-F238E27FC236}">
                <a16:creationId xmlns:a16="http://schemas.microsoft.com/office/drawing/2014/main" id="{4E4ABDA1-ED4D-4636-A8FF-BCCE4EFD3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39" y="543460"/>
            <a:ext cx="7515225" cy="1419811"/>
          </a:xfrm>
          <a:prstGeom prst="rect">
            <a:avLst/>
          </a:prstGeom>
        </p:spPr>
      </p:pic>
    </p:spTree>
    <p:extLst>
      <p:ext uri="{BB962C8B-B14F-4D97-AF65-F5344CB8AC3E}">
        <p14:creationId xmlns:p14="http://schemas.microsoft.com/office/powerpoint/2010/main" val="80339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F7B89FD4-DB24-44F2-A786-3699796C6CE0}"/>
              </a:ext>
            </a:extLst>
          </p:cNvPr>
          <p:cNvSpPr txBox="1"/>
          <p:nvPr/>
        </p:nvSpPr>
        <p:spPr>
          <a:xfrm>
            <a:off x="283465" y="0"/>
            <a:ext cx="11908535" cy="6247864"/>
          </a:xfrm>
          <a:prstGeom prst="rect">
            <a:avLst/>
          </a:prstGeom>
          <a:noFill/>
        </p:spPr>
        <p:txBody>
          <a:bodyPr wrap="square" rtlCol="0">
            <a:spAutoFit/>
          </a:bodyPr>
          <a:lstStyle/>
          <a:p>
            <a:r>
              <a:rPr lang="en-US" sz="4000" dirty="0"/>
              <a:t>VB.NET Destructor</a:t>
            </a:r>
          </a:p>
          <a:p>
            <a:pPr marL="342900" indent="-342900">
              <a:buFont typeface="Arial" panose="020B0604020202020204" pitchFamily="34" charset="0"/>
              <a:buChar char="•"/>
            </a:pPr>
            <a:r>
              <a:rPr lang="en-US" sz="2400" dirty="0"/>
              <a:t>In VB.NET, Destructor is a special function that is used to destroy a class object when the object of the class goes out of scope. </a:t>
            </a:r>
          </a:p>
          <a:p>
            <a:pPr marL="342900" indent="-342900">
              <a:buFont typeface="Arial" panose="020B0604020202020204" pitchFamily="34" charset="0"/>
              <a:buChar char="•"/>
            </a:pPr>
            <a:r>
              <a:rPr lang="en-US" sz="2400" dirty="0"/>
              <a:t>It can be represented as the Finalize() method and does not accept any parameter nor return any value. </a:t>
            </a:r>
          </a:p>
          <a:p>
            <a:pPr marL="342900" indent="-342900">
              <a:buFont typeface="Arial" panose="020B0604020202020204" pitchFamily="34" charset="0"/>
              <a:buChar char="•"/>
            </a:pPr>
            <a:r>
              <a:rPr lang="en-US" sz="2400" dirty="0"/>
              <a:t>Furthermore, it can be called automatically when a class object is not needed.</a:t>
            </a:r>
          </a:p>
          <a:p>
            <a:pPr marL="342900" indent="-342900">
              <a:buFont typeface="Arial" panose="020B0604020202020204" pitchFamily="34" charset="0"/>
              <a:buChar char="•"/>
            </a:pPr>
            <a:endParaRPr lang="en-US" sz="2400" dirty="0"/>
          </a:p>
          <a:p>
            <a:r>
              <a:rPr lang="en-IN" sz="2400" dirty="0"/>
              <a:t>VB.NET Destructor </a:t>
            </a:r>
            <a:r>
              <a:rPr lang="en-IN" sz="2400" b="1" dirty="0"/>
              <a:t>Syntax</a:t>
            </a:r>
          </a:p>
          <a:p>
            <a:r>
              <a:rPr lang="en-US" sz="2400" dirty="0"/>
              <a:t>Destructor using the Finalize() method in VB.NET.</a:t>
            </a:r>
          </a:p>
          <a:p>
            <a:endParaRPr lang="en-US" sz="2400" dirty="0"/>
          </a:p>
          <a:p>
            <a:r>
              <a:rPr lang="en-US" sz="2400" dirty="0"/>
              <a:t>Class </a:t>
            </a:r>
            <a:r>
              <a:rPr lang="en-US" sz="2400" dirty="0" err="1"/>
              <a:t>My_Destructor</a:t>
            </a:r>
            <a:r>
              <a:rPr lang="en-US" sz="2400" dirty="0"/>
              <a:t>   </a:t>
            </a:r>
          </a:p>
          <a:p>
            <a:pPr lvl="1"/>
            <a:r>
              <a:rPr lang="en-US" sz="2400" dirty="0"/>
              <a:t>' define the destructor       </a:t>
            </a:r>
          </a:p>
          <a:p>
            <a:pPr lvl="1"/>
            <a:r>
              <a:rPr lang="en-US" sz="2400" dirty="0"/>
              <a:t>Protected Overrides Sub Finalize() </a:t>
            </a:r>
          </a:p>
          <a:p>
            <a:pPr lvl="1"/>
            <a:r>
              <a:rPr lang="en-US" sz="2400" dirty="0"/>
              <a:t> ' Statement or code to be executed   </a:t>
            </a:r>
          </a:p>
          <a:p>
            <a:r>
              <a:rPr lang="en-US" sz="2400" dirty="0"/>
              <a:t>   End Sub  </a:t>
            </a:r>
          </a:p>
          <a:p>
            <a:r>
              <a:rPr lang="en-US" sz="2400" dirty="0"/>
              <a:t>End Class</a:t>
            </a:r>
            <a:endParaRPr lang="en-IN" sz="2400" dirty="0"/>
          </a:p>
        </p:txBody>
      </p:sp>
    </p:spTree>
    <p:extLst>
      <p:ext uri="{BB962C8B-B14F-4D97-AF65-F5344CB8AC3E}">
        <p14:creationId xmlns:p14="http://schemas.microsoft.com/office/powerpoint/2010/main" val="2325254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33D80C06-3C5B-4569-B52F-EBB1E999BA9E}"/>
              </a:ext>
            </a:extLst>
          </p:cNvPr>
          <p:cNvSpPr txBox="1"/>
          <p:nvPr/>
        </p:nvSpPr>
        <p:spPr>
          <a:xfrm>
            <a:off x="283464" y="0"/>
            <a:ext cx="11908535" cy="461665"/>
          </a:xfrm>
          <a:prstGeom prst="rect">
            <a:avLst/>
          </a:prstGeom>
          <a:noFill/>
        </p:spPr>
        <p:txBody>
          <a:bodyPr wrap="square" rtlCol="0">
            <a:spAutoFit/>
          </a:bodyPr>
          <a:lstStyle/>
          <a:p>
            <a:r>
              <a:rPr lang="en-US" sz="2400" dirty="0" err="1"/>
              <a:t>Q.Create</a:t>
            </a:r>
            <a:r>
              <a:rPr lang="en-US" sz="2400" dirty="0"/>
              <a:t> a program to use the Finalize() method in VB.NET Destructor</a:t>
            </a:r>
            <a:r>
              <a:rPr lang="en-US" dirty="0"/>
              <a:t>.</a:t>
            </a:r>
            <a:endParaRPr lang="en-IN" dirty="0"/>
          </a:p>
        </p:txBody>
      </p:sp>
      <p:sp>
        <p:nvSpPr>
          <p:cNvPr id="4" name="TextBox 3">
            <a:extLst>
              <a:ext uri="{FF2B5EF4-FFF2-40B4-BE49-F238E27FC236}">
                <a16:creationId xmlns:a16="http://schemas.microsoft.com/office/drawing/2014/main" id="{18035BFF-D634-401A-9DDB-E62E7216B3C6}"/>
              </a:ext>
            </a:extLst>
          </p:cNvPr>
          <p:cNvSpPr txBox="1"/>
          <p:nvPr/>
        </p:nvSpPr>
        <p:spPr>
          <a:xfrm>
            <a:off x="283464" y="537882"/>
            <a:ext cx="10868630" cy="5632311"/>
          </a:xfrm>
          <a:prstGeom prst="rect">
            <a:avLst/>
          </a:prstGeom>
          <a:noFill/>
        </p:spPr>
        <p:txBody>
          <a:bodyPr wrap="square" rtlCol="0">
            <a:spAutoFit/>
          </a:bodyPr>
          <a:lstStyle/>
          <a:p>
            <a:r>
              <a:rPr lang="en-US" dirty="0"/>
              <a:t>Imports System  </a:t>
            </a:r>
          </a:p>
          <a:p>
            <a:r>
              <a:rPr lang="en-US" dirty="0"/>
              <a:t>Module Destruct      </a:t>
            </a:r>
          </a:p>
          <a:p>
            <a:r>
              <a:rPr lang="en-US" dirty="0"/>
              <a:t>	Class </a:t>
            </a:r>
            <a:r>
              <a:rPr lang="en-US" dirty="0" err="1"/>
              <a:t>Get_Destroy</a:t>
            </a:r>
            <a:r>
              <a:rPr lang="en-US" dirty="0"/>
              <a:t>          </a:t>
            </a:r>
          </a:p>
          <a:p>
            <a:r>
              <a:rPr lang="en-US" dirty="0"/>
              <a:t>  		Public Sub New()              </a:t>
            </a:r>
          </a:p>
          <a:p>
            <a:r>
              <a:rPr lang="en-US" dirty="0"/>
              <a:t>			</a:t>
            </a:r>
            <a:r>
              <a:rPr lang="en-US" dirty="0" err="1"/>
              <a:t>Console.WriteLine</a:t>
            </a:r>
            <a:r>
              <a:rPr lang="en-US" dirty="0"/>
              <a:t>(" An Object of the class is being created")          </a:t>
            </a:r>
          </a:p>
          <a:p>
            <a:r>
              <a:rPr lang="en-US" dirty="0"/>
              <a:t>		End Sub          </a:t>
            </a:r>
          </a:p>
          <a:p>
            <a:r>
              <a:rPr lang="en-US" dirty="0"/>
              <a:t>		Protected Overrides Sub Finalize()              </a:t>
            </a:r>
          </a:p>
          <a:p>
            <a:r>
              <a:rPr lang="en-US" dirty="0"/>
              <a:t>			</a:t>
            </a:r>
            <a:r>
              <a:rPr lang="en-US" dirty="0" err="1"/>
              <a:t>Console.WriteLine</a:t>
            </a:r>
            <a:r>
              <a:rPr lang="en-US" dirty="0"/>
              <a:t>(" An Object of the class is being destroyed")              </a:t>
            </a:r>
          </a:p>
          <a:p>
            <a:r>
              <a:rPr lang="en-US" dirty="0"/>
              <a:t>			</a:t>
            </a:r>
            <a:r>
              <a:rPr lang="en-US" dirty="0" err="1"/>
              <a:t>Console.WriteLine</a:t>
            </a:r>
            <a:r>
              <a:rPr lang="en-US" dirty="0"/>
              <a:t>(" Press any key to exit")          </a:t>
            </a:r>
          </a:p>
          <a:p>
            <a:r>
              <a:rPr lang="en-US" dirty="0"/>
              <a:t>		End Sub      </a:t>
            </a:r>
          </a:p>
          <a:p>
            <a:r>
              <a:rPr lang="en-US" dirty="0"/>
              <a:t>	End Class</a:t>
            </a:r>
          </a:p>
          <a:p>
            <a:r>
              <a:rPr lang="en-US" dirty="0"/>
              <a:t>Sub Main()          </a:t>
            </a:r>
          </a:p>
          <a:p>
            <a:r>
              <a:rPr lang="en-US" dirty="0"/>
              <a:t>	</a:t>
            </a:r>
            <a:r>
              <a:rPr lang="en-US" dirty="0" err="1"/>
              <a:t>Get_Details</a:t>
            </a:r>
            <a:r>
              <a:rPr lang="en-US" dirty="0"/>
              <a:t>() ' After invoking the </a:t>
            </a:r>
            <a:r>
              <a:rPr lang="en-US" dirty="0" err="1"/>
              <a:t>Get_Details</a:t>
            </a:r>
            <a:r>
              <a:rPr lang="en-US" dirty="0"/>
              <a:t>() method, garbage collector is called automatically          		</a:t>
            </a:r>
            <a:r>
              <a:rPr lang="en-US" dirty="0" err="1"/>
              <a:t>GC.Collect</a:t>
            </a:r>
            <a:r>
              <a:rPr lang="en-US" dirty="0"/>
              <a:t>()          </a:t>
            </a:r>
          </a:p>
          <a:p>
            <a:r>
              <a:rPr lang="en-US" dirty="0"/>
              <a:t>	</a:t>
            </a:r>
            <a:r>
              <a:rPr lang="en-US" dirty="0" err="1"/>
              <a:t>Console.ReadKey</a:t>
            </a:r>
            <a:r>
              <a:rPr lang="en-US" dirty="0"/>
              <a:t>()          </a:t>
            </a:r>
          </a:p>
          <a:p>
            <a:r>
              <a:rPr lang="en-US" dirty="0"/>
              <a:t>End Sub      </a:t>
            </a:r>
          </a:p>
          <a:p>
            <a:r>
              <a:rPr lang="en-US" dirty="0"/>
              <a:t>	Public Sub </a:t>
            </a:r>
            <a:r>
              <a:rPr lang="en-US" dirty="0" err="1"/>
              <a:t>Get_Details</a:t>
            </a:r>
            <a:r>
              <a:rPr lang="en-US" dirty="0"/>
              <a:t>()          </a:t>
            </a:r>
          </a:p>
          <a:p>
            <a:r>
              <a:rPr lang="en-US" dirty="0"/>
              <a:t>		Dim </a:t>
            </a:r>
            <a:r>
              <a:rPr lang="en-US" dirty="0" err="1"/>
              <a:t>dest</a:t>
            </a:r>
            <a:r>
              <a:rPr lang="en-US" dirty="0"/>
              <a:t> As </a:t>
            </a:r>
            <a:r>
              <a:rPr lang="en-US" dirty="0" err="1"/>
              <a:t>Get_Destroy</a:t>
            </a:r>
            <a:r>
              <a:rPr lang="en-US" dirty="0"/>
              <a:t> = New </a:t>
            </a:r>
            <a:r>
              <a:rPr lang="en-US" dirty="0" err="1"/>
              <a:t>Get_Destroy</a:t>
            </a:r>
            <a:r>
              <a:rPr lang="en-US" dirty="0"/>
              <a:t>()      </a:t>
            </a:r>
          </a:p>
          <a:p>
            <a:r>
              <a:rPr lang="en-US" dirty="0"/>
              <a:t>	End Sub  </a:t>
            </a:r>
          </a:p>
          <a:p>
            <a:r>
              <a:rPr lang="en-US" dirty="0"/>
              <a:t>End Module </a:t>
            </a:r>
            <a:endParaRPr lang="en-IN" dirty="0"/>
          </a:p>
        </p:txBody>
      </p:sp>
    </p:spTree>
    <p:extLst>
      <p:ext uri="{BB962C8B-B14F-4D97-AF65-F5344CB8AC3E}">
        <p14:creationId xmlns:p14="http://schemas.microsoft.com/office/powerpoint/2010/main" val="132558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1059E2AC-C3B9-411C-801C-0315B8DD3E3C}"/>
              </a:ext>
            </a:extLst>
          </p:cNvPr>
          <p:cNvSpPr txBox="1"/>
          <p:nvPr/>
        </p:nvSpPr>
        <p:spPr>
          <a:xfrm>
            <a:off x="283464" y="0"/>
            <a:ext cx="11827854" cy="707886"/>
          </a:xfrm>
          <a:prstGeom prst="rect">
            <a:avLst/>
          </a:prstGeom>
          <a:noFill/>
        </p:spPr>
        <p:txBody>
          <a:bodyPr wrap="square" rtlCol="0">
            <a:spAutoFit/>
          </a:bodyPr>
          <a:lstStyle/>
          <a:p>
            <a:r>
              <a:rPr lang="en-IN" sz="4000" dirty="0"/>
              <a:t>OOPs(Object Oriented Programming):</a:t>
            </a:r>
          </a:p>
        </p:txBody>
      </p:sp>
      <p:sp>
        <p:nvSpPr>
          <p:cNvPr id="5" name="TextBox 4">
            <a:extLst>
              <a:ext uri="{FF2B5EF4-FFF2-40B4-BE49-F238E27FC236}">
                <a16:creationId xmlns:a16="http://schemas.microsoft.com/office/drawing/2014/main" id="{3E927E77-2A6C-457D-BACA-13826264D601}"/>
              </a:ext>
            </a:extLst>
          </p:cNvPr>
          <p:cNvSpPr txBox="1"/>
          <p:nvPr/>
        </p:nvSpPr>
        <p:spPr>
          <a:xfrm>
            <a:off x="5638800" y="2918012"/>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50EC5AA-3753-40E4-AD8F-876C35DA3CE2}"/>
              </a:ext>
            </a:extLst>
          </p:cNvPr>
          <p:cNvSpPr txBox="1"/>
          <p:nvPr/>
        </p:nvSpPr>
        <p:spPr>
          <a:xfrm>
            <a:off x="283464" y="707886"/>
            <a:ext cx="11827854" cy="6186309"/>
          </a:xfrm>
          <a:prstGeom prst="rect">
            <a:avLst/>
          </a:prstGeom>
          <a:noFill/>
        </p:spPr>
        <p:txBody>
          <a:bodyPr wrap="square" rtlCol="0">
            <a:spAutoFit/>
          </a:bodyPr>
          <a:lstStyle/>
          <a:p>
            <a:pPr marL="342900" indent="-342900">
              <a:buFont typeface="Arial" panose="020B0604020202020204" pitchFamily="34" charset="0"/>
              <a:buChar char="•"/>
            </a:pPr>
            <a:r>
              <a:rPr lang="en-US" sz="2400" dirty="0"/>
              <a:t>It is an approach that provides a way of modularizing programming, that which can be used to create small partition memory area for both data and objects, which are to be used as templates for creating copies of such modules on demand.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dirty="0"/>
              <a:t>Object : An object is a real world entity, that which possess 3 </a:t>
            </a:r>
            <a:r>
              <a:rPr lang="en-US" sz="2400" dirty="0" err="1"/>
              <a:t>characterstics</a:t>
            </a:r>
            <a:r>
              <a:rPr lang="en-US" sz="2400" dirty="0"/>
              <a:t> known as</a:t>
            </a:r>
            <a:endParaRPr lang="en-IN" sz="2400" dirty="0"/>
          </a:p>
          <a:p>
            <a:pPr marL="400050" indent="-400050">
              <a:buAutoNum type="romanLcParenBoth"/>
            </a:pPr>
            <a:r>
              <a:rPr lang="en-US" sz="2400" dirty="0"/>
              <a:t>State</a:t>
            </a:r>
          </a:p>
          <a:p>
            <a:r>
              <a:rPr lang="en-US" sz="2400" dirty="0"/>
              <a:t>(ii) </a:t>
            </a:r>
            <a:r>
              <a:rPr lang="en-US" sz="2400" dirty="0" err="1"/>
              <a:t>behaviour</a:t>
            </a:r>
            <a:endParaRPr lang="en-US" sz="2400" dirty="0"/>
          </a:p>
          <a:p>
            <a:r>
              <a:rPr lang="en-US" sz="2400" dirty="0"/>
              <a:t>(iii) Identity</a:t>
            </a:r>
          </a:p>
          <a:p>
            <a:endParaRPr lang="en-US" sz="2400" dirty="0"/>
          </a:p>
          <a:p>
            <a:r>
              <a:rPr lang="en-IN" sz="3600" dirty="0"/>
              <a:t>OOPS features:</a:t>
            </a:r>
          </a:p>
          <a:p>
            <a:pPr marL="342900" indent="-342900">
              <a:buFont typeface="Arial" panose="020B0604020202020204" pitchFamily="34" charset="0"/>
              <a:buChar char="•"/>
            </a:pPr>
            <a:r>
              <a:rPr lang="en-US" sz="2400" b="1" dirty="0"/>
              <a:t>Encapsulation:</a:t>
            </a:r>
            <a:r>
              <a:rPr lang="en-US" sz="2400" dirty="0"/>
              <a:t> </a:t>
            </a:r>
          </a:p>
          <a:p>
            <a:r>
              <a:rPr lang="en-US" sz="2400" dirty="0"/>
              <a:t>     Wrapping up of data and functions into a single unit known as Encapsulation.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Abstraction: </a:t>
            </a:r>
          </a:p>
          <a:p>
            <a:r>
              <a:rPr lang="en-US" sz="2400" b="1" dirty="0"/>
              <a:t>    </a:t>
            </a:r>
            <a:r>
              <a:rPr lang="en-US" sz="2400" dirty="0"/>
              <a:t>Hiding the irrelevant details of an object that do not contribute to its essential </a:t>
            </a:r>
            <a:r>
              <a:rPr lang="en-US" sz="2400" dirty="0" err="1"/>
              <a:t>characterstics</a:t>
            </a:r>
            <a:r>
              <a:rPr lang="en-US" sz="2400" dirty="0"/>
              <a:t> known as abstraction.</a:t>
            </a:r>
          </a:p>
        </p:txBody>
      </p:sp>
    </p:spTree>
    <p:extLst>
      <p:ext uri="{BB962C8B-B14F-4D97-AF65-F5344CB8AC3E}">
        <p14:creationId xmlns:p14="http://schemas.microsoft.com/office/powerpoint/2010/main" val="209609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205B27AF-0085-438E-A212-5E88533EAC96}"/>
              </a:ext>
            </a:extLst>
          </p:cNvPr>
          <p:cNvSpPr txBox="1"/>
          <p:nvPr/>
        </p:nvSpPr>
        <p:spPr>
          <a:xfrm>
            <a:off x="283464" y="0"/>
            <a:ext cx="11908536" cy="6740307"/>
          </a:xfrm>
          <a:prstGeom prst="rect">
            <a:avLst/>
          </a:prstGeom>
          <a:noFill/>
        </p:spPr>
        <p:txBody>
          <a:bodyPr wrap="square" rtlCol="0">
            <a:spAutoFit/>
          </a:bodyPr>
          <a:lstStyle/>
          <a:p>
            <a:r>
              <a:rPr lang="en-US" sz="2400" b="1" dirty="0"/>
              <a:t>Inheritance : </a:t>
            </a:r>
          </a:p>
          <a:p>
            <a:r>
              <a:rPr lang="en-US" sz="2400" b="1" dirty="0"/>
              <a:t> </a:t>
            </a:r>
            <a:r>
              <a:rPr lang="en-US" sz="2400" dirty="0"/>
              <a:t>Deriving a new class from already existing class known as inheritance, through inheritance we can reduce the size of the program.</a:t>
            </a:r>
          </a:p>
          <a:p>
            <a:endParaRPr lang="en-US" sz="2400" dirty="0"/>
          </a:p>
          <a:p>
            <a:r>
              <a:rPr lang="en-US" sz="2400" b="1" dirty="0"/>
              <a:t>Polymorphism: </a:t>
            </a:r>
            <a:r>
              <a:rPr lang="en-US" sz="2400" dirty="0"/>
              <a:t>The ability to take sore than one form known as </a:t>
            </a:r>
            <a:r>
              <a:rPr lang="en-US" sz="2400" dirty="0" err="1"/>
              <a:t>polymeryhiz</a:t>
            </a:r>
            <a:endParaRPr lang="en-US" sz="2400" dirty="0"/>
          </a:p>
          <a:p>
            <a:endParaRPr lang="en-US" sz="2400" dirty="0"/>
          </a:p>
          <a:p>
            <a:r>
              <a:rPr lang="en-US" sz="3600" dirty="0"/>
              <a:t>Real life  examples of OOPs:</a:t>
            </a:r>
          </a:p>
          <a:p>
            <a:r>
              <a:rPr lang="en-US" sz="2400" b="1" dirty="0"/>
              <a:t>Encapsulation</a:t>
            </a:r>
            <a:r>
              <a:rPr lang="en-US" sz="2400" dirty="0"/>
              <a:t>:</a:t>
            </a:r>
            <a:r>
              <a:rPr lang="en-US" sz="3600" dirty="0"/>
              <a:t> </a:t>
            </a:r>
            <a:r>
              <a:rPr lang="en-US" sz="2400" dirty="0"/>
              <a:t>I really don’t know how the pen manages to store the ink internally, and what exactly happens inside, when I begin to write. I do know it has some ink in it, and there is a refill, but what happens between the refill and ink, is not exposed to me.</a:t>
            </a:r>
          </a:p>
          <a:p>
            <a:endParaRPr lang="en-US" sz="2400" dirty="0"/>
          </a:p>
          <a:p>
            <a:r>
              <a:rPr lang="en-US" sz="2400" b="1" dirty="0"/>
              <a:t>Abstraction</a:t>
            </a:r>
            <a:r>
              <a:rPr lang="en-US" sz="2400" dirty="0"/>
              <a:t>- I use the pen to write, but I really have no idea, about how the ink manages to reach the nib. And how it comes from the nib of the pen to the paper. What happens inside the pen is something I have no idea about, all I know is that I can use it to write.</a:t>
            </a:r>
          </a:p>
          <a:p>
            <a:endParaRPr lang="en-US" sz="2400" dirty="0"/>
          </a:p>
          <a:p>
            <a:endParaRPr lang="en-US" sz="2400" dirty="0"/>
          </a:p>
          <a:p>
            <a:endParaRPr lang="en-US" sz="2400" dirty="0"/>
          </a:p>
        </p:txBody>
      </p:sp>
    </p:spTree>
    <p:extLst>
      <p:ext uri="{BB962C8B-B14F-4D97-AF65-F5344CB8AC3E}">
        <p14:creationId xmlns:p14="http://schemas.microsoft.com/office/powerpoint/2010/main" val="419260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EE86FA7C-7A07-4F80-A1E9-A96B34D3DDA0}"/>
              </a:ext>
            </a:extLst>
          </p:cNvPr>
          <p:cNvSpPr txBox="1"/>
          <p:nvPr/>
        </p:nvSpPr>
        <p:spPr>
          <a:xfrm>
            <a:off x="182073" y="-125506"/>
            <a:ext cx="11827854" cy="769441"/>
          </a:xfrm>
          <a:prstGeom prst="rect">
            <a:avLst/>
          </a:prstGeom>
          <a:noFill/>
        </p:spPr>
        <p:txBody>
          <a:bodyPr wrap="square" rtlCol="0">
            <a:spAutoFit/>
          </a:bodyPr>
          <a:lstStyle/>
          <a:p>
            <a:pPr lvl="0"/>
            <a:r>
              <a:rPr lang="en-US" sz="4400" dirty="0">
                <a:latin typeface="Times New Roman" panose="02020603050405020304" pitchFamily="18" charset="0"/>
                <a:cs typeface="Times New Roman" panose="02020603050405020304" pitchFamily="18" charset="0"/>
              </a:rPr>
              <a:t>Sub Procedures and Functions:</a:t>
            </a:r>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AA52B37B-AE29-4C7B-BD3C-E8877A258D3C}"/>
              </a:ext>
            </a:extLst>
          </p:cNvPr>
          <p:cNvSpPr txBox="1"/>
          <p:nvPr/>
        </p:nvSpPr>
        <p:spPr>
          <a:xfrm>
            <a:off x="283464" y="613646"/>
            <a:ext cx="11908536"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t>A Sub procedure is a separate set of codes that are used in VB.NET programming to execute a specific task, and it does not return any values. The Sub procedure is enclosed by the Sub and End Sub statement. The Sub procedure is similar to the function procedure for executing a specific task except that it does not return any value, while the function procedure returns a value.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Defining the Sub procedure</a:t>
            </a:r>
            <a:r>
              <a:rPr lang="en-US" sz="2400" dirty="0"/>
              <a:t> </a:t>
            </a:r>
          </a:p>
          <a:p>
            <a:r>
              <a:rPr lang="en-US" sz="2400" dirty="0"/>
              <a:t>    following is the </a:t>
            </a:r>
            <a:r>
              <a:rPr lang="en-US" sz="2400" b="1" dirty="0"/>
              <a:t>syntax</a:t>
            </a:r>
            <a:r>
              <a:rPr lang="en-US" sz="2400" dirty="0"/>
              <a:t> of the Sub procedure:</a:t>
            </a:r>
          </a:p>
          <a:p>
            <a:endParaRPr lang="en-US" sz="2400" dirty="0"/>
          </a:p>
          <a:p>
            <a:r>
              <a:rPr lang="en-US" sz="2400" dirty="0"/>
              <a:t>    (</a:t>
            </a:r>
            <a:r>
              <a:rPr lang="en-US" sz="2400" dirty="0" err="1"/>
              <a:t>Access_Specifier</a:t>
            </a:r>
            <a:r>
              <a:rPr lang="en-US" sz="2400" dirty="0"/>
              <a:t>)  Sub </a:t>
            </a:r>
            <a:r>
              <a:rPr lang="en-US" sz="2400" dirty="0" err="1"/>
              <a:t>Sub_name</a:t>
            </a:r>
            <a:r>
              <a:rPr lang="en-US" sz="2400" dirty="0"/>
              <a:t>  (arguments)  </a:t>
            </a:r>
          </a:p>
          <a:p>
            <a:r>
              <a:rPr lang="en-US" sz="2400" dirty="0"/>
              <a:t>	  [ Block of Statement to be executed ]  </a:t>
            </a:r>
          </a:p>
          <a:p>
            <a:r>
              <a:rPr lang="en-US" sz="2400" dirty="0"/>
              <a:t>    End Sub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Where,</a:t>
            </a:r>
          </a:p>
          <a:p>
            <a:r>
              <a:rPr lang="en-US" sz="2400" dirty="0"/>
              <a:t>     </a:t>
            </a:r>
            <a:r>
              <a:rPr lang="en-US" sz="2400" dirty="0" err="1"/>
              <a:t>Access_Specifier</a:t>
            </a:r>
            <a:r>
              <a:rPr lang="en-US" sz="2400" dirty="0"/>
              <a:t>: It defines the access level of the procedure such as public, private or    friend, Protected, etc. and information about the overloading, overriding, shadowing to access the method.</a:t>
            </a:r>
            <a:endParaRPr lang="en-IN" sz="2400" dirty="0"/>
          </a:p>
        </p:txBody>
      </p:sp>
    </p:spTree>
    <p:extLst>
      <p:ext uri="{BB962C8B-B14F-4D97-AF65-F5344CB8AC3E}">
        <p14:creationId xmlns:p14="http://schemas.microsoft.com/office/powerpoint/2010/main" val="234888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11" name="TextBox 10">
            <a:extLst>
              <a:ext uri="{FF2B5EF4-FFF2-40B4-BE49-F238E27FC236}">
                <a16:creationId xmlns:a16="http://schemas.microsoft.com/office/drawing/2014/main" id="{E599BF6D-A100-4633-AD2D-E9DF04AD65ED}"/>
              </a:ext>
            </a:extLst>
          </p:cNvPr>
          <p:cNvSpPr txBox="1"/>
          <p:nvPr/>
        </p:nvSpPr>
        <p:spPr>
          <a:xfrm>
            <a:off x="283464" y="0"/>
            <a:ext cx="11693382" cy="3785652"/>
          </a:xfrm>
          <a:prstGeom prst="rect">
            <a:avLst/>
          </a:prstGeom>
          <a:noFill/>
        </p:spPr>
        <p:txBody>
          <a:bodyPr wrap="square" rtlCol="0">
            <a:spAutoFit/>
          </a:bodyPr>
          <a:lstStyle/>
          <a:p>
            <a:r>
              <a:rPr lang="en-US" sz="2400" b="1" dirty="0"/>
              <a:t>Inheritance</a:t>
            </a:r>
            <a:r>
              <a:rPr lang="en-US" sz="2400" dirty="0"/>
              <a:t>- There are different kinds of pens- fountain, ball point, sketch pen. Now while a pen has certain common properties like say amount of ink, material used, type of nib used, the different pens have their own properties. So for a sketch pen, the kind of colors it uses, for a ball point, the type of ball used, for a fountain pen, the quality of nib.</a:t>
            </a:r>
          </a:p>
          <a:p>
            <a:endParaRPr lang="en-US" sz="2400" dirty="0"/>
          </a:p>
          <a:p>
            <a:r>
              <a:rPr lang="en-US" sz="2400" b="1" dirty="0"/>
              <a:t>Polymorphism</a:t>
            </a:r>
            <a:r>
              <a:rPr lang="en-US" sz="2400" dirty="0"/>
              <a:t>- Typically the pen has a method Write() which implements the writing part. However this could vary depending on the type of pen used. Writing with a fountain pen is much different from writing with a sketch pen. I could use a sketch pen only for drawing and coloring, which I could not with an ordinary fountain pen. So here you have the pen implementing write in different ways, based on the kind of pen you use.</a:t>
            </a:r>
            <a:endParaRPr lang="en-IN" sz="2400" dirty="0"/>
          </a:p>
        </p:txBody>
      </p:sp>
    </p:spTree>
    <p:extLst>
      <p:ext uri="{BB962C8B-B14F-4D97-AF65-F5344CB8AC3E}">
        <p14:creationId xmlns:p14="http://schemas.microsoft.com/office/powerpoint/2010/main" val="195114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6855FBF0-7DE6-41E3-90FC-044451D96628}"/>
              </a:ext>
            </a:extLst>
          </p:cNvPr>
          <p:cNvSpPr txBox="1"/>
          <p:nvPr/>
        </p:nvSpPr>
        <p:spPr>
          <a:xfrm>
            <a:off x="283464" y="0"/>
            <a:ext cx="11397548" cy="4801314"/>
          </a:xfrm>
          <a:prstGeom prst="rect">
            <a:avLst/>
          </a:prstGeom>
          <a:noFill/>
        </p:spPr>
        <p:txBody>
          <a:bodyPr wrap="square" rtlCol="0">
            <a:spAutoFit/>
          </a:bodyPr>
          <a:lstStyle/>
          <a:p>
            <a:r>
              <a:rPr lang="en-IN" sz="2400" dirty="0"/>
              <a:t>Examples</a:t>
            </a:r>
            <a:r>
              <a:rPr lang="en-IN" dirty="0"/>
              <a:t>:</a:t>
            </a:r>
          </a:p>
          <a:p>
            <a:endParaRPr lang="en-IN" dirty="0"/>
          </a:p>
          <a:p>
            <a:pPr marL="342900" indent="-342900">
              <a:buFont typeface="+mj-lt"/>
              <a:buAutoNum type="arabicPeriod"/>
            </a:pPr>
            <a:r>
              <a:rPr lang="en-US" sz="2400" dirty="0"/>
              <a:t>Public Sub </a:t>
            </a:r>
            <a:r>
              <a:rPr lang="en-US" sz="2400" dirty="0" err="1"/>
              <a:t>getDetails</a:t>
            </a:r>
            <a:r>
              <a:rPr lang="en-US" sz="2400" dirty="0"/>
              <a:t>() </a:t>
            </a:r>
          </a:p>
          <a:p>
            <a:r>
              <a:rPr lang="en-US" sz="2400" dirty="0"/>
              <a:t>      ' Statement to be executed  </a:t>
            </a:r>
          </a:p>
          <a:p>
            <a:r>
              <a:rPr lang="en-US" sz="2400" dirty="0"/>
              <a:t>    End Sub </a:t>
            </a:r>
          </a:p>
          <a:p>
            <a:endParaRPr lang="en-US" sz="2400" dirty="0"/>
          </a:p>
          <a:p>
            <a:pPr marL="457200" indent="-457200">
              <a:buAutoNum type="arabicPeriod" startAt="2"/>
            </a:pPr>
            <a:r>
              <a:rPr lang="en-US" sz="2400" dirty="0"/>
              <a:t>Private Sub </a:t>
            </a:r>
            <a:r>
              <a:rPr lang="en-US" sz="2400" dirty="0" err="1"/>
              <a:t>GetData</a:t>
            </a:r>
            <a:r>
              <a:rPr lang="en-US" sz="2400" dirty="0"/>
              <a:t>( </a:t>
            </a:r>
            <a:r>
              <a:rPr lang="en-US" sz="2400" dirty="0" err="1"/>
              <a:t>ByVal</a:t>
            </a:r>
            <a:r>
              <a:rPr lang="en-US" sz="2400" dirty="0"/>
              <a:t> username As String) As String  </a:t>
            </a:r>
          </a:p>
          <a:p>
            <a:r>
              <a:rPr lang="en-US" sz="2400" dirty="0"/>
              <a:t>       ' Statement to be executed  </a:t>
            </a:r>
          </a:p>
          <a:p>
            <a:r>
              <a:rPr lang="en-US" sz="2400" dirty="0"/>
              <a:t>     End Sub</a:t>
            </a:r>
          </a:p>
          <a:p>
            <a:endParaRPr lang="en-US" sz="2400" dirty="0"/>
          </a:p>
          <a:p>
            <a:r>
              <a:rPr lang="en-US" sz="2400" dirty="0"/>
              <a:t>Where,</a:t>
            </a:r>
          </a:p>
          <a:p>
            <a:r>
              <a:rPr lang="en-US" sz="2400" dirty="0"/>
              <a:t>    Public and Private are the access specifiers.</a:t>
            </a:r>
          </a:p>
          <a:p>
            <a:r>
              <a:rPr lang="en-US" sz="2400" dirty="0"/>
              <a:t>    </a:t>
            </a:r>
            <a:r>
              <a:rPr lang="en-US" sz="2400" dirty="0" err="1"/>
              <a:t>ByVal</a:t>
            </a:r>
            <a:r>
              <a:rPr lang="en-US" sz="2400" dirty="0"/>
              <a:t> username As String is the Parameter.</a:t>
            </a:r>
            <a:endParaRPr lang="en-IN" sz="2400" dirty="0"/>
          </a:p>
        </p:txBody>
      </p:sp>
    </p:spTree>
    <p:extLst>
      <p:ext uri="{BB962C8B-B14F-4D97-AF65-F5344CB8AC3E}">
        <p14:creationId xmlns:p14="http://schemas.microsoft.com/office/powerpoint/2010/main" val="26759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5812536" cy="6586418"/>
          </a:xfrm>
          <a:prstGeom prst="rect">
            <a:avLst/>
          </a:prstGeom>
          <a:noFill/>
        </p:spPr>
        <p:txBody>
          <a:bodyPr wrap="square" rtlCol="0">
            <a:spAutoFit/>
          </a:bodyPr>
          <a:lstStyle/>
          <a:p>
            <a:r>
              <a:rPr lang="en-US" sz="1600" dirty="0"/>
              <a:t>Module </a:t>
            </a:r>
            <a:r>
              <a:rPr lang="en-US" sz="1600" dirty="0" err="1"/>
              <a:t>Sub_Program</a:t>
            </a:r>
            <a:r>
              <a:rPr lang="en-US" sz="1600" dirty="0"/>
              <a:t>     </a:t>
            </a:r>
          </a:p>
          <a:p>
            <a:r>
              <a:rPr lang="en-US" sz="1600" dirty="0"/>
              <a:t>   Sub sample()         </a:t>
            </a:r>
          </a:p>
          <a:p>
            <a:r>
              <a:rPr lang="en-US" sz="1600" dirty="0"/>
              <a:t>    </a:t>
            </a:r>
            <a:r>
              <a:rPr lang="en-US" sz="1600" dirty="0" err="1"/>
              <a:t>Console.WriteLine</a:t>
            </a:r>
            <a:r>
              <a:rPr lang="en-US" sz="1600" dirty="0"/>
              <a:t>("Welcome to </a:t>
            </a:r>
            <a:r>
              <a:rPr lang="en-US" sz="1600" dirty="0" err="1"/>
              <a:t>JavaTpoint</a:t>
            </a:r>
            <a:r>
              <a:rPr lang="en-US" sz="1600" dirty="0"/>
              <a:t>")      End Sub</a:t>
            </a:r>
          </a:p>
          <a:p>
            <a:endParaRPr lang="en-US" sz="1600" dirty="0"/>
          </a:p>
          <a:p>
            <a:r>
              <a:rPr lang="en-US" sz="1600" dirty="0"/>
              <a:t>Sub circle(</a:t>
            </a:r>
            <a:r>
              <a:rPr lang="en-US" sz="1600" dirty="0" err="1"/>
              <a:t>ByVal</a:t>
            </a:r>
            <a:r>
              <a:rPr lang="en-US" sz="1600" dirty="0"/>
              <a:t> r As Integer)         </a:t>
            </a:r>
          </a:p>
          <a:p>
            <a:r>
              <a:rPr lang="en-US" sz="1600" dirty="0"/>
              <a:t>  Dim Area As Integer         </a:t>
            </a:r>
          </a:p>
          <a:p>
            <a:r>
              <a:rPr lang="en-US" sz="1600" dirty="0"/>
              <a:t>  Const PI = 3.14        </a:t>
            </a:r>
          </a:p>
          <a:p>
            <a:r>
              <a:rPr lang="en-US" sz="1600" dirty="0"/>
              <a:t>   Area = PI * r * r         </a:t>
            </a:r>
          </a:p>
          <a:p>
            <a:r>
              <a:rPr lang="en-US" sz="1600" dirty="0"/>
              <a:t>  </a:t>
            </a:r>
            <a:r>
              <a:rPr lang="en-US" sz="1600" dirty="0" err="1"/>
              <a:t>Console.WriteLine</a:t>
            </a:r>
            <a:r>
              <a:rPr lang="en-US" sz="1600" dirty="0"/>
              <a:t>(" Area Of circle is : {0}", Area)      End Sub</a:t>
            </a:r>
          </a:p>
          <a:p>
            <a:endParaRPr lang="en-US" sz="1600" dirty="0"/>
          </a:p>
          <a:p>
            <a:r>
              <a:rPr lang="en-US" sz="1600" dirty="0"/>
              <a:t>Sub </a:t>
            </a:r>
            <a:r>
              <a:rPr lang="en-US" sz="1600" dirty="0" err="1"/>
              <a:t>SumOfTwo</a:t>
            </a:r>
            <a:r>
              <a:rPr lang="en-US" sz="1600" dirty="0"/>
              <a:t>(</a:t>
            </a:r>
            <a:r>
              <a:rPr lang="en-US" sz="1600" dirty="0" err="1"/>
              <a:t>ByVal</a:t>
            </a:r>
            <a:r>
              <a:rPr lang="en-US" sz="1600" dirty="0"/>
              <a:t> n1 As Integer, </a:t>
            </a:r>
            <a:r>
              <a:rPr lang="en-US" sz="1600" dirty="0" err="1"/>
              <a:t>ByVal</a:t>
            </a:r>
            <a:r>
              <a:rPr lang="en-US" sz="1600" dirty="0"/>
              <a:t> n2 As Integer)</a:t>
            </a:r>
          </a:p>
          <a:p>
            <a:r>
              <a:rPr lang="en-US" sz="1600" dirty="0"/>
              <a:t>   Dim sum As Integer = 0       </a:t>
            </a:r>
          </a:p>
          <a:p>
            <a:r>
              <a:rPr lang="en-US" sz="1600" dirty="0"/>
              <a:t>   sum = n1 + n2         </a:t>
            </a:r>
          </a:p>
          <a:p>
            <a:r>
              <a:rPr lang="en-US" sz="1600" dirty="0"/>
              <a:t>  </a:t>
            </a:r>
            <a:r>
              <a:rPr lang="en-US" sz="1600" dirty="0" err="1"/>
              <a:t>Console.WriteLine</a:t>
            </a:r>
            <a:r>
              <a:rPr lang="en-US" sz="1600" dirty="0"/>
              <a:t>(" Sum of two number is : {0}", sum)    </a:t>
            </a:r>
          </a:p>
          <a:p>
            <a:r>
              <a:rPr lang="en-US" sz="1600" dirty="0"/>
              <a:t>  End Sub</a:t>
            </a:r>
          </a:p>
          <a:p>
            <a:endParaRPr lang="en-US" sz="1600" dirty="0"/>
          </a:p>
          <a:p>
            <a:r>
              <a:rPr lang="en-US" sz="1600" dirty="0"/>
              <a:t>Sub </a:t>
            </a:r>
            <a:r>
              <a:rPr lang="en-US" sz="1600" dirty="0" err="1"/>
              <a:t>SubtractionOfTwo</a:t>
            </a:r>
            <a:r>
              <a:rPr lang="en-US" sz="1600" dirty="0"/>
              <a:t>(</a:t>
            </a:r>
            <a:r>
              <a:rPr lang="en-US" sz="1600" dirty="0" err="1"/>
              <a:t>ByVal</a:t>
            </a:r>
            <a:r>
              <a:rPr lang="en-US" sz="1600" dirty="0"/>
              <a:t> n1 As Integer, </a:t>
            </a:r>
            <a:r>
              <a:rPr lang="en-US" sz="1600" dirty="0" err="1"/>
              <a:t>ByVal</a:t>
            </a:r>
            <a:r>
              <a:rPr lang="en-US" sz="1600" dirty="0"/>
              <a:t> n2 As Integer)</a:t>
            </a:r>
          </a:p>
          <a:p>
            <a:r>
              <a:rPr lang="en-US" sz="1600" dirty="0"/>
              <a:t>  Dim subtract As Integer         </a:t>
            </a:r>
          </a:p>
          <a:p>
            <a:r>
              <a:rPr lang="en-US" sz="1600" dirty="0"/>
              <a:t>  subtract = n1 - n2      </a:t>
            </a:r>
          </a:p>
          <a:p>
            <a:r>
              <a:rPr lang="en-US" sz="1600" dirty="0"/>
              <a:t>    </a:t>
            </a:r>
            <a:r>
              <a:rPr lang="en-US" sz="1600" dirty="0" err="1"/>
              <a:t>Console.WriteLine</a:t>
            </a:r>
            <a:r>
              <a:rPr lang="en-US" sz="1600" dirty="0"/>
              <a:t>(" Subtraction of two number is :          {0}", subtract)     </a:t>
            </a:r>
          </a:p>
          <a:p>
            <a:r>
              <a:rPr lang="en-US" sz="1600" dirty="0"/>
              <a:t> End Sub</a:t>
            </a:r>
          </a:p>
          <a:p>
            <a:endParaRPr lang="en-US" sz="1600" dirty="0"/>
          </a:p>
          <a:p>
            <a:endParaRPr lang="en-US" b="1" dirty="0"/>
          </a:p>
          <a:p>
            <a:endParaRPr lang="en-US" b="1" dirty="0"/>
          </a:p>
          <a:p>
            <a:endParaRPr lang="en-IN" b="1" dirty="0"/>
          </a:p>
        </p:txBody>
      </p:sp>
      <p:sp>
        <p:nvSpPr>
          <p:cNvPr id="3" name="TextBox 2">
            <a:extLst>
              <a:ext uri="{FF2B5EF4-FFF2-40B4-BE49-F238E27FC236}">
                <a16:creationId xmlns:a16="http://schemas.microsoft.com/office/drawing/2014/main" id="{E361B52D-3FC6-4B27-A6E9-3E671D89A61C}"/>
              </a:ext>
            </a:extLst>
          </p:cNvPr>
          <p:cNvSpPr txBox="1"/>
          <p:nvPr/>
        </p:nvSpPr>
        <p:spPr>
          <a:xfrm>
            <a:off x="283464" y="0"/>
            <a:ext cx="11908535" cy="1107996"/>
          </a:xfrm>
          <a:prstGeom prst="rect">
            <a:avLst/>
          </a:prstGeom>
          <a:noFill/>
        </p:spPr>
        <p:txBody>
          <a:bodyPr wrap="square" rtlCol="0">
            <a:spAutoFit/>
          </a:bodyPr>
          <a:lstStyle/>
          <a:p>
            <a:r>
              <a:rPr lang="en-US" sz="2400" dirty="0"/>
              <a:t>Write a simple program to pass the empty, a single or double parameter of Sub procedure in the VB.NET</a:t>
            </a:r>
            <a:r>
              <a:rPr lang="en-US" dirty="0"/>
              <a:t>.</a:t>
            </a:r>
          </a:p>
          <a:p>
            <a:endParaRPr lang="en-IN" dirty="0"/>
          </a:p>
        </p:txBody>
      </p:sp>
      <p:sp>
        <p:nvSpPr>
          <p:cNvPr id="5" name="TextBox 4">
            <a:extLst>
              <a:ext uri="{FF2B5EF4-FFF2-40B4-BE49-F238E27FC236}">
                <a16:creationId xmlns:a16="http://schemas.microsoft.com/office/drawing/2014/main" id="{E21515AC-0A89-4023-B2C7-DF2632F31327}"/>
              </a:ext>
            </a:extLst>
          </p:cNvPr>
          <p:cNvSpPr txBox="1"/>
          <p:nvPr/>
        </p:nvSpPr>
        <p:spPr>
          <a:xfrm>
            <a:off x="6237731" y="553998"/>
            <a:ext cx="6095998" cy="7048083"/>
          </a:xfrm>
          <a:prstGeom prst="rect">
            <a:avLst/>
          </a:prstGeom>
          <a:noFill/>
        </p:spPr>
        <p:txBody>
          <a:bodyPr wrap="square" rtlCol="0">
            <a:spAutoFit/>
          </a:bodyPr>
          <a:lstStyle/>
          <a:p>
            <a:endParaRPr lang="en-US" sz="1600" dirty="0"/>
          </a:p>
          <a:p>
            <a:r>
              <a:rPr lang="en-US" sz="1600" dirty="0"/>
              <a:t> Sub </a:t>
            </a:r>
            <a:r>
              <a:rPr lang="en-US" sz="1600" dirty="0" err="1"/>
              <a:t>MultiplicationOfTwo</a:t>
            </a:r>
            <a:r>
              <a:rPr lang="en-US" sz="1600" dirty="0"/>
              <a:t>(</a:t>
            </a:r>
            <a:r>
              <a:rPr lang="en-US" sz="1600" dirty="0" err="1"/>
              <a:t>ByVal</a:t>
            </a:r>
            <a:r>
              <a:rPr lang="en-US" sz="1600" dirty="0"/>
              <a:t> n1 As Integer, </a:t>
            </a:r>
            <a:r>
              <a:rPr lang="en-US" sz="1600" dirty="0" err="1"/>
              <a:t>ByVal</a:t>
            </a:r>
            <a:r>
              <a:rPr lang="en-US" sz="1600" dirty="0"/>
              <a:t> n2 As Integer)          </a:t>
            </a:r>
          </a:p>
          <a:p>
            <a:r>
              <a:rPr lang="en-US" sz="1600" dirty="0"/>
              <a:t>   Dim multiply As Integer        </a:t>
            </a:r>
          </a:p>
          <a:p>
            <a:r>
              <a:rPr lang="en-US" sz="1600" dirty="0"/>
              <a:t>     multiply = n1 * n2      </a:t>
            </a:r>
          </a:p>
          <a:p>
            <a:r>
              <a:rPr lang="en-US" sz="1600" dirty="0"/>
              <a:t>     </a:t>
            </a:r>
            <a:r>
              <a:rPr lang="en-US" sz="1600" dirty="0" err="1"/>
              <a:t>Console.WriteLine</a:t>
            </a:r>
            <a:r>
              <a:rPr lang="en-US" sz="1600" dirty="0"/>
              <a:t>(" Multiplication of two number is : {0}", multiply)    </a:t>
            </a:r>
          </a:p>
          <a:p>
            <a:r>
              <a:rPr lang="en-US" sz="1600" dirty="0"/>
              <a:t>  End Sub </a:t>
            </a:r>
          </a:p>
          <a:p>
            <a:endParaRPr lang="en-US" sz="1600" dirty="0"/>
          </a:p>
          <a:p>
            <a:r>
              <a:rPr lang="en-US" sz="1600" dirty="0"/>
              <a:t> Sub Main          </a:t>
            </a:r>
          </a:p>
          <a:p>
            <a:r>
              <a:rPr lang="en-US" sz="1600" dirty="0"/>
              <a:t>  Dim a, b, rad As Integer          </a:t>
            </a:r>
          </a:p>
          <a:p>
            <a:r>
              <a:rPr lang="en-US" sz="1600" dirty="0"/>
              <a:t>  sample() ' call sample() procedure            </a:t>
            </a:r>
          </a:p>
          <a:p>
            <a:r>
              <a:rPr lang="en-US" sz="1600" dirty="0"/>
              <a:t>  </a:t>
            </a:r>
            <a:r>
              <a:rPr lang="en-US" sz="1600" dirty="0" err="1"/>
              <a:t>Console.WriteLine</a:t>
            </a:r>
            <a:r>
              <a:rPr lang="en-US" sz="1600" dirty="0"/>
              <a:t>(" Please enter the First Number : ")         </a:t>
            </a:r>
          </a:p>
          <a:p>
            <a:r>
              <a:rPr lang="en-US" sz="1600" dirty="0"/>
              <a:t>   a = </a:t>
            </a:r>
            <a:r>
              <a:rPr lang="en-US" sz="1600" dirty="0" err="1"/>
              <a:t>Console.ReadLine</a:t>
            </a:r>
            <a:r>
              <a:rPr lang="en-US" sz="1600" dirty="0"/>
              <a:t>()          </a:t>
            </a:r>
          </a:p>
          <a:p>
            <a:r>
              <a:rPr lang="en-US" sz="1600" dirty="0"/>
              <a:t>   </a:t>
            </a:r>
            <a:r>
              <a:rPr lang="en-US" sz="1600" dirty="0" err="1"/>
              <a:t>Console.WriteLine</a:t>
            </a:r>
            <a:r>
              <a:rPr lang="en-US" sz="1600" dirty="0"/>
              <a:t>(" Second Number is : ")          </a:t>
            </a:r>
          </a:p>
          <a:p>
            <a:r>
              <a:rPr lang="en-US" sz="1600" dirty="0"/>
              <a:t>   b = </a:t>
            </a:r>
            <a:r>
              <a:rPr lang="en-US" sz="1600" dirty="0" err="1"/>
              <a:t>Console.ReadLine</a:t>
            </a:r>
            <a:r>
              <a:rPr lang="en-US" sz="1600" dirty="0"/>
              <a:t>()  </a:t>
            </a:r>
          </a:p>
          <a:p>
            <a:endParaRPr lang="en-US" sz="1600" dirty="0"/>
          </a:p>
          <a:p>
            <a:r>
              <a:rPr lang="en-US" sz="1600" dirty="0"/>
              <a:t> </a:t>
            </a:r>
            <a:r>
              <a:rPr lang="en-US" sz="1600" dirty="0" err="1"/>
              <a:t>SumOfTwo</a:t>
            </a:r>
            <a:r>
              <a:rPr lang="en-US" sz="1600" dirty="0"/>
              <a:t>(a, b) </a:t>
            </a:r>
          </a:p>
          <a:p>
            <a:r>
              <a:rPr lang="en-US" sz="1600" dirty="0"/>
              <a:t> </a:t>
            </a:r>
            <a:r>
              <a:rPr lang="en-US" sz="1600" dirty="0" err="1"/>
              <a:t>SubtractionOfTwo</a:t>
            </a:r>
            <a:r>
              <a:rPr lang="en-US" sz="1600" dirty="0"/>
              <a:t>(a, b) </a:t>
            </a:r>
          </a:p>
          <a:p>
            <a:r>
              <a:rPr lang="en-US" sz="1600" dirty="0"/>
              <a:t> </a:t>
            </a:r>
            <a:r>
              <a:rPr lang="en-US" sz="1600" dirty="0" err="1"/>
              <a:t>MultiplicationOfTwo</a:t>
            </a:r>
            <a:r>
              <a:rPr lang="en-US" sz="1600" dirty="0"/>
              <a:t>(a, b)</a:t>
            </a:r>
          </a:p>
          <a:p>
            <a:endParaRPr lang="en-US" sz="1600" dirty="0"/>
          </a:p>
          <a:p>
            <a:r>
              <a:rPr lang="en-US" sz="1600" dirty="0" err="1"/>
              <a:t>Console.WriteLine</a:t>
            </a:r>
            <a:r>
              <a:rPr lang="en-US" sz="1600" dirty="0"/>
              <a:t>(" Enter the radius of circle : ")       </a:t>
            </a:r>
          </a:p>
          <a:p>
            <a:r>
              <a:rPr lang="en-US" sz="1600" dirty="0"/>
              <a:t>rad = </a:t>
            </a:r>
            <a:r>
              <a:rPr lang="en-US" sz="1600" dirty="0" err="1"/>
              <a:t>Console.ReadLine</a:t>
            </a:r>
            <a:r>
              <a:rPr lang="en-US" sz="1600" dirty="0"/>
              <a:t>()</a:t>
            </a:r>
          </a:p>
          <a:p>
            <a:r>
              <a:rPr lang="en-US" sz="1600" dirty="0"/>
              <a:t>circle(rad)</a:t>
            </a:r>
          </a:p>
          <a:p>
            <a:r>
              <a:rPr lang="en-US" sz="1600" dirty="0" err="1"/>
              <a:t>Console.WriteLine</a:t>
            </a:r>
            <a:r>
              <a:rPr lang="en-US" sz="1600" dirty="0"/>
              <a:t>(" Press any key to exit...")                                           </a:t>
            </a:r>
            <a:r>
              <a:rPr lang="en-US" sz="1600" dirty="0" err="1"/>
              <a:t>Console.ReadKey</a:t>
            </a:r>
            <a:r>
              <a:rPr lang="en-US" sz="1600" dirty="0"/>
              <a:t>()     </a:t>
            </a:r>
          </a:p>
          <a:p>
            <a:r>
              <a:rPr lang="en-US" sz="1600" dirty="0"/>
              <a:t>End Sub  </a:t>
            </a:r>
          </a:p>
          <a:p>
            <a:r>
              <a:rPr lang="en-US" sz="1600" dirty="0"/>
              <a:t>End Module</a:t>
            </a:r>
          </a:p>
          <a:p>
            <a:endParaRPr lang="en-US" b="1" dirty="0"/>
          </a:p>
          <a:p>
            <a:endParaRPr lang="en-US" b="1" dirty="0"/>
          </a:p>
        </p:txBody>
      </p:sp>
    </p:spTree>
    <p:extLst>
      <p:ext uri="{BB962C8B-B14F-4D97-AF65-F5344CB8AC3E}">
        <p14:creationId xmlns:p14="http://schemas.microsoft.com/office/powerpoint/2010/main" val="8353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8D54AED3-8BE8-4923-885F-0ACB0C067C83}"/>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4" name="Picture 3">
            <a:extLst>
              <a:ext uri="{FF2B5EF4-FFF2-40B4-BE49-F238E27FC236}">
                <a16:creationId xmlns:a16="http://schemas.microsoft.com/office/drawing/2014/main" id="{51BC5837-281C-41D6-83F8-A507DE35C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75" y="575561"/>
            <a:ext cx="7085714" cy="2228571"/>
          </a:xfrm>
          <a:prstGeom prst="rect">
            <a:avLst/>
          </a:prstGeom>
        </p:spPr>
      </p:pic>
      <p:sp>
        <p:nvSpPr>
          <p:cNvPr id="5" name="TextBox 4">
            <a:extLst>
              <a:ext uri="{FF2B5EF4-FFF2-40B4-BE49-F238E27FC236}">
                <a16:creationId xmlns:a16="http://schemas.microsoft.com/office/drawing/2014/main" id="{B1D779F2-B5C4-45D2-83B4-9459A46CB18F}"/>
              </a:ext>
            </a:extLst>
          </p:cNvPr>
          <p:cNvSpPr txBox="1"/>
          <p:nvPr/>
        </p:nvSpPr>
        <p:spPr>
          <a:xfrm>
            <a:off x="383475" y="2944906"/>
            <a:ext cx="1180852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In the VB.NET programming language, we can pass parameters in two different ways:</a:t>
            </a:r>
          </a:p>
          <a:p>
            <a:pPr marL="800100" lvl="1" indent="-342900">
              <a:buFont typeface="Arial" panose="020B0604020202020204" pitchFamily="34" charset="0"/>
              <a:buChar char="•"/>
            </a:pPr>
            <a:r>
              <a:rPr lang="en-US" sz="2400" dirty="0"/>
              <a:t>Passing parameter by Value</a:t>
            </a:r>
          </a:p>
          <a:p>
            <a:pPr marL="800100" lvl="1" indent="-342900">
              <a:buFont typeface="Arial" panose="020B0604020202020204" pitchFamily="34" charset="0"/>
              <a:buChar char="•"/>
            </a:pPr>
            <a:r>
              <a:rPr lang="en-US" sz="2400" dirty="0"/>
              <a:t>Passing parameter by Reference</a:t>
            </a:r>
          </a:p>
          <a:p>
            <a:pPr marL="800100" lvl="1" indent="-342900">
              <a:buFont typeface="Arial" panose="020B0604020202020204" pitchFamily="34" charset="0"/>
              <a:buChar char="•"/>
            </a:pPr>
            <a:r>
              <a:rPr lang="en-US" sz="2400" dirty="0"/>
              <a:t>Passing parameter by Value</a:t>
            </a:r>
          </a:p>
          <a:p>
            <a:pPr marL="342900" indent="-342900">
              <a:buFont typeface="Arial" panose="020B0604020202020204" pitchFamily="34" charset="0"/>
              <a:buChar char="•"/>
            </a:pPr>
            <a:r>
              <a:rPr lang="en-US" sz="2400" dirty="0"/>
              <a:t>In the VB.NET, passing parameter by value is the default mechanism to pass a value in the Sub method. When the method is called, it simply copies the actual value of an argument into the formal method of Sub procedure for creating a new storage location for each parameter. Therefore, the changes made to the main function's actual parameter that do not affect the Sub procedure's formal argument.</a:t>
            </a:r>
            <a:endParaRPr lang="en-IN" sz="2400" dirty="0"/>
          </a:p>
        </p:txBody>
      </p:sp>
    </p:spTree>
    <p:extLst>
      <p:ext uri="{BB962C8B-B14F-4D97-AF65-F5344CB8AC3E}">
        <p14:creationId xmlns:p14="http://schemas.microsoft.com/office/powerpoint/2010/main" val="285461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897564"/>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88CA5AB7-AE4A-474F-B0EF-90B36DE40722}"/>
              </a:ext>
            </a:extLst>
          </p:cNvPr>
          <p:cNvSpPr txBox="1"/>
          <p:nvPr/>
        </p:nvSpPr>
        <p:spPr>
          <a:xfrm>
            <a:off x="283464" y="0"/>
            <a:ext cx="11908536" cy="2215991"/>
          </a:xfrm>
          <a:prstGeom prst="rect">
            <a:avLst/>
          </a:prstGeom>
          <a:noFill/>
        </p:spPr>
        <p:txBody>
          <a:bodyPr wrap="square" rtlCol="0">
            <a:spAutoFit/>
          </a:bodyPr>
          <a:lstStyle/>
          <a:p>
            <a:r>
              <a:rPr lang="en-US" sz="2400" dirty="0"/>
              <a:t>Sub </a:t>
            </a:r>
            <a:r>
              <a:rPr lang="en-US" sz="2400" dirty="0" err="1"/>
              <a:t>Sub_method</a:t>
            </a:r>
            <a:r>
              <a:rPr lang="en-US" sz="2400" dirty="0"/>
              <a:t>( </a:t>
            </a:r>
            <a:r>
              <a:rPr lang="en-US" sz="2400" dirty="0" err="1"/>
              <a:t>ByVal</a:t>
            </a:r>
            <a:r>
              <a:rPr lang="en-US" sz="2400" dirty="0"/>
              <a:t> </a:t>
            </a:r>
            <a:r>
              <a:rPr lang="en-US" sz="2400" dirty="0" err="1"/>
              <a:t>parameter_name</a:t>
            </a:r>
            <a:r>
              <a:rPr lang="en-US" sz="2400" dirty="0"/>
              <a:t> As datatype ) </a:t>
            </a:r>
          </a:p>
          <a:p>
            <a:r>
              <a:rPr lang="en-US" sz="2400" dirty="0"/>
              <a:t>   [ Statement to be executed] </a:t>
            </a:r>
          </a:p>
          <a:p>
            <a:r>
              <a:rPr lang="en-US" sz="2400" dirty="0"/>
              <a:t> End Sub</a:t>
            </a:r>
          </a:p>
          <a:p>
            <a:pPr marL="342900" indent="-342900">
              <a:buFont typeface="Arial" panose="020B0604020202020204" pitchFamily="34" charset="0"/>
              <a:buChar char="•"/>
            </a:pPr>
            <a:r>
              <a:rPr lang="en-US" sz="2400" dirty="0"/>
              <a:t>In the above syntax, the </a:t>
            </a:r>
            <a:r>
              <a:rPr lang="en-US" sz="2400" dirty="0" err="1"/>
              <a:t>ByVal</a:t>
            </a:r>
            <a:r>
              <a:rPr lang="en-US" sz="2400" dirty="0"/>
              <a:t> is used to declare parameters in a Sub procedure.</a:t>
            </a:r>
          </a:p>
          <a:p>
            <a:pPr marL="342900" indent="-342900">
              <a:buFont typeface="Arial" panose="020B0604020202020204" pitchFamily="34" charset="0"/>
              <a:buChar char="•"/>
            </a:pPr>
            <a:r>
              <a:rPr lang="en-US" sz="2400" dirty="0"/>
              <a:t>Let's create a program to understand the concept of passing parameter by value.</a:t>
            </a:r>
          </a:p>
          <a:p>
            <a:endParaRPr lang="en-IN" dirty="0"/>
          </a:p>
        </p:txBody>
      </p:sp>
      <p:sp>
        <p:nvSpPr>
          <p:cNvPr id="4" name="TextBox 3">
            <a:extLst>
              <a:ext uri="{FF2B5EF4-FFF2-40B4-BE49-F238E27FC236}">
                <a16:creationId xmlns:a16="http://schemas.microsoft.com/office/drawing/2014/main" id="{42CB4376-E4DD-4560-801D-C7317F03F9CE}"/>
              </a:ext>
            </a:extLst>
          </p:cNvPr>
          <p:cNvSpPr txBox="1"/>
          <p:nvPr/>
        </p:nvSpPr>
        <p:spPr>
          <a:xfrm>
            <a:off x="283464" y="1999129"/>
            <a:ext cx="5812536" cy="3970318"/>
          </a:xfrm>
          <a:prstGeom prst="rect">
            <a:avLst/>
          </a:prstGeom>
          <a:noFill/>
        </p:spPr>
        <p:txBody>
          <a:bodyPr wrap="square" rtlCol="0">
            <a:spAutoFit/>
          </a:bodyPr>
          <a:lstStyle/>
          <a:p>
            <a:r>
              <a:rPr lang="en-IN" dirty="0"/>
              <a:t>Imports System </a:t>
            </a:r>
          </a:p>
          <a:p>
            <a:r>
              <a:rPr lang="en-IN" dirty="0"/>
              <a:t>  Module </a:t>
            </a:r>
            <a:r>
              <a:rPr lang="en-IN" dirty="0" err="1"/>
              <a:t>Passing_value</a:t>
            </a:r>
            <a:r>
              <a:rPr lang="en-IN" dirty="0"/>
              <a:t>      </a:t>
            </a:r>
          </a:p>
          <a:p>
            <a:r>
              <a:rPr lang="en-IN" dirty="0"/>
              <a:t>    Sub Main() </a:t>
            </a:r>
          </a:p>
          <a:p>
            <a:pPr lvl="1"/>
            <a:r>
              <a:rPr lang="en-IN" dirty="0"/>
              <a:t>Dim num1, num2 As Integer          </a:t>
            </a:r>
          </a:p>
          <a:p>
            <a:pPr lvl="1"/>
            <a:r>
              <a:rPr lang="en-IN" dirty="0" err="1"/>
              <a:t>Console.WriteLine</a:t>
            </a:r>
            <a:r>
              <a:rPr lang="en-IN" dirty="0"/>
              <a:t>(" Enter the First number")          </a:t>
            </a:r>
          </a:p>
          <a:p>
            <a:pPr lvl="1"/>
            <a:r>
              <a:rPr lang="en-IN" dirty="0"/>
              <a:t>num1 = </a:t>
            </a:r>
            <a:r>
              <a:rPr lang="en-IN" dirty="0" err="1"/>
              <a:t>Console.ReadLine</a:t>
            </a:r>
            <a:r>
              <a:rPr lang="en-IN" dirty="0"/>
              <a:t>()          </a:t>
            </a:r>
          </a:p>
          <a:p>
            <a:pPr lvl="1"/>
            <a:r>
              <a:rPr lang="en-IN" dirty="0" err="1"/>
              <a:t>Console.WriteLine</a:t>
            </a:r>
            <a:r>
              <a:rPr lang="en-IN" dirty="0"/>
              <a:t>(" Enter the Second number")          num2 = </a:t>
            </a:r>
            <a:r>
              <a:rPr lang="en-IN" dirty="0" err="1"/>
              <a:t>Console.ReadLine</a:t>
            </a:r>
            <a:r>
              <a:rPr lang="en-IN" dirty="0"/>
              <a:t>()          </a:t>
            </a:r>
          </a:p>
          <a:p>
            <a:pPr lvl="1"/>
            <a:r>
              <a:rPr lang="en-IN" dirty="0" err="1"/>
              <a:t>Console.WriteLine</a:t>
            </a:r>
            <a:r>
              <a:rPr lang="en-IN" dirty="0"/>
              <a:t>(" Before swapping the value of 'num1' is {0}", num1)          </a:t>
            </a:r>
          </a:p>
          <a:p>
            <a:pPr lvl="1"/>
            <a:r>
              <a:rPr lang="en-IN" dirty="0" err="1"/>
              <a:t>Console.WriteLine</a:t>
            </a:r>
            <a:r>
              <a:rPr lang="en-IN" dirty="0"/>
              <a:t>(" Before swapping the value of 'num2' is {0}", num2)          </a:t>
            </a:r>
          </a:p>
          <a:p>
            <a:pPr lvl="1"/>
            <a:r>
              <a:rPr lang="en-IN" dirty="0" err="1"/>
              <a:t>Console.WriteLine</a:t>
            </a:r>
            <a:r>
              <a:rPr lang="en-IN" dirty="0"/>
              <a:t>() </a:t>
            </a:r>
          </a:p>
          <a:p>
            <a:endParaRPr lang="en-IN" dirty="0"/>
          </a:p>
        </p:txBody>
      </p:sp>
      <p:sp>
        <p:nvSpPr>
          <p:cNvPr id="5" name="TextBox 4">
            <a:extLst>
              <a:ext uri="{FF2B5EF4-FFF2-40B4-BE49-F238E27FC236}">
                <a16:creationId xmlns:a16="http://schemas.microsoft.com/office/drawing/2014/main" id="{DA1E2FAC-B01E-4A3E-BE15-CCFAD43F3B57}"/>
              </a:ext>
            </a:extLst>
          </p:cNvPr>
          <p:cNvSpPr txBox="1"/>
          <p:nvPr/>
        </p:nvSpPr>
        <p:spPr>
          <a:xfrm>
            <a:off x="6237732" y="1997659"/>
            <a:ext cx="6096000" cy="4247317"/>
          </a:xfrm>
          <a:prstGeom prst="rect">
            <a:avLst/>
          </a:prstGeom>
          <a:noFill/>
        </p:spPr>
        <p:txBody>
          <a:bodyPr wrap="square" rtlCol="0">
            <a:spAutoFit/>
          </a:bodyPr>
          <a:lstStyle/>
          <a:p>
            <a:r>
              <a:rPr lang="en-IN" dirty="0"/>
              <a:t>Sub </a:t>
            </a:r>
            <a:r>
              <a:rPr lang="en-IN" dirty="0" err="1"/>
              <a:t>swap_value</a:t>
            </a:r>
            <a:r>
              <a:rPr lang="en-IN" dirty="0"/>
              <a:t>(num1, num2)         </a:t>
            </a:r>
          </a:p>
          <a:p>
            <a:pPr lvl="1"/>
            <a:r>
              <a:rPr lang="en-IN" dirty="0"/>
              <a:t> </a:t>
            </a:r>
            <a:r>
              <a:rPr lang="en-IN" dirty="0" err="1"/>
              <a:t>Console.WriteLine</a:t>
            </a:r>
            <a:r>
              <a:rPr lang="en-IN" dirty="0"/>
              <a:t>(" After swapping the value of 'num1' is {0}", num1)          </a:t>
            </a:r>
          </a:p>
          <a:p>
            <a:pPr lvl="1"/>
            <a:r>
              <a:rPr lang="en-IN" dirty="0" err="1"/>
              <a:t>Console.WriteLine</a:t>
            </a:r>
            <a:r>
              <a:rPr lang="en-IN" dirty="0"/>
              <a:t>(" After swapping the value of 'num2' is {0}", num2)          </a:t>
            </a:r>
          </a:p>
          <a:p>
            <a:pPr lvl="1"/>
            <a:r>
              <a:rPr lang="en-IN" dirty="0" err="1"/>
              <a:t>Console.WriteLine</a:t>
            </a:r>
            <a:r>
              <a:rPr lang="en-IN" dirty="0"/>
              <a:t>(" Press any key to exit...")          </a:t>
            </a:r>
            <a:r>
              <a:rPr lang="en-IN" dirty="0" err="1"/>
              <a:t>Console.ReadKey</a:t>
            </a:r>
            <a:r>
              <a:rPr lang="en-IN" dirty="0"/>
              <a:t>()      </a:t>
            </a:r>
          </a:p>
          <a:p>
            <a:r>
              <a:rPr lang="en-IN" dirty="0"/>
              <a:t>End Sub </a:t>
            </a:r>
          </a:p>
          <a:p>
            <a:r>
              <a:rPr lang="en-US" dirty="0"/>
              <a:t>     Sub </a:t>
            </a:r>
            <a:r>
              <a:rPr lang="en-US" dirty="0" err="1"/>
              <a:t>swap_value</a:t>
            </a:r>
            <a:r>
              <a:rPr lang="en-US" dirty="0"/>
              <a:t>(</a:t>
            </a:r>
            <a:r>
              <a:rPr lang="en-US" dirty="0" err="1"/>
              <a:t>ByVal</a:t>
            </a:r>
            <a:r>
              <a:rPr lang="en-US" dirty="0"/>
              <a:t> a As Integer, </a:t>
            </a:r>
            <a:r>
              <a:rPr lang="en-US" dirty="0" err="1"/>
              <a:t>ByVal</a:t>
            </a:r>
            <a:r>
              <a:rPr lang="en-US" dirty="0"/>
              <a:t> b As Integer)                     	Dim temp As Integer          </a:t>
            </a:r>
          </a:p>
          <a:p>
            <a:pPr lvl="1"/>
            <a:r>
              <a:rPr lang="en-US" dirty="0"/>
              <a:t>temp = a </a:t>
            </a:r>
          </a:p>
          <a:p>
            <a:pPr lvl="1"/>
            <a:r>
              <a:rPr lang="en-US" dirty="0"/>
              <a:t>b = a  </a:t>
            </a:r>
          </a:p>
          <a:p>
            <a:pPr lvl="1"/>
            <a:r>
              <a:rPr lang="en-US" dirty="0"/>
              <a:t>b = temp    </a:t>
            </a:r>
          </a:p>
          <a:p>
            <a:r>
              <a:rPr lang="en-US" dirty="0"/>
              <a:t> End Sub </a:t>
            </a:r>
          </a:p>
          <a:p>
            <a:r>
              <a:rPr lang="en-US" dirty="0"/>
              <a:t> End Module</a:t>
            </a:r>
            <a:endParaRPr lang="en-IN" dirty="0"/>
          </a:p>
        </p:txBody>
      </p:sp>
    </p:spTree>
    <p:extLst>
      <p:ext uri="{BB962C8B-B14F-4D97-AF65-F5344CB8AC3E}">
        <p14:creationId xmlns:p14="http://schemas.microsoft.com/office/powerpoint/2010/main" val="228397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3" name="TextBox 2">
            <a:extLst>
              <a:ext uri="{FF2B5EF4-FFF2-40B4-BE49-F238E27FC236}">
                <a16:creationId xmlns:a16="http://schemas.microsoft.com/office/drawing/2014/main" id="{786BDB4A-96B2-4F90-A5E3-3DBFAA16B36A}"/>
              </a:ext>
            </a:extLst>
          </p:cNvPr>
          <p:cNvSpPr txBox="1"/>
          <p:nvPr/>
        </p:nvSpPr>
        <p:spPr>
          <a:xfrm>
            <a:off x="283464" y="0"/>
            <a:ext cx="5580349"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1A08E089-2C11-4737-8729-6D57ACC83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13" y="375116"/>
            <a:ext cx="7095238" cy="1810888"/>
          </a:xfrm>
          <a:prstGeom prst="rect">
            <a:avLst/>
          </a:prstGeom>
        </p:spPr>
      </p:pic>
      <p:sp>
        <p:nvSpPr>
          <p:cNvPr id="6" name="TextBox 5">
            <a:extLst>
              <a:ext uri="{FF2B5EF4-FFF2-40B4-BE49-F238E27FC236}">
                <a16:creationId xmlns:a16="http://schemas.microsoft.com/office/drawing/2014/main" id="{9AD98830-15A8-4B3F-842E-1B27421FF26B}"/>
              </a:ext>
            </a:extLst>
          </p:cNvPr>
          <p:cNvSpPr txBox="1"/>
          <p:nvPr/>
        </p:nvSpPr>
        <p:spPr>
          <a:xfrm>
            <a:off x="283464" y="2271340"/>
            <a:ext cx="11908536"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 Reference parameter is a reference of a variable in the memory location. The reference parameter is used to pass a reference of a variable with </a:t>
            </a:r>
            <a:r>
              <a:rPr lang="en-US" sz="2400" dirty="0" err="1"/>
              <a:t>ByRef</a:t>
            </a:r>
            <a:r>
              <a:rPr lang="en-US" sz="2400" dirty="0"/>
              <a:t> in the Sub procedure</a:t>
            </a:r>
            <a:r>
              <a:rPr lang="en-US" dirty="0"/>
              <a:t>.</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sz="2400" dirty="0"/>
              <a:t>When we pass a reference parameter, it does not create a new storage location for the sub method's formal parameter. Furthermore, the reference parameters represent the same memory location as the actual parameters supplied to the method.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when we changed the value of the formal parameter, the actual parameter value is automatically changed in the memory.</a:t>
            </a:r>
          </a:p>
          <a:p>
            <a:r>
              <a:rPr lang="en-US" sz="2400" dirty="0"/>
              <a:t>       Sub </a:t>
            </a:r>
            <a:r>
              <a:rPr lang="en-US" sz="2400" dirty="0" err="1"/>
              <a:t>Sub_method</a:t>
            </a:r>
            <a:r>
              <a:rPr lang="en-US" sz="2400" dirty="0"/>
              <a:t>( </a:t>
            </a:r>
            <a:r>
              <a:rPr lang="en-US" sz="2400" dirty="0" err="1"/>
              <a:t>ByRef</a:t>
            </a:r>
            <a:r>
              <a:rPr lang="en-US" sz="2400" dirty="0"/>
              <a:t> </a:t>
            </a:r>
            <a:r>
              <a:rPr lang="en-US" sz="2400" dirty="0" err="1"/>
              <a:t>parameter_name</a:t>
            </a:r>
            <a:r>
              <a:rPr lang="en-US" sz="2400" dirty="0"/>
              <a:t>, </a:t>
            </a:r>
            <a:r>
              <a:rPr lang="en-US" sz="2400" dirty="0" err="1"/>
              <a:t>ByRef</a:t>
            </a:r>
            <a:r>
              <a:rPr lang="en-US" sz="2400" dirty="0"/>
              <a:t> Parameter_name2 ) </a:t>
            </a:r>
          </a:p>
          <a:p>
            <a:r>
              <a:rPr lang="en-US" sz="2400" dirty="0"/>
              <a:t>          [ Statement to be executed]  </a:t>
            </a:r>
          </a:p>
          <a:p>
            <a:r>
              <a:rPr lang="en-US" sz="2400" dirty="0"/>
              <a:t>       End Sub</a:t>
            </a:r>
            <a:endParaRPr lang="en-IN" sz="2400" dirty="0"/>
          </a:p>
        </p:txBody>
      </p:sp>
    </p:spTree>
    <p:extLst>
      <p:ext uri="{BB962C8B-B14F-4D97-AF65-F5344CB8AC3E}">
        <p14:creationId xmlns:p14="http://schemas.microsoft.com/office/powerpoint/2010/main" val="168347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2" name="TextBox 1">
            <a:extLst>
              <a:ext uri="{FF2B5EF4-FFF2-40B4-BE49-F238E27FC236}">
                <a16:creationId xmlns:a16="http://schemas.microsoft.com/office/drawing/2014/main" id="{25686BDD-6A95-479E-9614-2AAD054C3078}"/>
              </a:ext>
            </a:extLst>
          </p:cNvPr>
          <p:cNvSpPr txBox="1"/>
          <p:nvPr/>
        </p:nvSpPr>
        <p:spPr>
          <a:xfrm>
            <a:off x="283463" y="0"/>
            <a:ext cx="11908535" cy="830997"/>
          </a:xfrm>
          <a:prstGeom prst="rect">
            <a:avLst/>
          </a:prstGeom>
          <a:noFill/>
        </p:spPr>
        <p:txBody>
          <a:bodyPr wrap="square" rtlCol="0">
            <a:spAutoFit/>
          </a:bodyPr>
          <a:lstStyle/>
          <a:p>
            <a:r>
              <a:rPr lang="en-US" sz="2400" dirty="0"/>
              <a:t>In the above syntax, the </a:t>
            </a:r>
            <a:r>
              <a:rPr lang="en-US" sz="2400" dirty="0" err="1"/>
              <a:t>ByRef</a:t>
            </a:r>
            <a:r>
              <a:rPr lang="en-US" sz="2400" dirty="0"/>
              <a:t> keyword is used to pass the Sub procedure's reference parameters</a:t>
            </a:r>
            <a:r>
              <a:rPr lang="en-US" dirty="0"/>
              <a:t>.</a:t>
            </a:r>
            <a:endParaRPr lang="en-IN" dirty="0"/>
          </a:p>
        </p:txBody>
      </p:sp>
      <p:sp>
        <p:nvSpPr>
          <p:cNvPr id="3" name="TextBox 2">
            <a:extLst>
              <a:ext uri="{FF2B5EF4-FFF2-40B4-BE49-F238E27FC236}">
                <a16:creationId xmlns:a16="http://schemas.microsoft.com/office/drawing/2014/main" id="{F6DF5DB8-A3DF-46AF-B49D-059E9CA40CAC}"/>
              </a:ext>
            </a:extLst>
          </p:cNvPr>
          <p:cNvSpPr txBox="1"/>
          <p:nvPr/>
        </p:nvSpPr>
        <p:spPr>
          <a:xfrm>
            <a:off x="283461" y="830997"/>
            <a:ext cx="6269739" cy="5909310"/>
          </a:xfrm>
          <a:prstGeom prst="rect">
            <a:avLst/>
          </a:prstGeom>
          <a:noFill/>
        </p:spPr>
        <p:txBody>
          <a:bodyPr wrap="square" rtlCol="0">
            <a:spAutoFit/>
          </a:bodyPr>
          <a:lstStyle/>
          <a:p>
            <a:r>
              <a:rPr lang="en-IN" dirty="0"/>
              <a:t>Imports System  Module </a:t>
            </a:r>
            <a:r>
              <a:rPr lang="en-IN" dirty="0" err="1"/>
              <a:t>Passing_ByRef</a:t>
            </a:r>
            <a:r>
              <a:rPr lang="en-IN" dirty="0"/>
              <a:t>      </a:t>
            </a:r>
          </a:p>
          <a:p>
            <a:r>
              <a:rPr lang="en-IN" dirty="0"/>
              <a:t>  Sub Main() </a:t>
            </a:r>
          </a:p>
          <a:p>
            <a:pPr lvl="1"/>
            <a:r>
              <a:rPr lang="en-IN" dirty="0"/>
              <a:t>Dim num1, num2 As Integer          </a:t>
            </a:r>
          </a:p>
          <a:p>
            <a:pPr lvl="1"/>
            <a:r>
              <a:rPr lang="en-IN" dirty="0" err="1"/>
              <a:t>Console.WriteLine</a:t>
            </a:r>
            <a:r>
              <a:rPr lang="en-IN" dirty="0"/>
              <a:t>(" Enter the First number")         </a:t>
            </a:r>
          </a:p>
          <a:p>
            <a:pPr lvl="1"/>
            <a:r>
              <a:rPr lang="en-IN" dirty="0"/>
              <a:t> num1 = </a:t>
            </a:r>
            <a:r>
              <a:rPr lang="en-IN" dirty="0" err="1"/>
              <a:t>Console.ReadLine</a:t>
            </a:r>
            <a:r>
              <a:rPr lang="en-IN" dirty="0"/>
              <a:t>()          </a:t>
            </a:r>
          </a:p>
          <a:p>
            <a:pPr lvl="1"/>
            <a:r>
              <a:rPr lang="en-IN" dirty="0" err="1"/>
              <a:t>Console.WriteLine</a:t>
            </a:r>
            <a:r>
              <a:rPr lang="en-IN" dirty="0"/>
              <a:t>(" Enter the Second number")          </a:t>
            </a:r>
          </a:p>
          <a:p>
            <a:pPr lvl="1"/>
            <a:r>
              <a:rPr lang="en-IN" dirty="0"/>
              <a:t>num2 = </a:t>
            </a:r>
            <a:r>
              <a:rPr lang="en-IN" dirty="0" err="1"/>
              <a:t>Console.ReadLine</a:t>
            </a:r>
            <a:r>
              <a:rPr lang="en-IN" dirty="0"/>
              <a:t>()          </a:t>
            </a:r>
          </a:p>
          <a:p>
            <a:pPr lvl="1"/>
            <a:r>
              <a:rPr lang="en-IN" dirty="0" err="1"/>
              <a:t>Console.WriteLine</a:t>
            </a:r>
            <a:r>
              <a:rPr lang="en-IN" dirty="0"/>
              <a:t>(" Before swapping the value of 'num1' is {0}", num1)          </a:t>
            </a:r>
          </a:p>
          <a:p>
            <a:pPr lvl="1"/>
            <a:r>
              <a:rPr lang="en-IN" dirty="0" err="1"/>
              <a:t>Console.WriteLine</a:t>
            </a:r>
            <a:r>
              <a:rPr lang="en-IN" dirty="0"/>
              <a:t>(" Before swapping the value of 'num2' is {0}", num2)          </a:t>
            </a:r>
          </a:p>
          <a:p>
            <a:pPr lvl="1"/>
            <a:r>
              <a:rPr lang="en-IN" dirty="0" err="1"/>
              <a:t>Console.WriteLine</a:t>
            </a:r>
            <a:r>
              <a:rPr lang="en-IN" dirty="0"/>
              <a:t>() </a:t>
            </a:r>
          </a:p>
          <a:p>
            <a:pPr lvl="1"/>
            <a:endParaRPr lang="en-IN" dirty="0"/>
          </a:p>
          <a:p>
            <a:pPr lvl="1"/>
            <a:r>
              <a:rPr lang="en-IN" dirty="0" err="1"/>
              <a:t>swap_Ref</a:t>
            </a:r>
            <a:r>
              <a:rPr lang="en-IN" dirty="0"/>
              <a:t>(num1, num2)          </a:t>
            </a:r>
          </a:p>
          <a:p>
            <a:pPr lvl="1"/>
            <a:r>
              <a:rPr lang="en-IN" dirty="0" err="1"/>
              <a:t>Console.WriteLine</a:t>
            </a:r>
            <a:r>
              <a:rPr lang="en-IN" dirty="0"/>
              <a:t>(" After swapping the value of 'num1' is {0}", num1)         </a:t>
            </a:r>
          </a:p>
          <a:p>
            <a:pPr lvl="1"/>
            <a:r>
              <a:rPr lang="en-IN" dirty="0"/>
              <a:t> </a:t>
            </a:r>
            <a:r>
              <a:rPr lang="en-IN" dirty="0" err="1"/>
              <a:t>Console.WriteLine</a:t>
            </a:r>
            <a:r>
              <a:rPr lang="en-IN" dirty="0"/>
              <a:t>(" After swapping the value of 'num2' is {0}", num2)          </a:t>
            </a:r>
          </a:p>
          <a:p>
            <a:pPr lvl="1"/>
            <a:r>
              <a:rPr lang="en-IN" dirty="0" err="1"/>
              <a:t>Console.WriteLine</a:t>
            </a:r>
            <a:r>
              <a:rPr lang="en-IN" dirty="0"/>
              <a:t>(" Press any key to exit...")          </a:t>
            </a:r>
            <a:r>
              <a:rPr lang="en-IN" dirty="0" err="1"/>
              <a:t>Console.ReadKey</a:t>
            </a:r>
            <a:r>
              <a:rPr lang="en-IN" dirty="0"/>
              <a:t>()      </a:t>
            </a:r>
          </a:p>
          <a:p>
            <a:pPr lvl="1"/>
            <a:r>
              <a:rPr lang="en-IN" dirty="0"/>
              <a:t>End Sub </a:t>
            </a:r>
          </a:p>
        </p:txBody>
      </p:sp>
      <p:sp>
        <p:nvSpPr>
          <p:cNvPr id="4" name="TextBox 3">
            <a:extLst>
              <a:ext uri="{FF2B5EF4-FFF2-40B4-BE49-F238E27FC236}">
                <a16:creationId xmlns:a16="http://schemas.microsoft.com/office/drawing/2014/main" id="{FD568039-102F-4CEB-A9F2-FF1F812AEC57}"/>
              </a:ext>
            </a:extLst>
          </p:cNvPr>
          <p:cNvSpPr txBox="1"/>
          <p:nvPr/>
        </p:nvSpPr>
        <p:spPr>
          <a:xfrm>
            <a:off x="6644343" y="954107"/>
            <a:ext cx="5567080" cy="2308324"/>
          </a:xfrm>
          <a:prstGeom prst="rect">
            <a:avLst/>
          </a:prstGeom>
          <a:noFill/>
        </p:spPr>
        <p:txBody>
          <a:bodyPr wrap="square" rtlCol="0">
            <a:spAutoFit/>
          </a:bodyPr>
          <a:lstStyle/>
          <a:p>
            <a:r>
              <a:rPr lang="en-US" dirty="0"/>
              <a:t>Sub </a:t>
            </a:r>
            <a:r>
              <a:rPr lang="en-US" dirty="0" err="1"/>
              <a:t>swap_Ref</a:t>
            </a:r>
            <a:r>
              <a:rPr lang="en-US" dirty="0"/>
              <a:t>(</a:t>
            </a:r>
            <a:r>
              <a:rPr lang="en-US" dirty="0" err="1"/>
              <a:t>ByRef</a:t>
            </a:r>
            <a:r>
              <a:rPr lang="en-US" dirty="0"/>
              <a:t> a As Integer, </a:t>
            </a:r>
            <a:r>
              <a:rPr lang="en-US" dirty="0" err="1"/>
              <a:t>ByRef</a:t>
            </a:r>
            <a:r>
              <a:rPr lang="en-US" dirty="0"/>
              <a:t> b As Integer)                  </a:t>
            </a:r>
          </a:p>
          <a:p>
            <a:pPr lvl="1"/>
            <a:r>
              <a:rPr lang="en-US" dirty="0"/>
              <a:t>Dim temp As Integer          </a:t>
            </a:r>
          </a:p>
          <a:p>
            <a:pPr lvl="1"/>
            <a:r>
              <a:rPr lang="en-US" dirty="0"/>
              <a:t>temp = a         </a:t>
            </a:r>
          </a:p>
          <a:p>
            <a:pPr lvl="1"/>
            <a:r>
              <a:rPr lang="en-US" dirty="0"/>
              <a:t>a = b           </a:t>
            </a:r>
          </a:p>
          <a:p>
            <a:pPr lvl="1"/>
            <a:r>
              <a:rPr lang="en-US" dirty="0"/>
              <a:t>b = temp      </a:t>
            </a:r>
          </a:p>
          <a:p>
            <a:r>
              <a:rPr lang="en-US" dirty="0"/>
              <a:t>  End Sub  </a:t>
            </a:r>
          </a:p>
          <a:p>
            <a:r>
              <a:rPr lang="en-US" dirty="0"/>
              <a:t>End Module</a:t>
            </a:r>
          </a:p>
          <a:p>
            <a:endParaRPr lang="en-IN" dirty="0"/>
          </a:p>
        </p:txBody>
      </p:sp>
    </p:spTree>
    <p:extLst>
      <p:ext uri="{BB962C8B-B14F-4D97-AF65-F5344CB8AC3E}">
        <p14:creationId xmlns:p14="http://schemas.microsoft.com/office/powerpoint/2010/main" val="14100593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551</TotalTime>
  <Words>3733</Words>
  <Application>Microsoft Office PowerPoint</Application>
  <PresentationFormat>Widescreen</PresentationFormat>
  <Paragraphs>406</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Bodoni MT</vt:lpstr>
      <vt:lpstr>Calibri</vt:lpstr>
      <vt:lpstr>Gill Sans MT</vt:lpstr>
      <vt:lpstr>Impact</vt:lpstr>
      <vt:lpstr>Times New Roman</vt:lpstr>
      <vt:lpstr>Badge</vt:lpstr>
      <vt:lpstr>Microsoft vb.net</vt:lpstr>
      <vt:lpstr>What You Learn? Click Here for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Shubham Gaikwad</cp:lastModifiedBy>
  <cp:revision>14</cp:revision>
  <dcterms:created xsi:type="dcterms:W3CDTF">2022-05-22T04:23:39Z</dcterms:created>
  <dcterms:modified xsi:type="dcterms:W3CDTF">2022-05-24T10:21:43Z</dcterms:modified>
</cp:coreProperties>
</file>