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2"/>
  </p:sldMasterIdLst>
  <p:notesMasterIdLst>
    <p:notesMasterId r:id="rId20"/>
  </p:notesMasterIdLst>
  <p:handoutMasterIdLst>
    <p:handoutMasterId r:id="rId21"/>
  </p:handoutMasterIdLst>
  <p:sldIdLst>
    <p:sldId id="307" r:id="rId3"/>
    <p:sldId id="332" r:id="rId4"/>
    <p:sldId id="333" r:id="rId5"/>
    <p:sldId id="334" r:id="rId6"/>
    <p:sldId id="335" r:id="rId7"/>
    <p:sldId id="336" r:id="rId8"/>
    <p:sldId id="338" r:id="rId9"/>
    <p:sldId id="339" r:id="rId10"/>
    <p:sldId id="340" r:id="rId11"/>
    <p:sldId id="341" r:id="rId12"/>
    <p:sldId id="342" r:id="rId13"/>
    <p:sldId id="347" r:id="rId14"/>
    <p:sldId id="348" r:id="rId15"/>
    <p:sldId id="349" r:id="rId16"/>
    <p:sldId id="350" r:id="rId17"/>
    <p:sldId id="351" r:id="rId18"/>
    <p:sldId id="352" r:id="rId19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817"/>
    <a:srgbClr val="747472"/>
    <a:srgbClr val="EC5724"/>
    <a:srgbClr val="F0B931"/>
    <a:srgbClr val="31A8DF"/>
    <a:srgbClr val="7FBC41"/>
    <a:srgbClr val="C4C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21"/>
    <p:restoredTop sz="94660"/>
  </p:normalViewPr>
  <p:slideViewPr>
    <p:cSldViewPr snapToGrid="0" showGuides="1">
      <p:cViewPr varScale="1">
        <p:scale>
          <a:sx n="83" d="100"/>
          <a:sy n="83" d="100"/>
        </p:scale>
        <p:origin x="84" y="5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75" d="100"/>
        <a:sy n="75" d="100"/>
      </p:scale>
      <p:origin x="0" y="-13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2021/8/16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814316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2474528-C130-49FA-A0FC-0A42E8D5984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30810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81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39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7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6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Click to edit Master text style</a:t>
            </a:r>
          </a:p>
          <a:p>
            <a:pPr lvl="1" fontAlgn="base"/>
            <a:r>
              <a:rPr lang="zh-CN" altLang="en-US" strike="noStrike" noProof="1" smtClean="0"/>
              <a:t>Second level</a:t>
            </a:r>
          </a:p>
          <a:p>
            <a:pPr lvl="2" fontAlgn="base"/>
            <a:r>
              <a:rPr lang="zh-CN" altLang="en-US" strike="noStrike" noProof="1" smtClean="0"/>
              <a:t>Third level</a:t>
            </a:r>
          </a:p>
          <a:p>
            <a:pPr lvl="3" fontAlgn="base"/>
            <a:r>
              <a:rPr lang="zh-CN" altLang="en-US" strike="noStrike" noProof="1" smtClean="0"/>
              <a:t>Fourth level</a:t>
            </a:r>
          </a:p>
          <a:p>
            <a:pPr lvl="4" fontAlgn="base"/>
            <a:r>
              <a:rPr lang="zh-CN" alt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Click to edit Master text style</a:t>
            </a:r>
          </a:p>
          <a:p>
            <a:pPr lvl="1" fontAlgn="base"/>
            <a:r>
              <a:rPr lang="zh-CN" altLang="en-US" strike="noStrike" noProof="1" smtClean="0"/>
              <a:t>Second level</a:t>
            </a:r>
          </a:p>
          <a:p>
            <a:pPr lvl="2" fontAlgn="base"/>
            <a:r>
              <a:rPr lang="zh-CN" altLang="en-US" strike="noStrike" noProof="1" smtClean="0"/>
              <a:t>Third level</a:t>
            </a:r>
          </a:p>
          <a:p>
            <a:pPr lvl="3" fontAlgn="base"/>
            <a:r>
              <a:rPr lang="zh-CN" altLang="en-US" strike="noStrike" noProof="1" smtClean="0"/>
              <a:t>Fourth level</a:t>
            </a:r>
          </a:p>
          <a:p>
            <a:pPr lvl="4" fontAlgn="base"/>
            <a:r>
              <a:rPr lang="zh-CN" altLang="en-US" strike="noStrike" noProof="1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9610343-6EF0-4B68-B405-B4A22E2DCED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6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9610343-6EF0-4B68-B405-B4A22E2DCED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Click to edit Master title style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en-US" dirty="0"/>
              <a:t>Click to edit Master text style</a:t>
            </a:r>
          </a:p>
          <a:p>
            <a:pPr lvl="1" indent="-228600"/>
            <a:r>
              <a:rPr lang="zh-CN" altLang="en-US" dirty="0"/>
              <a:t>Second level</a:t>
            </a:r>
          </a:p>
          <a:p>
            <a:pPr lvl="2" indent="-228600"/>
            <a:r>
              <a:rPr lang="zh-CN" altLang="en-US" dirty="0"/>
              <a:t>Third level</a:t>
            </a:r>
          </a:p>
          <a:p>
            <a:pPr lvl="3" indent="-228600"/>
            <a:r>
              <a:rPr lang="zh-CN" altLang="en-US" dirty="0"/>
              <a:t>Fourth level</a:t>
            </a:r>
          </a:p>
          <a:p>
            <a:pPr lvl="4" indent="-228600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Click to edit Master title style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en-US" dirty="0"/>
              <a:t>Click to edit Master text style</a:t>
            </a:r>
          </a:p>
          <a:p>
            <a:pPr lvl="1" indent="-228600"/>
            <a:r>
              <a:rPr lang="zh-CN" altLang="en-US" dirty="0"/>
              <a:t>Second level</a:t>
            </a:r>
          </a:p>
          <a:p>
            <a:pPr lvl="2" indent="-228600"/>
            <a:r>
              <a:rPr lang="zh-CN" altLang="en-US" dirty="0"/>
              <a:t>Third level</a:t>
            </a:r>
          </a:p>
          <a:p>
            <a:pPr lvl="3" indent="-228600"/>
            <a:r>
              <a:rPr lang="zh-CN" altLang="en-US" dirty="0"/>
              <a:t>Fourth level</a:t>
            </a:r>
          </a:p>
          <a:p>
            <a:pPr lvl="4" indent="-228600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3FDD3A-4C48-442E-9940-9E417B4FE5F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365" y="217805"/>
            <a:ext cx="3683000" cy="1041400"/>
          </a:xfrm>
          <a:prstGeom prst="rect">
            <a:avLst/>
          </a:prstGeom>
        </p:spPr>
      </p:pic>
      <p:sp>
        <p:nvSpPr>
          <p:cNvPr id="6" name="文本框 8"/>
          <p:cNvSpPr txBox="1"/>
          <p:nvPr/>
        </p:nvSpPr>
        <p:spPr>
          <a:xfrm>
            <a:off x="119931" y="217805"/>
            <a:ext cx="4458272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400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What you </a:t>
            </a:r>
            <a:r>
              <a:rPr lang="en-US" altLang="zh-CN" sz="4000" b="1" dirty="0" smtClean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learn ? </a:t>
            </a:r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272615"/>
              </p:ext>
            </p:extLst>
          </p:nvPr>
        </p:nvGraphicFramePr>
        <p:xfrm>
          <a:off x="600499" y="1865687"/>
          <a:ext cx="10931858" cy="182880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4626594"/>
                <a:gridCol w="6305264"/>
              </a:tblGrid>
              <a:tr h="373473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Python Function-Modules-Package</a:t>
                      </a:r>
                      <a:endParaRPr lang="en-US" sz="24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3473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dirty="0" smtClean="0">
                          <a:sym typeface="+mn-ea"/>
                        </a:rPr>
                        <a:t>Types of functions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dirty="0" smtClean="0">
                          <a:sym typeface="+mn-ea"/>
                        </a:rPr>
                        <a:t>How to define &amp; call function</a:t>
                      </a:r>
                    </a:p>
                  </a:txBody>
                  <a:tcPr/>
                </a:tc>
              </a:tr>
              <a:tr h="373473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charset="0"/>
                        <a:buChar char="Ø"/>
                      </a:pPr>
                      <a:r>
                        <a:rPr lang="en-US" sz="2400" dirty="0" smtClean="0"/>
                        <a:t>Python Modules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Python Package</a:t>
                      </a:r>
                    </a:p>
                  </a:txBody>
                  <a:tcPr/>
                </a:tc>
              </a:tr>
              <a:tr h="373473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charset="0"/>
                        <a:buChar char="Ø"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05105" y="95885"/>
            <a:ext cx="7211060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What is recursion in Python?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401955" y="802640"/>
            <a:ext cx="908685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Recursion is the process of defining something in terms of itself.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401955" y="1263015"/>
            <a:ext cx="1128395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Python Recursive Function :</a:t>
            </a:r>
          </a:p>
          <a:p>
            <a:r>
              <a:rPr lang="en-US" sz="2400"/>
              <a:t>We know that in Python, a function can call other functions. It is even possible for the function to call itself. These type of construct are termed as recursive functions.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650240" y="2461895"/>
            <a:ext cx="10787380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/>
              <a:t># An example of a recursive function to</a:t>
            </a:r>
          </a:p>
          <a:p>
            <a:r>
              <a:rPr lang="en-US" sz="2400" b="1" dirty="0"/>
              <a:t># find the factorial of a number</a:t>
            </a:r>
          </a:p>
          <a:p>
            <a:r>
              <a:rPr lang="en-US" sz="2400" b="1" dirty="0"/>
              <a:t>def </a:t>
            </a:r>
            <a:r>
              <a:rPr lang="en-US" sz="2400" b="1" dirty="0" err="1"/>
              <a:t>calc_factorial</a:t>
            </a:r>
            <a:r>
              <a:rPr lang="en-US" sz="2400" b="1" dirty="0"/>
              <a:t>(x):</a:t>
            </a:r>
          </a:p>
          <a:p>
            <a:r>
              <a:rPr lang="en-US" sz="2400" b="1" dirty="0"/>
              <a:t>    """This is a recursive function</a:t>
            </a:r>
          </a:p>
          <a:p>
            <a:r>
              <a:rPr lang="en-US" sz="2400" b="1" dirty="0"/>
              <a:t>    to find the factorial of an integer"""</a:t>
            </a:r>
          </a:p>
          <a:p>
            <a:r>
              <a:rPr lang="en-US" sz="2400" b="1" dirty="0"/>
              <a:t>    if x == 1:</a:t>
            </a:r>
          </a:p>
          <a:p>
            <a:r>
              <a:rPr lang="en-US" sz="2400" b="1" dirty="0"/>
              <a:t>        return 1</a:t>
            </a:r>
          </a:p>
          <a:p>
            <a:r>
              <a:rPr lang="en-US" sz="2400" b="1" dirty="0"/>
              <a:t>    else:</a:t>
            </a:r>
          </a:p>
          <a:p>
            <a:r>
              <a:rPr lang="en-US" sz="2400" b="1" dirty="0"/>
              <a:t>        return (x * </a:t>
            </a:r>
            <a:r>
              <a:rPr lang="en-US" sz="2400" b="1" dirty="0" err="1"/>
              <a:t>calc_factorial</a:t>
            </a:r>
            <a:r>
              <a:rPr lang="en-US" sz="2400" b="1" dirty="0"/>
              <a:t>(x-1))</a:t>
            </a:r>
          </a:p>
          <a:p>
            <a:r>
              <a:rPr lang="en-US" sz="2400" b="1" dirty="0" err="1"/>
              <a:t>num</a:t>
            </a:r>
            <a:r>
              <a:rPr lang="en-US" sz="2400" b="1" dirty="0"/>
              <a:t> = 4</a:t>
            </a:r>
          </a:p>
          <a:p>
            <a:r>
              <a:rPr lang="en-US" sz="2400" b="1" dirty="0"/>
              <a:t>print("The factorial of", </a:t>
            </a:r>
            <a:r>
              <a:rPr lang="en-US" sz="2400" b="1" dirty="0" err="1"/>
              <a:t>num</a:t>
            </a:r>
            <a:r>
              <a:rPr lang="en-US" sz="2400" b="1" dirty="0"/>
              <a:t>, "is", </a:t>
            </a:r>
            <a:r>
              <a:rPr lang="en-US" sz="2400" b="1" dirty="0" err="1"/>
              <a:t>calc_factorial</a:t>
            </a:r>
            <a:r>
              <a:rPr lang="en-US" sz="2400" b="1" dirty="0"/>
              <a:t>(</a:t>
            </a:r>
            <a:r>
              <a:rPr lang="en-US" sz="2400" b="1" dirty="0" err="1"/>
              <a:t>num</a:t>
            </a:r>
            <a:r>
              <a:rPr lang="en-US" sz="2400" b="1" dirty="0"/>
              <a:t>))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2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90500" y="1567815"/>
            <a:ext cx="11449685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 b="1"/>
              <a:t>Advantages of Recursion</a:t>
            </a:r>
            <a:endParaRPr lang="en-US" sz="2400"/>
          </a:p>
          <a:p>
            <a:endParaRPr lang="en-US" sz="2400"/>
          </a:p>
          <a:p>
            <a:r>
              <a:rPr lang="en-US" sz="2400"/>
              <a:t>    Recursive functions make the code look clean and elegant.</a:t>
            </a:r>
          </a:p>
          <a:p>
            <a:r>
              <a:rPr lang="en-US" sz="2400"/>
              <a:t>    A complex task can be broken down into simpler sub-problems using recursion.</a:t>
            </a:r>
          </a:p>
          <a:p>
            <a:r>
              <a:rPr lang="en-US" sz="2400"/>
              <a:t>    Sequence generation is easier with recursion than using some nested iteration.</a:t>
            </a:r>
          </a:p>
          <a:p>
            <a:endParaRPr 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b="1"/>
              <a:t>Limitations of Recursion</a:t>
            </a:r>
            <a:endParaRPr lang="en-US" sz="2400"/>
          </a:p>
          <a:p>
            <a:endParaRPr lang="en-US" sz="2400"/>
          </a:p>
          <a:p>
            <a:r>
              <a:rPr lang="en-US" sz="2400"/>
              <a:t>    Sometimes the logic behind recursion is hard to follow through.</a:t>
            </a:r>
          </a:p>
          <a:p>
            <a:r>
              <a:rPr lang="en-US" sz="2400"/>
              <a:t>    Recursive calls are expensive (inefficient) as they take up a lot of memory and time.</a:t>
            </a:r>
          </a:p>
          <a:p>
            <a:r>
              <a:rPr lang="en-US" sz="2400"/>
              <a:t>    Recursive functions are hard to debug.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205105" y="95885"/>
            <a:ext cx="7211060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What is recursion in Python?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04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18436" name="文本框 8"/>
          <p:cNvSpPr txBox="1"/>
          <p:nvPr/>
        </p:nvSpPr>
        <p:spPr>
          <a:xfrm>
            <a:off x="127953" y="207328"/>
            <a:ext cx="4247515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Modules 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334010" y="1844675"/>
            <a:ext cx="1152461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Modules refer to a file containing Python statements and definitions.</a:t>
            </a:r>
          </a:p>
          <a:p>
            <a:endParaRPr lang="en-US" sz="2400"/>
          </a:p>
          <a:p>
            <a:r>
              <a:rPr lang="en-US" sz="2400"/>
              <a:t>A file containing Python code, for e.g.: filename.py, is called a module and its module name would be filename.</a:t>
            </a:r>
          </a:p>
          <a:p>
            <a:endParaRPr lang="en-US" sz="2400"/>
          </a:p>
          <a:p>
            <a:r>
              <a:rPr lang="en-US" sz="2400"/>
              <a:t>We use modules to break down large programs into small manageable and organized files. Furthermore, modules provide reusability of code.</a:t>
            </a:r>
          </a:p>
          <a:p>
            <a:endParaRPr lang="en-US" sz="2400"/>
          </a:p>
          <a:p>
            <a:r>
              <a:rPr lang="en-US" sz="2400"/>
              <a:t>We can define our most used functions in a module and import it, instead of copying their definitions into different programs.</a:t>
            </a:r>
          </a:p>
        </p:txBody>
      </p:sp>
      <p:sp>
        <p:nvSpPr>
          <p:cNvPr id="9" name="Rectangle 8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19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18436" name="文本框 8"/>
          <p:cNvSpPr txBox="1"/>
          <p:nvPr/>
        </p:nvSpPr>
        <p:spPr>
          <a:xfrm>
            <a:off x="127953" y="207328"/>
            <a:ext cx="4247515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Modules 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446405" y="1240155"/>
            <a:ext cx="1157097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 b="1"/>
              <a:t>How to import modules in Python?</a:t>
            </a:r>
            <a:endParaRPr lang="en-US" sz="2400"/>
          </a:p>
          <a:p>
            <a:r>
              <a:rPr lang="en-US" sz="2400"/>
              <a:t>use the import keyword to</a:t>
            </a:r>
            <a:r>
              <a:rPr lang="en-US" sz="2400">
                <a:sym typeface="+mn-ea"/>
              </a:rPr>
              <a:t> import modules in Python</a:t>
            </a:r>
          </a:p>
          <a:p>
            <a:r>
              <a:rPr lang="en-US" sz="2400" b="1"/>
              <a:t>&gt;&gt;&gt; import filename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446405" y="3126740"/>
            <a:ext cx="1157097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# import statement example</a:t>
            </a:r>
          </a:p>
          <a:p>
            <a:r>
              <a:rPr lang="en-US" sz="2400" b="1"/>
              <a:t># to import standard module math</a:t>
            </a:r>
          </a:p>
          <a:p>
            <a:endParaRPr lang="en-US" sz="2400" b="1"/>
          </a:p>
          <a:p>
            <a:r>
              <a:rPr lang="en-US" sz="2400" b="1"/>
              <a:t>import math</a:t>
            </a:r>
          </a:p>
          <a:p>
            <a:r>
              <a:rPr lang="en-US" sz="2400" b="1"/>
              <a:t>print("The value of pi is", math.pi)</a:t>
            </a:r>
          </a:p>
        </p:txBody>
      </p:sp>
      <p:sp>
        <p:nvSpPr>
          <p:cNvPr id="9" name="Rectangle 8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63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18436" name="文本框 8"/>
          <p:cNvSpPr txBox="1"/>
          <p:nvPr/>
        </p:nvSpPr>
        <p:spPr>
          <a:xfrm>
            <a:off x="127953" y="207328"/>
            <a:ext cx="4247515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Modules 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544195" y="1402715"/>
            <a:ext cx="1110361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 b="1"/>
              <a:t>Import with renaming</a:t>
            </a:r>
            <a:endParaRPr lang="en-US" sz="2400"/>
          </a:p>
          <a:p>
            <a:r>
              <a:rPr lang="en-US" sz="2400"/>
              <a:t>We can import a module by renaming it as follows.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544830" y="2435225"/>
            <a:ext cx="11102975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import calendar as cal</a:t>
            </a:r>
          </a:p>
          <a:p>
            <a:r>
              <a:rPr lang="en-US" sz="2400" b="1"/>
              <a:t>print("------Calendar Program in Python------\n");</a:t>
            </a:r>
          </a:p>
          <a:p>
            <a:r>
              <a:rPr lang="en-US" sz="2400" b="1"/>
              <a:t>print("Enter 'x' for exit.");</a:t>
            </a:r>
          </a:p>
          <a:p>
            <a:r>
              <a:rPr lang="en-US" sz="2400" b="1"/>
              <a:t>y = input("Enter Year: ");</a:t>
            </a:r>
          </a:p>
          <a:p>
            <a:r>
              <a:rPr lang="en-US" sz="2400" b="1"/>
              <a:t>if y == 'x':</a:t>
            </a:r>
          </a:p>
          <a:p>
            <a:r>
              <a:rPr lang="en-US" sz="2400" b="1"/>
              <a:t>    exit();</a:t>
            </a:r>
          </a:p>
          <a:p>
            <a:r>
              <a:rPr lang="en-US" sz="2400" b="1"/>
              <a:t>else:</a:t>
            </a:r>
          </a:p>
          <a:p>
            <a:r>
              <a:rPr lang="en-US" sz="2400" b="1"/>
              <a:t>    m = input("Enter month: ");</a:t>
            </a:r>
          </a:p>
          <a:p>
            <a:r>
              <a:rPr lang="en-US" sz="2400" b="1"/>
              <a:t>    yy = int(y);</a:t>
            </a:r>
          </a:p>
          <a:p>
            <a:r>
              <a:rPr lang="en-US" sz="2400" b="1"/>
              <a:t>    mm = int(m);</a:t>
            </a:r>
          </a:p>
          <a:p>
            <a:r>
              <a:rPr lang="en-US" sz="2400" b="1"/>
              <a:t>    print("\n",cal.month(yy,mm))</a:t>
            </a:r>
          </a:p>
        </p:txBody>
      </p:sp>
      <p:sp>
        <p:nvSpPr>
          <p:cNvPr id="9" name="Rectangle 8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9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18436" name="文本框 8"/>
          <p:cNvSpPr txBox="1"/>
          <p:nvPr/>
        </p:nvSpPr>
        <p:spPr>
          <a:xfrm>
            <a:off x="127953" y="207328"/>
            <a:ext cx="4247515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Modules 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348615" y="1402715"/>
            <a:ext cx="1149477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 b="1"/>
              <a:t>Python from...import statement</a:t>
            </a:r>
            <a:endParaRPr lang="en-US" sz="2400"/>
          </a:p>
          <a:p>
            <a:r>
              <a:rPr lang="en-US" sz="2400"/>
              <a:t>from used to import specific names from a module without importing the module as a whole.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581660" y="2552065"/>
            <a:ext cx="1114869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# import only pi from math module</a:t>
            </a:r>
          </a:p>
          <a:p>
            <a:endParaRPr lang="en-US" sz="2400" b="1"/>
          </a:p>
          <a:p>
            <a:r>
              <a:rPr lang="en-US" sz="2400" b="1"/>
              <a:t>from math import pi</a:t>
            </a:r>
          </a:p>
          <a:p>
            <a:r>
              <a:rPr lang="en-US" sz="2400" b="1"/>
              <a:t>print("The value of pi is", pi)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348615" y="4367530"/>
            <a:ext cx="109543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 b="1"/>
              <a:t>Import all names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581660" y="4939665"/>
            <a:ext cx="1086167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# import all names from the standard module math</a:t>
            </a:r>
          </a:p>
          <a:p>
            <a:endParaRPr lang="en-US" sz="2400" b="1"/>
          </a:p>
          <a:p>
            <a:r>
              <a:rPr lang="en-US" sz="2400" b="1"/>
              <a:t>from math import *</a:t>
            </a:r>
          </a:p>
          <a:p>
            <a:r>
              <a:rPr lang="en-US" sz="2400" b="1"/>
              <a:t>print("The value of pi is", pi)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58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18436" name="文本框 8"/>
          <p:cNvSpPr txBox="1"/>
          <p:nvPr/>
        </p:nvSpPr>
        <p:spPr>
          <a:xfrm>
            <a:off x="127953" y="207328"/>
            <a:ext cx="424942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Python Package 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408940" y="1402715"/>
            <a:ext cx="1137475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/>
              <a:t>The packages in python facilitate the developer with the application development environment by providing a</a:t>
            </a:r>
            <a:r>
              <a:rPr lang="en-US" sz="2400" b="1"/>
              <a:t> hierarchical directory structure</a:t>
            </a:r>
            <a:r>
              <a:rPr lang="en-US" sz="2400"/>
              <a:t> where a package contains sub-packages, modules, and sub-modules.</a:t>
            </a:r>
          </a:p>
          <a:p>
            <a:r>
              <a:rPr lang="en-US" sz="2400" b="1"/>
              <a:t>A directory must contain a file named __init__.py in order for Python to consider it as a package. This file can be left empty but we generally place the initialization code for that package in this file.</a:t>
            </a:r>
          </a:p>
        </p:txBody>
      </p:sp>
      <p:graphicFrame>
        <p:nvGraphicFramePr>
          <p:cNvPr id="6" name="Object 5"/>
          <p:cNvGraphicFramePr/>
          <p:nvPr/>
        </p:nvGraphicFramePr>
        <p:xfrm>
          <a:off x="549275" y="3709670"/>
          <a:ext cx="11500485" cy="3015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r:id="rId5" imgW="7477125" imgH="3143250" progId="Paint.Picture">
                  <p:embed/>
                </p:oleObj>
              </mc:Choice>
              <mc:Fallback>
                <p:oleObj r:id="rId5" imgW="7477125" imgH="314325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9275" y="3709670"/>
                        <a:ext cx="11500485" cy="3015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7801027" y="6445352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5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62468" name="文本框 8"/>
          <p:cNvSpPr txBox="1"/>
          <p:nvPr/>
        </p:nvSpPr>
        <p:spPr>
          <a:xfrm>
            <a:off x="785047" y="2269932"/>
            <a:ext cx="4802187" cy="10144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dist" defTabSz="914400"/>
            <a:r>
              <a:rPr lang="en-US" altLang="zh-CN" sz="6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THANKS</a:t>
            </a:r>
          </a:p>
        </p:txBody>
      </p:sp>
      <p:sp>
        <p:nvSpPr>
          <p:cNvPr id="11" name="文本框 9"/>
          <p:cNvSpPr txBox="1"/>
          <p:nvPr/>
        </p:nvSpPr>
        <p:spPr>
          <a:xfrm>
            <a:off x="5861050" y="4197180"/>
            <a:ext cx="5726439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 b="1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instructor: </a:t>
            </a:r>
            <a:r>
              <a:rPr lang="en-US" altLang="zh-CN" sz="2400" dirty="0" smtClean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Anirudha </a:t>
            </a:r>
            <a:r>
              <a:rPr lang="en-US" altLang="zh-CN" sz="2400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 panose="020B0604020202020204" pitchFamily="34" charset="0"/>
              </a:rPr>
              <a:t>Anil Gaikwad</a:t>
            </a:r>
            <a:r>
              <a:rPr lang="zh-CN" altLang="en-US" sz="2400" dirty="0">
                <a:solidFill>
                  <a:srgbClr val="262626"/>
                </a:solidFill>
                <a:latin typeface="Verdana" panose="020B060403050404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98454" y="4689047"/>
            <a:ext cx="5251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https://github.com/anirudhagaikwad/Python10Aug21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391233" y="6488668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Introduction to Python</a:t>
            </a:r>
          </a:p>
        </p:txBody>
      </p:sp>
    </p:spTree>
    <p:extLst>
      <p:ext uri="{BB962C8B-B14F-4D97-AF65-F5344CB8AC3E}">
        <p14:creationId xmlns:p14="http://schemas.microsoft.com/office/powerpoint/2010/main" val="126316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66065" y="361315"/>
            <a:ext cx="7463790" cy="1322070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What is a function in Python? </a:t>
            </a:r>
          </a:p>
          <a:p>
            <a:pPr lvl="0" algn="l"/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66065" y="1636395"/>
            <a:ext cx="1173543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/>
              <a:t>In Python, function is a group of related statements that perform a specific task.</a:t>
            </a:r>
          </a:p>
          <a:p>
            <a:r>
              <a:rPr lang="en-US" sz="2400" dirty="0"/>
              <a:t>Functions help break our program into smaller and modular chunks. As our program grows larger and larger, functions make it more organized and manageable.</a:t>
            </a:r>
          </a:p>
          <a:p>
            <a:r>
              <a:rPr lang="en-US" sz="2400" dirty="0"/>
              <a:t>Furthermore, it avoids repetition and makes code reusable.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704215" y="3438525"/>
            <a:ext cx="959802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/>
              <a:t>def </a:t>
            </a:r>
            <a:r>
              <a:rPr lang="en-US" sz="2400" b="1" dirty="0" err="1"/>
              <a:t>function_name</a:t>
            </a:r>
            <a:r>
              <a:rPr lang="en-US" sz="2400" b="1" dirty="0"/>
              <a:t>(parameters):</a:t>
            </a:r>
          </a:p>
          <a:p>
            <a:r>
              <a:rPr lang="en-US" sz="2400" b="1" dirty="0"/>
              <a:t>	"""docstring"""</a:t>
            </a:r>
          </a:p>
          <a:p>
            <a:r>
              <a:rPr lang="en-US" sz="2400" b="1" dirty="0"/>
              <a:t>	statement(s)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269543" y="2001518"/>
            <a:ext cx="1173480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sz="2400" dirty="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/>
              <a:t>Keyword def marks the start of function header.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/>
              <a:t>A function name to uniquely identify it. Function naming follows the same rules of writing identifiers in Python.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/>
              <a:t>Parameters (arguments) through which we pass values to a function. They are optional.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/>
              <a:t>A colon (:) to mark the end of function header.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/>
              <a:t>Optional documentation string (docstring) to describe what the function does.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/>
              <a:t>One or more valid python statements that make up the function body. Statements must   </a:t>
            </a:r>
          </a:p>
          <a:p>
            <a:pPr>
              <a:buFont typeface="Wingdings" panose="05000000000000000000" charset="0"/>
            </a:pPr>
            <a:r>
              <a:rPr lang="en-US" sz="2400" dirty="0"/>
              <a:t>      have same indentation level (usually 4 spaces).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/>
              <a:t> An optional return statement to return a value from the function.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0" y="100925"/>
            <a:ext cx="8112760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Function definition consists of following components.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55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528" y="86755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51208" y="79653"/>
            <a:ext cx="8310245" cy="1322070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How to call a function in python? </a:t>
            </a:r>
          </a:p>
          <a:p>
            <a:pPr lvl="0" algn="l"/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390857" y="2039937"/>
            <a:ext cx="11569700" cy="22467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Once we have defined a function, we can call it from another function, program or even the Python prompt. To call a function we simply type the function name with appropriate parameters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 smtClean="0"/>
              <a:t>functionName(Argument)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47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43205" y="1402715"/>
            <a:ext cx="1170622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/>
              <a:t>Functions that we define ourselves to do certain specific task are referred as </a:t>
            </a:r>
            <a:r>
              <a:rPr lang="en-US" sz="2400" b="1" dirty="0"/>
              <a:t>user-defined functions.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/>
              <a:t>Functions that readily come with Python are called </a:t>
            </a:r>
            <a:r>
              <a:rPr lang="en-US" sz="2400" b="1" dirty="0"/>
              <a:t>built-in functions.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243205" y="2858770"/>
            <a:ext cx="1123950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/>
              <a:t># Program to illustrate</a:t>
            </a:r>
          </a:p>
          <a:p>
            <a:r>
              <a:rPr lang="en-US" sz="2400" b="1" dirty="0"/>
              <a:t># the use of user-defined functions</a:t>
            </a:r>
          </a:p>
          <a:p>
            <a:r>
              <a:rPr lang="en-US" sz="2400" b="1" dirty="0"/>
              <a:t>def </a:t>
            </a:r>
            <a:r>
              <a:rPr lang="en-US" sz="2400" b="1" dirty="0" err="1"/>
              <a:t>add_numbers</a:t>
            </a:r>
            <a:r>
              <a:rPr lang="en-US" sz="2400" b="1" dirty="0"/>
              <a:t>(</a:t>
            </a:r>
            <a:r>
              <a:rPr lang="en-US" sz="2400" b="1" dirty="0" err="1"/>
              <a:t>x,y</a:t>
            </a:r>
            <a:r>
              <a:rPr lang="en-US" sz="2400" b="1" dirty="0"/>
              <a:t>):</a:t>
            </a:r>
          </a:p>
          <a:p>
            <a:r>
              <a:rPr lang="en-US" sz="2400" b="1" dirty="0"/>
              <a:t>   sum = x + y</a:t>
            </a:r>
          </a:p>
          <a:p>
            <a:r>
              <a:rPr lang="en-US" sz="2400" b="1" dirty="0"/>
              <a:t>   return sum</a:t>
            </a:r>
          </a:p>
          <a:p>
            <a:r>
              <a:rPr lang="en-US" sz="2400" b="1" dirty="0"/>
              <a:t>num1 = 5</a:t>
            </a:r>
          </a:p>
          <a:p>
            <a:r>
              <a:rPr lang="en-US" sz="2400" b="1" dirty="0"/>
              <a:t>num2 = 6</a:t>
            </a:r>
          </a:p>
          <a:p>
            <a:r>
              <a:rPr lang="en-US" sz="2400" b="1" dirty="0"/>
              <a:t>print("The sum is", </a:t>
            </a:r>
            <a:r>
              <a:rPr lang="en-US" sz="2400" b="1" dirty="0" err="1"/>
              <a:t>add_numbers</a:t>
            </a:r>
            <a:r>
              <a:rPr lang="en-US" sz="2400" b="1" dirty="0"/>
              <a:t>(num1, num2))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17010" y="87739"/>
            <a:ext cx="7256780" cy="1322070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Types of function in python? </a:t>
            </a:r>
          </a:p>
          <a:p>
            <a:pPr lvl="0" algn="l"/>
            <a:endParaRPr lang="en-US" altLang="zh-CN" sz="4000" b="1" dirty="0">
              <a:solidFill>
                <a:srgbClr val="262626"/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17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0" y="361315"/>
            <a:ext cx="3683000" cy="1041400"/>
          </a:xfrm>
          <a:prstGeom prst="rect">
            <a:avLst/>
          </a:prstGeom>
        </p:spPr>
      </p:pic>
      <p:graphicFrame>
        <p:nvGraphicFramePr>
          <p:cNvPr id="4" name="Object 3"/>
          <p:cNvGraphicFramePr/>
          <p:nvPr>
            <p:extLst>
              <p:ext uri="{D42A27DB-BD31-4B8C-83A1-F6EECF244321}">
                <p14:modId xmlns:p14="http://schemas.microsoft.com/office/powerpoint/2010/main" val="3747793736"/>
              </p:ext>
            </p:extLst>
          </p:nvPr>
        </p:nvGraphicFramePr>
        <p:xfrm>
          <a:off x="193675" y="85785"/>
          <a:ext cx="11864975" cy="6276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" r:id="rId4" imgW="7496175" imgH="4219575" progId="Paint.Picture">
                  <p:embed/>
                </p:oleObj>
              </mc:Choice>
              <mc:Fallback>
                <p:oleObj r:id="rId4" imgW="7496175" imgH="4219575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3675" y="85785"/>
                        <a:ext cx="11864975" cy="6276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7738797" y="6450449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46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-1143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29540" y="156210"/>
            <a:ext cx="7804785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Scope and Lifetime of variables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401320" y="890270"/>
            <a:ext cx="1158557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sz="2400"/>
              <a:t>Scope of a variable is the portion of a program where the variable is recognized. Parameters and variables defined inside a function is not visible from outside. Hence, they have a </a:t>
            </a:r>
            <a:r>
              <a:rPr lang="en-US" sz="2400" b="1"/>
              <a:t>local scope.</a:t>
            </a:r>
            <a:endParaRPr 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Lifetime of a variable is the period throughout which the variable exits in the memory. The lifetime of variables inside a function is as long as the function executes.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/>
              <a:t> The variable defined outside any function is known to have a </a:t>
            </a:r>
            <a:r>
              <a:rPr lang="en-US" sz="2400" b="1"/>
              <a:t>global scope variable.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732790" y="3349625"/>
            <a:ext cx="1004951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/>
              <a:t>   x = "global variable"</a:t>
            </a:r>
          </a:p>
          <a:p>
            <a:r>
              <a:rPr lang="en-US" sz="2400" b="1" dirty="0"/>
              <a:t>def foo():</a:t>
            </a:r>
          </a:p>
          <a:p>
            <a:r>
              <a:rPr lang="en-US" sz="2400" b="1" dirty="0"/>
              <a:t>    global x #global variable access in function</a:t>
            </a:r>
          </a:p>
          <a:p>
            <a:r>
              <a:rPr lang="en-US" sz="2400" b="1" dirty="0"/>
              <a:t>    y = "local variable"</a:t>
            </a:r>
          </a:p>
          <a:p>
            <a:r>
              <a:rPr lang="en-US" sz="2400" b="1" dirty="0"/>
              <a:t>    x = x * 2</a:t>
            </a:r>
          </a:p>
          <a:p>
            <a:r>
              <a:rPr lang="en-US" sz="2400" b="1" dirty="0"/>
              <a:t>    print(x)</a:t>
            </a:r>
          </a:p>
          <a:p>
            <a:r>
              <a:rPr lang="en-US" sz="2400" b="1" dirty="0"/>
              <a:t>    print(y)</a:t>
            </a:r>
          </a:p>
          <a:p>
            <a:r>
              <a:rPr lang="en-US" sz="2400" b="1" dirty="0"/>
              <a:t>   </a:t>
            </a:r>
          </a:p>
          <a:p>
            <a:r>
              <a:rPr lang="en-US" sz="2400" b="1" dirty="0"/>
              <a:t>foo() 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50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1560" y="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29540" y="156210"/>
            <a:ext cx="7804785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Scope and Lifetime of variables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446405" y="1462405"/>
            <a:ext cx="1129982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Font typeface="Wingdings" panose="05000000000000000000" charset="0"/>
            </a:pPr>
            <a:r>
              <a:rPr lang="en-US" sz="2400" b="1"/>
              <a:t>The basic rules for global keyword in Python are:</a:t>
            </a:r>
            <a:endParaRPr lang="en-US" sz="2400"/>
          </a:p>
          <a:p>
            <a:endParaRPr lang="en-US" sz="24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    When we create a variable inside a function, it’s local by default.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    When we define a variable outside of a function, it’s global by default. You don’t    </a:t>
            </a:r>
          </a:p>
          <a:p>
            <a:pPr>
              <a:buFont typeface="Wingdings" panose="05000000000000000000" charset="0"/>
            </a:pPr>
            <a:r>
              <a:rPr lang="en-US" sz="2400"/>
              <a:t>         have to use global keyword.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    We use global keyword to read and write a global variable inside a function.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/>
              <a:t>    Use of global keyword outside a function has no effect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72147" y="6324906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36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H="1" flipV="1">
            <a:off x="4076700" y="0"/>
            <a:ext cx="8115300" cy="6273800"/>
          </a:xfrm>
          <a:prstGeom prst="rtTriangle">
            <a:avLst/>
          </a:prstGeom>
          <a:solidFill>
            <a:srgbClr val="747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rot="19088536">
            <a:off x="7283450" y="-541337"/>
            <a:ext cx="2414588" cy="9158288"/>
          </a:xfrm>
          <a:custGeom>
            <a:avLst/>
            <a:gdLst>
              <a:gd name="connsiteX0" fmla="*/ 0 w 1117600"/>
              <a:gd name="connsiteY0" fmla="*/ 5702300 h 5702300"/>
              <a:gd name="connsiteX1" fmla="*/ 558800 w 1117600"/>
              <a:gd name="connsiteY1" fmla="*/ 0 h 5702300"/>
              <a:gd name="connsiteX2" fmla="*/ 1117600 w 1117600"/>
              <a:gd name="connsiteY2" fmla="*/ 5702300 h 5702300"/>
              <a:gd name="connsiteX3" fmla="*/ 0 w 1117600"/>
              <a:gd name="connsiteY3" fmla="*/ 5702300 h 5702300"/>
              <a:gd name="connsiteX0-1" fmla="*/ 0 w 2070142"/>
              <a:gd name="connsiteY0-2" fmla="*/ 5702300 h 7817508"/>
              <a:gd name="connsiteX1-3" fmla="*/ 558800 w 2070142"/>
              <a:gd name="connsiteY1-4" fmla="*/ 0 h 7817508"/>
              <a:gd name="connsiteX2-5" fmla="*/ 2070142 w 2070142"/>
              <a:gd name="connsiteY2-6" fmla="*/ 7817508 h 7817508"/>
              <a:gd name="connsiteX3-7" fmla="*/ 0 w 2070142"/>
              <a:gd name="connsiteY3-8" fmla="*/ 5702300 h 7817508"/>
              <a:gd name="connsiteX0-9" fmla="*/ 0 w 2414257"/>
              <a:gd name="connsiteY0-10" fmla="*/ 6314781 h 7817508"/>
              <a:gd name="connsiteX1-11" fmla="*/ 902915 w 2414257"/>
              <a:gd name="connsiteY1-12" fmla="*/ 0 h 7817508"/>
              <a:gd name="connsiteX2-13" fmla="*/ 2414257 w 2414257"/>
              <a:gd name="connsiteY2-14" fmla="*/ 7817508 h 7817508"/>
              <a:gd name="connsiteX3-15" fmla="*/ 0 w 2414257"/>
              <a:gd name="connsiteY3-16" fmla="*/ 6314781 h 7817508"/>
              <a:gd name="connsiteX0-17" fmla="*/ 0 w 2414257"/>
              <a:gd name="connsiteY0-18" fmla="*/ 6314781 h 7817508"/>
              <a:gd name="connsiteX1-19" fmla="*/ 902915 w 2414257"/>
              <a:gd name="connsiteY1-20" fmla="*/ 0 h 7817508"/>
              <a:gd name="connsiteX2-21" fmla="*/ 2414257 w 2414257"/>
              <a:gd name="connsiteY2-22" fmla="*/ 7817508 h 7817508"/>
              <a:gd name="connsiteX3-23" fmla="*/ 1191330 w 2414257"/>
              <a:gd name="connsiteY3-24" fmla="*/ 7039908 h 7817508"/>
              <a:gd name="connsiteX4" fmla="*/ 0 w 2414257"/>
              <a:gd name="connsiteY4" fmla="*/ 6314781 h 7817508"/>
              <a:gd name="connsiteX0-25" fmla="*/ 0 w 2414257"/>
              <a:gd name="connsiteY0-26" fmla="*/ 6314781 h 8205626"/>
              <a:gd name="connsiteX1-27" fmla="*/ 902915 w 2414257"/>
              <a:gd name="connsiteY1-28" fmla="*/ 0 h 8205626"/>
              <a:gd name="connsiteX2-29" fmla="*/ 2414257 w 2414257"/>
              <a:gd name="connsiteY2-30" fmla="*/ 7817508 h 8205626"/>
              <a:gd name="connsiteX3-31" fmla="*/ 2073759 w 2414257"/>
              <a:gd name="connsiteY3-32" fmla="*/ 8205626 h 8205626"/>
              <a:gd name="connsiteX4-33" fmla="*/ 0 w 2414257"/>
              <a:gd name="connsiteY4-34" fmla="*/ 6314781 h 8205626"/>
              <a:gd name="connsiteX0-35" fmla="*/ 0 w 2414257"/>
              <a:gd name="connsiteY0-36" fmla="*/ 6436203 h 8327048"/>
              <a:gd name="connsiteX1-37" fmla="*/ 329641 w 2414257"/>
              <a:gd name="connsiteY1-38" fmla="*/ 0 h 8327048"/>
              <a:gd name="connsiteX2-39" fmla="*/ 2414257 w 2414257"/>
              <a:gd name="connsiteY2-40" fmla="*/ 7938930 h 8327048"/>
              <a:gd name="connsiteX3-41" fmla="*/ 2073759 w 2414257"/>
              <a:gd name="connsiteY3-42" fmla="*/ 8327048 h 8327048"/>
              <a:gd name="connsiteX4-43" fmla="*/ 0 w 2414257"/>
              <a:gd name="connsiteY4-44" fmla="*/ 6436203 h 8327048"/>
              <a:gd name="connsiteX0-45" fmla="*/ 0 w 2414257"/>
              <a:gd name="connsiteY0-46" fmla="*/ 6431068 h 8321913"/>
              <a:gd name="connsiteX1-47" fmla="*/ 563761 w 2414257"/>
              <a:gd name="connsiteY1-48" fmla="*/ 0 h 8321913"/>
              <a:gd name="connsiteX2-49" fmla="*/ 2414257 w 2414257"/>
              <a:gd name="connsiteY2-50" fmla="*/ 7933795 h 8321913"/>
              <a:gd name="connsiteX3-51" fmla="*/ 2073759 w 2414257"/>
              <a:gd name="connsiteY3-52" fmla="*/ 8321913 h 8321913"/>
              <a:gd name="connsiteX4-53" fmla="*/ 0 w 2414257"/>
              <a:gd name="connsiteY4-54" fmla="*/ 6431068 h 8321913"/>
              <a:gd name="connsiteX0-55" fmla="*/ 0 w 2414257"/>
              <a:gd name="connsiteY0-56" fmla="*/ 7267650 h 9158495"/>
              <a:gd name="connsiteX1-57" fmla="*/ 239027 w 2414257"/>
              <a:gd name="connsiteY1-58" fmla="*/ 0 h 9158495"/>
              <a:gd name="connsiteX2-59" fmla="*/ 2414257 w 2414257"/>
              <a:gd name="connsiteY2-60" fmla="*/ 8770377 h 9158495"/>
              <a:gd name="connsiteX3-61" fmla="*/ 2073759 w 2414257"/>
              <a:gd name="connsiteY3-62" fmla="*/ 9158495 h 9158495"/>
              <a:gd name="connsiteX4-63" fmla="*/ 0 w 2414257"/>
              <a:gd name="connsiteY4-64" fmla="*/ 7267650 h 91584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33" y="connsiteY4-34"/>
              </a:cxn>
            </a:cxnLst>
            <a:rect l="l" t="t" r="r" b="b"/>
            <a:pathLst>
              <a:path w="2414257" h="9158495">
                <a:moveTo>
                  <a:pt x="0" y="7267650"/>
                </a:moveTo>
                <a:lnTo>
                  <a:pt x="239027" y="0"/>
                </a:lnTo>
                <a:lnTo>
                  <a:pt x="2414257" y="8770377"/>
                </a:lnTo>
                <a:lnTo>
                  <a:pt x="2073759" y="9158495"/>
                </a:lnTo>
                <a:lnTo>
                  <a:pt x="0" y="726765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rot="7572289">
            <a:off x="5132388" y="-1582737"/>
            <a:ext cx="741363" cy="6269038"/>
          </a:xfrm>
          <a:custGeom>
            <a:avLst/>
            <a:gdLst>
              <a:gd name="connsiteX0" fmla="*/ 742650 w 742650"/>
              <a:gd name="connsiteY0" fmla="*/ 6268899 h 6268899"/>
              <a:gd name="connsiteX1" fmla="*/ 0 w 742650"/>
              <a:gd name="connsiteY1" fmla="*/ 5254376 h 6268899"/>
              <a:gd name="connsiteX2" fmla="*/ 242314 w 742650"/>
              <a:gd name="connsiteY2" fmla="*/ 0 h 626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650" h="6268899">
                <a:moveTo>
                  <a:pt x="742650" y="6268899"/>
                </a:moveTo>
                <a:lnTo>
                  <a:pt x="0" y="5254376"/>
                </a:lnTo>
                <a:lnTo>
                  <a:pt x="242314" y="0"/>
                </a:lnTo>
                <a:close/>
              </a:path>
            </a:pathLst>
          </a:custGeom>
          <a:solidFill>
            <a:srgbClr val="F0B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python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1560" y="0"/>
            <a:ext cx="3683000" cy="1041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95275" y="1028700"/>
            <a:ext cx="1166114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 b="1"/>
              <a:t>Nonlocal Variables</a:t>
            </a:r>
            <a:endParaRPr lang="en-US" sz="2400"/>
          </a:p>
          <a:p>
            <a:r>
              <a:rPr lang="en-US" sz="2400"/>
              <a:t>Nonlocal variable are used in nested function whose local scope is not defined. This means, the variable can be neither in the local nor the global scope.</a:t>
            </a:r>
          </a:p>
          <a:p>
            <a:r>
              <a:rPr lang="en-US" sz="2400"/>
              <a:t>We use </a:t>
            </a:r>
            <a:r>
              <a:rPr lang="en-US" sz="2400" b="1"/>
              <a:t>nonlocal</a:t>
            </a:r>
            <a:r>
              <a:rPr lang="en-US" sz="2400"/>
              <a:t> keyword to create nonlocal variable.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129540" y="156210"/>
            <a:ext cx="7804785" cy="706755"/>
          </a:xfrm>
          <a:prstGeom prst="rect">
            <a:avLst/>
          </a:prstGeom>
          <a:noFill/>
          <a:ln w="9525">
            <a:noFill/>
          </a:ln>
        </p:spPr>
        <p:txBody>
          <a:bodyPr wrap="none" rtlCol="0" anchor="t">
            <a:spAutoFit/>
          </a:bodyPr>
          <a:lstStyle/>
          <a:p>
            <a:pPr lvl="0" algn="l"/>
            <a:r>
              <a:rPr lang="en-US" altLang="zh-CN" sz="40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Scope and Lifetime of variables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551180" y="2597150"/>
            <a:ext cx="1149540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/>
              <a:t>def outer():</a:t>
            </a:r>
          </a:p>
          <a:p>
            <a:r>
              <a:rPr lang="en-US" sz="2400" b="1" dirty="0"/>
              <a:t>    x = "local"</a:t>
            </a:r>
          </a:p>
          <a:p>
            <a:r>
              <a:rPr lang="en-US" sz="2400" b="1" dirty="0"/>
              <a:t>       def inner():</a:t>
            </a:r>
          </a:p>
          <a:p>
            <a:r>
              <a:rPr lang="en-US" sz="2400" b="1" dirty="0"/>
              <a:t>        nonlocal x</a:t>
            </a:r>
          </a:p>
          <a:p>
            <a:r>
              <a:rPr lang="en-US" sz="2400" b="1" dirty="0"/>
              <a:t>        x = "nonlocal"</a:t>
            </a:r>
          </a:p>
          <a:p>
            <a:r>
              <a:rPr lang="en-US" sz="2400" b="1" dirty="0"/>
              <a:t>        print("inner:", x)</a:t>
            </a:r>
          </a:p>
          <a:p>
            <a:r>
              <a:rPr lang="en-US" sz="2400" b="1" dirty="0"/>
              <a:t>    </a:t>
            </a:r>
          </a:p>
          <a:p>
            <a:r>
              <a:rPr lang="en-US" sz="2400" b="1" dirty="0"/>
              <a:t>    inner()</a:t>
            </a:r>
          </a:p>
          <a:p>
            <a:r>
              <a:rPr lang="en-US" sz="2400" b="1" dirty="0"/>
              <a:t>    print("outer:", x)</a:t>
            </a:r>
          </a:p>
          <a:p>
            <a:r>
              <a:rPr lang="en-US" sz="2400" b="1" dirty="0"/>
              <a:t>outer() #If we change value of nonlocal variable, the changes appears in the local variable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72147" y="6381750"/>
            <a:ext cx="431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Function-Modules-Packages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84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1238</Words>
  <Application>Microsoft Office PowerPoint</Application>
  <PresentationFormat>Widescreen</PresentationFormat>
  <Paragraphs>166</Paragraphs>
  <Slides>17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Microsoft YaHei</vt:lpstr>
      <vt:lpstr>SimSun</vt:lpstr>
      <vt:lpstr>SimSun</vt:lpstr>
      <vt:lpstr>Arial</vt:lpstr>
      <vt:lpstr>Calibri</vt:lpstr>
      <vt:lpstr>Calibri Light</vt:lpstr>
      <vt:lpstr>Verdana</vt:lpstr>
      <vt:lpstr>Wingdings</vt:lpstr>
      <vt:lpstr>Office 主题</vt:lpstr>
      <vt:lpstr>1_Office 主题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Python1</dc:title>
  <dc:creator>Anirudha Anil Gaikwad</dc:creator>
  <cp:keywords>Python</cp:keywords>
  <dc:description>Python Introduction</dc:description>
  <cp:lastModifiedBy>Vaishnavi</cp:lastModifiedBy>
  <cp:revision>100</cp:revision>
  <dcterms:created xsi:type="dcterms:W3CDTF">2016-01-14T13:25:00Z</dcterms:created>
  <dcterms:modified xsi:type="dcterms:W3CDTF">2021-08-16T01:23:53Z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1033-11.2.0.8292</vt:lpwstr>
  </property>
</Properties>
</file>