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331" r:id="rId3"/>
    <p:sldId id="307" r:id="rId4"/>
    <p:sldId id="321" r:id="rId5"/>
    <p:sldId id="322" r:id="rId6"/>
    <p:sldId id="323" r:id="rId7"/>
    <p:sldId id="324" r:id="rId8"/>
    <p:sldId id="325" r:id="rId9"/>
    <p:sldId id="326" r:id="rId10"/>
    <p:sldId id="327" r:id="rId11"/>
    <p:sldId id="328" r:id="rId12"/>
    <p:sldId id="329" r:id="rId13"/>
    <p:sldId id="330"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2020/11/28</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84148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5179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7923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266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0384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6616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7502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75737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75444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1" name="Rectangle 10"/>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683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96367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Raising Exceptions</a:t>
            </a:r>
          </a:p>
        </p:txBody>
      </p:sp>
      <p:sp>
        <p:nvSpPr>
          <p:cNvPr id="6" name="Text Box 5"/>
          <p:cNvSpPr txBox="1"/>
          <p:nvPr/>
        </p:nvSpPr>
        <p:spPr>
          <a:xfrm>
            <a:off x="415925" y="873760"/>
            <a:ext cx="11569700" cy="829945"/>
          </a:xfrm>
          <a:prstGeom prst="rect">
            <a:avLst/>
          </a:prstGeom>
          <a:noFill/>
        </p:spPr>
        <p:txBody>
          <a:bodyPr wrap="square" rtlCol="0" anchor="t">
            <a:spAutoFit/>
          </a:bodyPr>
          <a:lstStyle/>
          <a:p>
            <a:r>
              <a:rPr lang="en-US" sz="2400"/>
              <a:t>exceptions are raised when corresponding errors occur at run time, but we can forcefully raise it using the keyword raise.</a:t>
            </a:r>
          </a:p>
        </p:txBody>
      </p:sp>
      <p:sp>
        <p:nvSpPr>
          <p:cNvPr id="7" name="Text Box 6"/>
          <p:cNvSpPr txBox="1"/>
          <p:nvPr/>
        </p:nvSpPr>
        <p:spPr>
          <a:xfrm>
            <a:off x="535940" y="1859915"/>
            <a:ext cx="11209655" cy="3046095"/>
          </a:xfrm>
          <a:prstGeom prst="rect">
            <a:avLst/>
          </a:prstGeom>
          <a:noFill/>
        </p:spPr>
        <p:txBody>
          <a:bodyPr wrap="square" rtlCol="0" anchor="t">
            <a:spAutoFit/>
          </a:bodyPr>
          <a:lstStyle/>
          <a:p>
            <a:r>
              <a:rPr lang="en-US" sz="2400" b="1"/>
              <a:t>try:  </a:t>
            </a:r>
          </a:p>
          <a:p>
            <a:r>
              <a:rPr lang="en-US" sz="2400" b="1"/>
              <a:t>    age = int(input("Enter the age?"))  </a:t>
            </a:r>
          </a:p>
          <a:p>
            <a:r>
              <a:rPr lang="en-US" sz="2400" b="1"/>
              <a:t>    if age&lt;18:  </a:t>
            </a:r>
          </a:p>
          <a:p>
            <a:r>
              <a:rPr lang="en-US" sz="2400" b="1"/>
              <a:t>        raise ValueError;  </a:t>
            </a:r>
          </a:p>
          <a:p>
            <a:r>
              <a:rPr lang="en-US" sz="2400" b="1"/>
              <a:t>    else:  </a:t>
            </a:r>
          </a:p>
          <a:p>
            <a:r>
              <a:rPr lang="en-US" sz="2400" b="1"/>
              <a:t>        print("the age is valid")  </a:t>
            </a:r>
          </a:p>
          <a:p>
            <a:r>
              <a:rPr lang="en-US" sz="2400" b="1"/>
              <a:t>except ValueError:  </a:t>
            </a:r>
          </a:p>
          <a:p>
            <a:r>
              <a:rPr lang="en-US" sz="2400" b="1"/>
              <a:t>    print("The age is not valid")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804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640"/>
            <a:ext cx="24631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 try...finally</a:t>
            </a:r>
          </a:p>
        </p:txBody>
      </p:sp>
      <p:sp>
        <p:nvSpPr>
          <p:cNvPr id="6" name="Text Box 5"/>
          <p:cNvSpPr txBox="1"/>
          <p:nvPr/>
        </p:nvSpPr>
        <p:spPr>
          <a:xfrm>
            <a:off x="371475" y="2275205"/>
            <a:ext cx="11478895" cy="3415030"/>
          </a:xfrm>
          <a:prstGeom prst="rect">
            <a:avLst/>
          </a:prstGeom>
          <a:noFill/>
        </p:spPr>
        <p:txBody>
          <a:bodyPr wrap="square" rtlCol="0" anchor="t">
            <a:spAutoFit/>
          </a:bodyPr>
          <a:lstStyle/>
          <a:p>
            <a:r>
              <a:rPr lang="en-US" sz="2400" b="1"/>
              <a:t>    try:  </a:t>
            </a:r>
          </a:p>
          <a:p>
            <a:r>
              <a:rPr lang="en-US" sz="2400" b="1"/>
              <a:t>        fileptr = open("file.txt","r")    </a:t>
            </a:r>
          </a:p>
          <a:p>
            <a:r>
              <a:rPr lang="en-US" sz="2400" b="1"/>
              <a:t>        try:  </a:t>
            </a:r>
          </a:p>
          <a:p>
            <a:r>
              <a:rPr lang="en-US" sz="2400" b="1"/>
              <a:t>            fileptr.write("Hi I am good")  </a:t>
            </a:r>
          </a:p>
          <a:p>
            <a:r>
              <a:rPr lang="en-US" sz="2400" b="1"/>
              <a:t>        finally:  </a:t>
            </a:r>
          </a:p>
          <a:p>
            <a:r>
              <a:rPr lang="en-US" sz="2400" b="1"/>
              <a:t>            fileptr.close()  </a:t>
            </a:r>
          </a:p>
          <a:p>
            <a:r>
              <a:rPr lang="en-US" sz="2400" b="1"/>
              <a:t>            print("file closed")  </a:t>
            </a:r>
          </a:p>
          <a:p>
            <a:r>
              <a:rPr lang="en-US" sz="2400" b="1"/>
              <a:t>    except:  </a:t>
            </a:r>
          </a:p>
          <a:p>
            <a:r>
              <a:rPr lang="en-US" sz="2400" b="1"/>
              <a:t>        print("Error")  </a:t>
            </a:r>
          </a:p>
        </p:txBody>
      </p:sp>
      <p:sp>
        <p:nvSpPr>
          <p:cNvPr id="7" name="Text Box 6"/>
          <p:cNvSpPr txBox="1"/>
          <p:nvPr/>
        </p:nvSpPr>
        <p:spPr>
          <a:xfrm>
            <a:off x="362585" y="1229360"/>
            <a:ext cx="11466195" cy="829945"/>
          </a:xfrm>
          <a:prstGeom prst="rect">
            <a:avLst/>
          </a:prstGeom>
          <a:noFill/>
        </p:spPr>
        <p:txBody>
          <a:bodyPr wrap="square" rtlCol="0" anchor="t">
            <a:spAutoFit/>
          </a:bodyPr>
          <a:lstStyle/>
          <a:p>
            <a:r>
              <a:rPr lang="en-US" sz="2400"/>
              <a:t>We can use the finally block with the try block in which, we can pace the important code which must be executed before the try statement throws an exception.</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692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40760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Custom Exceptions</a:t>
            </a:r>
          </a:p>
        </p:txBody>
      </p:sp>
      <p:sp>
        <p:nvSpPr>
          <p:cNvPr id="6" name="Text Box 5"/>
          <p:cNvSpPr txBox="1"/>
          <p:nvPr/>
        </p:nvSpPr>
        <p:spPr>
          <a:xfrm>
            <a:off x="431165" y="1041400"/>
            <a:ext cx="11555730" cy="1568450"/>
          </a:xfrm>
          <a:prstGeom prst="rect">
            <a:avLst/>
          </a:prstGeom>
          <a:noFill/>
        </p:spPr>
        <p:txBody>
          <a:bodyPr wrap="square" rtlCol="0" anchor="t">
            <a:spAutoFit/>
          </a:bodyPr>
          <a:lstStyle/>
          <a:p>
            <a:r>
              <a:rPr lang="en-US" sz="2400"/>
              <a:t>sometimes you may need to create custom exceptions that serves your purpose.</a:t>
            </a:r>
          </a:p>
          <a:p>
            <a:r>
              <a:rPr lang="en-US" sz="2400"/>
              <a:t>In Python, users can define such exceptions by creating a new class. This exception class has to be derived, either directly or indirectly, from </a:t>
            </a:r>
            <a:r>
              <a:rPr lang="en-US" sz="2400" b="1"/>
              <a:t>Exception class.</a:t>
            </a:r>
            <a:r>
              <a:rPr lang="en-US" sz="2400"/>
              <a:t> Most of the built-in exceptions are also derived form this class.</a:t>
            </a:r>
          </a:p>
        </p:txBody>
      </p:sp>
      <p:sp>
        <p:nvSpPr>
          <p:cNvPr id="7" name="Text Box 6"/>
          <p:cNvSpPr txBox="1"/>
          <p:nvPr/>
        </p:nvSpPr>
        <p:spPr>
          <a:xfrm>
            <a:off x="491490" y="2768600"/>
            <a:ext cx="11434445" cy="3784600"/>
          </a:xfrm>
          <a:prstGeom prst="rect">
            <a:avLst/>
          </a:prstGeom>
          <a:noFill/>
        </p:spPr>
        <p:txBody>
          <a:bodyPr wrap="square" rtlCol="0" anchor="t">
            <a:spAutoFit/>
          </a:bodyPr>
          <a:lstStyle/>
          <a:p>
            <a:r>
              <a:rPr lang="en-US" sz="2400" b="1"/>
              <a:t>    class ErrorInCode(Exception):    </a:t>
            </a:r>
          </a:p>
          <a:p>
            <a:r>
              <a:rPr lang="en-US" sz="2400" b="1"/>
              <a:t>        def __init__(self, data):    </a:t>
            </a:r>
          </a:p>
          <a:p>
            <a:r>
              <a:rPr lang="en-US" sz="2400" b="1"/>
              <a:t>            self.data = data    </a:t>
            </a:r>
          </a:p>
          <a:p>
            <a:r>
              <a:rPr lang="en-US" sz="2400" b="1"/>
              <a:t>        def __str__(self):    </a:t>
            </a:r>
          </a:p>
          <a:p>
            <a:r>
              <a:rPr lang="en-US" sz="2400" b="1"/>
              <a:t>            return repr(self.data)    </a:t>
            </a:r>
          </a:p>
          <a:p>
            <a:r>
              <a:rPr lang="en-US" sz="2400" b="1"/>
              <a:t>        </a:t>
            </a:r>
          </a:p>
          <a:p>
            <a:r>
              <a:rPr lang="en-US" sz="2400" b="1"/>
              <a:t>    try:    </a:t>
            </a:r>
          </a:p>
          <a:p>
            <a:r>
              <a:rPr lang="en-US" sz="2400" b="1"/>
              <a:t>        raise ErrorInCode(2000)    </a:t>
            </a:r>
          </a:p>
          <a:p>
            <a:r>
              <a:rPr lang="en-US" sz="2400" b="1"/>
              <a:t>    except ErrorInCode as ae:    </a:t>
            </a:r>
          </a:p>
          <a:p>
            <a:r>
              <a:rPr lang="en-US" sz="2400" b="1"/>
              <a:t>        print("Received error:", ae.data)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150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85049823"/>
              </p:ext>
            </p:extLst>
          </p:nvPr>
        </p:nvGraphicFramePr>
        <p:xfrm>
          <a:off x="545908" y="2479837"/>
          <a:ext cx="10931858" cy="18288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Exception Handling</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342900" indent="-342900">
                        <a:buFont typeface="Wingdings" panose="05000000000000000000" charset="0"/>
                        <a:buChar char="Ø"/>
                      </a:pPr>
                      <a:r>
                        <a:rPr lang="en-US" sz="2400" dirty="0" smtClean="0">
                          <a:sym typeface="+mn-ea"/>
                        </a:rPr>
                        <a:t>Python Errors and Built-in Exceptions</a:t>
                      </a:r>
                      <a:endParaRPr lang="en-US" sz="2400" dirty="0">
                        <a:sym typeface="+mn-ea"/>
                      </a:endParaRPr>
                    </a:p>
                  </a:txBody>
                  <a:tcPr/>
                </a:tc>
                <a:tc>
                  <a:txBody>
                    <a:bodyPr/>
                    <a:lstStyle/>
                    <a:p>
                      <a:pPr marL="342900" indent="-342900">
                        <a:buFont typeface="Wingdings" panose="05000000000000000000" charset="0"/>
                        <a:buChar char="Ø"/>
                      </a:pPr>
                      <a:r>
                        <a:rPr lang="en-US" sz="2400" dirty="0" smtClean="0"/>
                        <a:t>Try, Except and Finally</a:t>
                      </a:r>
                      <a:endParaRPr lang="en-US" sz="2400" dirty="0"/>
                    </a:p>
                  </a:txBody>
                  <a:tcPr/>
                </a:tc>
              </a:tr>
              <a:tr h="373473">
                <a:tc>
                  <a:txBody>
                    <a:bodyPr/>
                    <a:lstStyle/>
                    <a:p>
                      <a:pPr marL="342900" lvl="0" indent="-342900" algn="l" defTabSz="914400" rtl="0" eaLnBrk="1" latinLnBrk="0" hangingPunct="1">
                        <a:buFont typeface="Wingdings" panose="05000000000000000000" charset="0"/>
                        <a:buChar char="Ø"/>
                      </a:pPr>
                      <a:r>
                        <a:rPr lang="en-US" altLang="zh-CN" sz="2400" kern="1200" dirty="0" smtClean="0">
                          <a:solidFill>
                            <a:schemeClr val="dk1"/>
                          </a:solidFill>
                          <a:latin typeface="+mn-lt"/>
                          <a:ea typeface="+mn-ea"/>
                          <a:cs typeface="+mn-cs"/>
                          <a:sym typeface="+mn-ea"/>
                        </a:rPr>
                        <a:t>Raising Exceptions</a:t>
                      </a:r>
                      <a:endParaRPr lang="en-US" altLang="zh-CN" sz="2400" kern="1200" dirty="0">
                        <a:solidFill>
                          <a:schemeClr val="dk1"/>
                        </a:solidFill>
                        <a:latin typeface="+mn-lt"/>
                        <a:ea typeface="+mn-ea"/>
                        <a:cs typeface="+mn-cs"/>
                        <a:sym typeface="+mn-ea"/>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sym typeface="+mn-ea"/>
                        </a:rPr>
                        <a:t>Custom  Exceptions</a:t>
                      </a: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dirty="0" smtClean="0"/>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11023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Python Errors </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sp>
        <p:nvSpPr>
          <p:cNvPr id="9" name="Text Box 8"/>
          <p:cNvSpPr txBox="1"/>
          <p:nvPr/>
        </p:nvSpPr>
        <p:spPr>
          <a:xfrm>
            <a:off x="453390" y="1041400"/>
            <a:ext cx="11435715" cy="1198880"/>
          </a:xfrm>
          <a:prstGeom prst="rect">
            <a:avLst/>
          </a:prstGeom>
          <a:noFill/>
        </p:spPr>
        <p:txBody>
          <a:bodyPr wrap="square" rtlCol="0" anchor="t">
            <a:spAutoFit/>
          </a:bodyPr>
          <a:lstStyle/>
          <a:p>
            <a:r>
              <a:rPr lang="en-US" sz="2400"/>
              <a:t>When writing a program encounter errors.</a:t>
            </a:r>
          </a:p>
          <a:p>
            <a:r>
              <a:rPr lang="en-US" sz="2400"/>
              <a:t>Error caused by not following the proper structure (syntax) of the language is called syntax error or parsing error.</a:t>
            </a:r>
          </a:p>
        </p:txBody>
      </p:sp>
      <p:sp>
        <p:nvSpPr>
          <p:cNvPr id="10" name="Text Box 9"/>
          <p:cNvSpPr txBox="1"/>
          <p:nvPr/>
        </p:nvSpPr>
        <p:spPr>
          <a:xfrm>
            <a:off x="453390" y="3596640"/>
            <a:ext cx="10998200" cy="3046095"/>
          </a:xfrm>
          <a:prstGeom prst="rect">
            <a:avLst/>
          </a:prstGeom>
          <a:noFill/>
        </p:spPr>
        <p:txBody>
          <a:bodyPr wrap="square" rtlCol="0" anchor="t">
            <a:spAutoFit/>
          </a:bodyPr>
          <a:lstStyle/>
          <a:p>
            <a:r>
              <a:rPr lang="en-US" sz="2400"/>
              <a:t>We can notice here that a colon is missing in the if statement.</a:t>
            </a:r>
          </a:p>
          <a:p>
            <a:r>
              <a:rPr lang="en-US" sz="2400" b="1"/>
              <a:t>Errors can also occur at runtime and these are called exceptions.</a:t>
            </a:r>
            <a:endParaRPr lang="en-US" sz="2400"/>
          </a:p>
          <a:p>
            <a:r>
              <a:rPr lang="en-US" sz="2400"/>
              <a:t>for example, when a file we try to open does not exist (FileNotFoundError), dividing a number by zero (ZeroDivisionError), module we try to import is not found (ImportError) etc.</a:t>
            </a:r>
          </a:p>
          <a:p>
            <a:r>
              <a:rPr lang="en-US" sz="2400" b="1"/>
              <a:t>Whenever these type of runtime error occur, Python creates an exception object. If not handled properly, it prints a traceback to that error along with some details about why that error occurred.</a:t>
            </a:r>
          </a:p>
        </p:txBody>
      </p:sp>
      <p:sp>
        <p:nvSpPr>
          <p:cNvPr id="11" name="Text Box 10"/>
          <p:cNvSpPr txBox="1"/>
          <p:nvPr/>
        </p:nvSpPr>
        <p:spPr>
          <a:xfrm>
            <a:off x="453390" y="2240280"/>
            <a:ext cx="6784340" cy="1198880"/>
          </a:xfrm>
          <a:prstGeom prst="rect">
            <a:avLst/>
          </a:prstGeom>
          <a:noFill/>
        </p:spPr>
        <p:txBody>
          <a:bodyPr wrap="square" rtlCol="0" anchor="t">
            <a:spAutoFit/>
          </a:bodyPr>
          <a:lstStyle/>
          <a:p>
            <a:r>
              <a:rPr lang="en-US" sz="2400" b="1"/>
              <a:t> x=10</a:t>
            </a:r>
          </a:p>
          <a:p>
            <a:r>
              <a:rPr lang="en-US" sz="2400" b="1"/>
              <a:t> if x&gt;5</a:t>
            </a:r>
          </a:p>
          <a:p>
            <a:r>
              <a:rPr lang="en-US" sz="2400" b="1"/>
              <a:t> print(x)</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78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lvl="0" algn="l">
              <a:buFont typeface="Wingdings" panose="05000000000000000000" charset="0"/>
            </a:pPr>
            <a:r>
              <a:rPr lang="en-US" sz="4000">
                <a:sym typeface="+mn-ea"/>
              </a:rPr>
              <a:t> Built-in Exceptions</a:t>
            </a:r>
          </a:p>
        </p:txBody>
      </p:sp>
      <p:graphicFrame>
        <p:nvGraphicFramePr>
          <p:cNvPr id="10" name="Object 9"/>
          <p:cNvGraphicFramePr/>
          <p:nvPr/>
        </p:nvGraphicFramePr>
        <p:xfrm>
          <a:off x="257810" y="874395"/>
          <a:ext cx="11795760" cy="5917565"/>
        </p:xfrm>
        <a:graphic>
          <a:graphicData uri="http://schemas.openxmlformats.org/presentationml/2006/ole">
            <mc:AlternateContent xmlns:mc="http://schemas.openxmlformats.org/markup-compatibility/2006">
              <mc:Choice xmlns:v="urn:schemas-microsoft-com:vml" Requires="v">
                <p:oleObj spid="_x0000_s1029" r:id="rId5" imgW="7724775" imgH="4991100" progId="Paint.Picture">
                  <p:embed/>
                </p:oleObj>
              </mc:Choice>
              <mc:Fallback>
                <p:oleObj r:id="rId5" imgW="7724775" imgH="4991100" progId="Paint.Picture">
                  <p:embed/>
                  <p:pic>
                    <p:nvPicPr>
                      <p:cNvPr id="0" name=""/>
                      <p:cNvPicPr/>
                      <p:nvPr/>
                    </p:nvPicPr>
                    <p:blipFill>
                      <a:blip r:embed="rId6"/>
                      <a:stretch>
                        <a:fillRect/>
                      </a:stretch>
                    </p:blipFill>
                    <p:spPr>
                      <a:xfrm>
                        <a:off x="257810" y="874395"/>
                        <a:ext cx="11795760" cy="591756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20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7" name="Object 6"/>
          <p:cNvGraphicFramePr/>
          <p:nvPr/>
        </p:nvGraphicFramePr>
        <p:xfrm>
          <a:off x="135890" y="1360805"/>
          <a:ext cx="11932285" cy="5353685"/>
        </p:xfrm>
        <a:graphic>
          <a:graphicData uri="http://schemas.openxmlformats.org/presentationml/2006/ole">
            <mc:AlternateContent xmlns:mc="http://schemas.openxmlformats.org/markup-compatibility/2006">
              <mc:Choice xmlns:v="urn:schemas-microsoft-com:vml" Requires="v">
                <p:oleObj spid="_x0000_s2056" r:id="rId5" imgW="7696200" imgH="5124450" progId="Paint.Picture">
                  <p:embed/>
                </p:oleObj>
              </mc:Choice>
              <mc:Fallback>
                <p:oleObj r:id="rId5" imgW="7696200" imgH="5124450" progId="Paint.Picture">
                  <p:embed/>
                  <p:pic>
                    <p:nvPicPr>
                      <p:cNvPr id="0" name=""/>
                      <p:cNvPicPr/>
                      <p:nvPr/>
                    </p:nvPicPr>
                    <p:blipFill>
                      <a:blip r:embed="rId6"/>
                      <a:stretch>
                        <a:fillRect/>
                      </a:stretch>
                    </p:blipFill>
                    <p:spPr>
                      <a:xfrm>
                        <a:off x="135890" y="1360805"/>
                        <a:ext cx="11932285" cy="5353685"/>
                      </a:xfrm>
                      <a:prstGeom prst="rect">
                        <a:avLst/>
                      </a:prstGeom>
                    </p:spPr>
                  </p:pic>
                </p:oleObj>
              </mc:Fallback>
            </mc:AlternateContent>
          </a:graphicData>
        </a:graphic>
      </p:graphicFrame>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2057" r:id="rId7" imgW="7715250" imgH="419100" progId="Paint.Picture">
                  <p:embed/>
                </p:oleObj>
              </mc:Choice>
              <mc:Fallback>
                <p:oleObj r:id="rId7" imgW="7715250" imgH="419100" progId="Paint.Picture">
                  <p:embed/>
                  <p:pic>
                    <p:nvPicPr>
                      <p:cNvPr id="0" name=""/>
                      <p:cNvPicPr/>
                      <p:nvPr/>
                    </p:nvPicPr>
                    <p:blipFill>
                      <a:blip r:embed="rId8"/>
                      <a:stretch>
                        <a:fillRect/>
                      </a:stretch>
                    </p:blipFill>
                    <p:spPr>
                      <a:xfrm>
                        <a:off x="135255" y="751205"/>
                        <a:ext cx="11932285" cy="61023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739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3080" r:id="rId5" imgW="7715250" imgH="419100" progId="Paint.Picture">
                  <p:embed/>
                </p:oleObj>
              </mc:Choice>
              <mc:Fallback>
                <p:oleObj r:id="rId5" imgW="7715250" imgH="419100" progId="Paint.Picture">
                  <p:embed/>
                  <p:pic>
                    <p:nvPicPr>
                      <p:cNvPr id="0" name=""/>
                      <p:cNvPicPr/>
                      <p:nvPr/>
                    </p:nvPicPr>
                    <p:blipFill>
                      <a:blip r:embed="rId6"/>
                      <a:stretch>
                        <a:fillRect/>
                      </a:stretch>
                    </p:blipFill>
                    <p:spPr>
                      <a:xfrm>
                        <a:off x="135255" y="751205"/>
                        <a:ext cx="11932285" cy="610235"/>
                      </a:xfrm>
                      <a:prstGeom prst="rect">
                        <a:avLst/>
                      </a:prstGeom>
                    </p:spPr>
                  </p:pic>
                </p:oleObj>
              </mc:Fallback>
            </mc:AlternateContent>
          </a:graphicData>
        </a:graphic>
      </p:graphicFrame>
      <p:graphicFrame>
        <p:nvGraphicFramePr>
          <p:cNvPr id="4" name="Object 3"/>
          <p:cNvGraphicFramePr/>
          <p:nvPr/>
        </p:nvGraphicFramePr>
        <p:xfrm>
          <a:off x="135890" y="1361440"/>
          <a:ext cx="11931650" cy="5424170"/>
        </p:xfrm>
        <a:graphic>
          <a:graphicData uri="http://schemas.openxmlformats.org/presentationml/2006/ole">
            <mc:AlternateContent xmlns:mc="http://schemas.openxmlformats.org/markup-compatibility/2006">
              <mc:Choice xmlns:v="urn:schemas-microsoft-com:vml" Requires="v">
                <p:oleObj spid="_x0000_s3081" r:id="rId7" imgW="7705725" imgH="4914900" progId="Paint.Picture">
                  <p:embed/>
                </p:oleObj>
              </mc:Choice>
              <mc:Fallback>
                <p:oleObj r:id="rId7" imgW="7705725" imgH="4914900" progId="Paint.Picture">
                  <p:embed/>
                  <p:pic>
                    <p:nvPicPr>
                      <p:cNvPr id="0" name=""/>
                      <p:cNvPicPr/>
                      <p:nvPr/>
                    </p:nvPicPr>
                    <p:blipFill>
                      <a:blip r:embed="rId8"/>
                      <a:stretch>
                        <a:fillRect/>
                      </a:stretch>
                    </p:blipFill>
                    <p:spPr>
                      <a:xfrm>
                        <a:off x="135890" y="1361440"/>
                        <a:ext cx="11931650" cy="5424170"/>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099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114935" y="167005"/>
            <a:ext cx="408940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Exceptions </a:t>
            </a:r>
          </a:p>
        </p:txBody>
      </p:sp>
      <p:sp>
        <p:nvSpPr>
          <p:cNvPr id="6" name="Text Box 5"/>
          <p:cNvSpPr txBox="1"/>
          <p:nvPr/>
        </p:nvSpPr>
        <p:spPr>
          <a:xfrm>
            <a:off x="393700" y="1852295"/>
            <a:ext cx="11404600" cy="3415030"/>
          </a:xfrm>
          <a:prstGeom prst="rect">
            <a:avLst/>
          </a:prstGeom>
          <a:noFill/>
        </p:spPr>
        <p:txBody>
          <a:bodyPr wrap="square" rtlCol="0" anchor="t">
            <a:spAutoFit/>
          </a:bodyPr>
          <a:lstStyle/>
          <a:p>
            <a:r>
              <a:rPr lang="en-US" sz="2400"/>
              <a:t>An exception can be defined as an abnormal condition in a program resulting in the disruption in the flow of the program.</a:t>
            </a:r>
          </a:p>
          <a:p>
            <a:endParaRPr lang="en-US" sz="2400"/>
          </a:p>
          <a:p>
            <a:r>
              <a:rPr lang="en-US" sz="2400"/>
              <a:t>Python provides us with the way to handle the Exception so that the other part of the code can be executed without any disruption. However, if we do not handle the exception, the interpreter doesn't execute all the code that exists after the that. </a:t>
            </a:r>
          </a:p>
          <a:p>
            <a:endParaRPr lang="en-US" sz="2400"/>
          </a:p>
          <a:p>
            <a:r>
              <a:rPr lang="en-US" sz="2400" b="1"/>
              <a:t>The Exception Handling in Python is one of the powerful mechanism to handle the runtime errors so that normal flow of the application can be maintained.</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41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175260" y="167005"/>
            <a:ext cx="572325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 Handling</a:t>
            </a:r>
          </a:p>
        </p:txBody>
      </p:sp>
      <p:sp>
        <p:nvSpPr>
          <p:cNvPr id="7" name="Text Box 6"/>
          <p:cNvSpPr txBox="1"/>
          <p:nvPr/>
        </p:nvSpPr>
        <p:spPr>
          <a:xfrm>
            <a:off x="273685" y="1041400"/>
            <a:ext cx="11645265" cy="1568450"/>
          </a:xfrm>
          <a:prstGeom prst="rect">
            <a:avLst/>
          </a:prstGeom>
          <a:noFill/>
        </p:spPr>
        <p:txBody>
          <a:bodyPr wrap="square" rtlCol="0" anchor="t">
            <a:spAutoFit/>
          </a:bodyPr>
          <a:lstStyle/>
          <a:p>
            <a:r>
              <a:rPr lang="en-US" sz="2400" b="1"/>
              <a:t>In Python, exceptions can be handled using a try statement.</a:t>
            </a:r>
            <a:endParaRPr lang="en-US" sz="2400"/>
          </a:p>
          <a:p>
            <a:r>
              <a:rPr lang="en-US" sz="2400"/>
              <a:t>A critical operation which can raise exception is placed inside the </a:t>
            </a:r>
            <a:r>
              <a:rPr lang="en-US" sz="2400" b="1"/>
              <a:t>try</a:t>
            </a:r>
            <a:r>
              <a:rPr lang="en-US" sz="2400"/>
              <a:t> clause and the code that handles exception is written in </a:t>
            </a:r>
            <a:r>
              <a:rPr lang="en-US" sz="2400" b="1"/>
              <a:t>except</a:t>
            </a:r>
            <a:r>
              <a:rPr lang="en-US" sz="2400"/>
              <a:t> clause.</a:t>
            </a:r>
          </a:p>
          <a:p>
            <a:endParaRPr lang="en-US" sz="2400"/>
          </a:p>
        </p:txBody>
      </p:sp>
      <p:sp>
        <p:nvSpPr>
          <p:cNvPr id="9" name="Text Box 8"/>
          <p:cNvSpPr txBox="1"/>
          <p:nvPr/>
        </p:nvSpPr>
        <p:spPr>
          <a:xfrm>
            <a:off x="351790" y="2374900"/>
            <a:ext cx="11487785" cy="4246245"/>
          </a:xfrm>
          <a:prstGeom prst="rect">
            <a:avLst/>
          </a:prstGeom>
          <a:noFill/>
        </p:spPr>
        <p:txBody>
          <a:bodyPr wrap="square" rtlCol="0" anchor="t">
            <a:spAutoFit/>
          </a:bodyPr>
          <a:lstStyle/>
          <a:p>
            <a:r>
              <a:rPr lang="en-US" b="1"/>
              <a:t># import module sys to get the type of exception</a:t>
            </a:r>
          </a:p>
          <a:p>
            <a:r>
              <a:rPr lang="en-US" b="1"/>
              <a:t>import sys</a:t>
            </a:r>
          </a:p>
          <a:p>
            <a:endParaRPr lang="en-US" b="1"/>
          </a:p>
          <a:p>
            <a:r>
              <a:rPr lang="en-US" b="1"/>
              <a:t>randomList = ['a', 0, 2]</a:t>
            </a:r>
          </a:p>
          <a:p>
            <a:endParaRPr lang="en-US" b="1"/>
          </a:p>
          <a:p>
            <a:r>
              <a:rPr lang="en-US" b="1"/>
              <a:t>for entry in randomList:</a:t>
            </a:r>
          </a:p>
          <a:p>
            <a:r>
              <a:rPr lang="en-US" b="1"/>
              <a:t>    try:</a:t>
            </a:r>
          </a:p>
          <a:p>
            <a:r>
              <a:rPr lang="en-US" b="1"/>
              <a:t>        print("The entry is", entry)</a:t>
            </a:r>
          </a:p>
          <a:p>
            <a:r>
              <a:rPr lang="en-US" b="1"/>
              <a:t>        r = 1/int(entry)</a:t>
            </a:r>
          </a:p>
          <a:p>
            <a:r>
              <a:rPr lang="en-US" b="1"/>
              <a:t>        break</a:t>
            </a:r>
          </a:p>
          <a:p>
            <a:r>
              <a:rPr lang="en-US" b="1"/>
              <a:t>    except:</a:t>
            </a:r>
          </a:p>
          <a:p>
            <a:r>
              <a:rPr lang="en-US" b="1"/>
              <a:t>        print("Oops!",sys.exc_info()[0],"occured.")</a:t>
            </a:r>
          </a:p>
          <a:p>
            <a:r>
              <a:rPr lang="en-US" b="1"/>
              <a:t>        print("Next entry.")</a:t>
            </a:r>
          </a:p>
          <a:p>
            <a:r>
              <a:rPr lang="en-US" b="1"/>
              <a:t>        print()</a:t>
            </a:r>
          </a:p>
          <a:p>
            <a:r>
              <a:rPr lang="en-US" b="1"/>
              <a:t>print("The reciprocal of",entry,"is",r)</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3301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60960" y="167005"/>
            <a:ext cx="596963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Catching Specific Exceptions</a:t>
            </a:r>
          </a:p>
        </p:txBody>
      </p:sp>
      <p:sp>
        <p:nvSpPr>
          <p:cNvPr id="6" name="Text Box 5"/>
          <p:cNvSpPr txBox="1"/>
          <p:nvPr/>
        </p:nvSpPr>
        <p:spPr>
          <a:xfrm>
            <a:off x="370840" y="730885"/>
            <a:ext cx="11449685" cy="6000750"/>
          </a:xfrm>
          <a:prstGeom prst="rect">
            <a:avLst/>
          </a:prstGeom>
          <a:noFill/>
        </p:spPr>
        <p:txBody>
          <a:bodyPr wrap="square" rtlCol="0" anchor="t">
            <a:spAutoFit/>
          </a:bodyPr>
          <a:lstStyle/>
          <a:p>
            <a:r>
              <a:rPr lang="en-US" sz="2400" b="1"/>
              <a:t>try:</a:t>
            </a:r>
          </a:p>
          <a:p>
            <a:r>
              <a:rPr lang="en-US" sz="2400" b="1"/>
              <a:t>   # do something</a:t>
            </a:r>
          </a:p>
          <a:p>
            <a:r>
              <a:rPr lang="en-US" sz="2400" b="1"/>
              <a:t>   pass</a:t>
            </a:r>
          </a:p>
          <a:p>
            <a:endParaRPr lang="en-US" sz="2400" b="1"/>
          </a:p>
          <a:p>
            <a:r>
              <a:rPr lang="en-US" sz="2400" b="1"/>
              <a:t>except ValueError:</a:t>
            </a:r>
          </a:p>
          <a:p>
            <a:r>
              <a:rPr lang="en-US" sz="2400" b="1"/>
              <a:t>   # handle ValueError exception</a:t>
            </a:r>
          </a:p>
          <a:p>
            <a:r>
              <a:rPr lang="en-US" sz="2400" b="1"/>
              <a:t>   pass</a:t>
            </a:r>
          </a:p>
          <a:p>
            <a:endParaRPr lang="en-US" sz="2400" b="1"/>
          </a:p>
          <a:p>
            <a:r>
              <a:rPr lang="en-US" sz="2400" b="1"/>
              <a:t>except (TypeError, ZeroDivisionError):</a:t>
            </a:r>
          </a:p>
          <a:p>
            <a:r>
              <a:rPr lang="en-US" sz="2400" b="1"/>
              <a:t>   # handle multiple exceptions</a:t>
            </a:r>
          </a:p>
          <a:p>
            <a:r>
              <a:rPr lang="en-US" sz="2400" b="1"/>
              <a:t>   # TypeError and ZeroDivisionError</a:t>
            </a:r>
          </a:p>
          <a:p>
            <a:r>
              <a:rPr lang="en-US" sz="2400" b="1"/>
              <a:t>   pass</a:t>
            </a:r>
          </a:p>
          <a:p>
            <a:endParaRPr lang="en-US" sz="2400" b="1"/>
          </a:p>
          <a:p>
            <a:r>
              <a:rPr lang="en-US" sz="2400" b="1"/>
              <a:t>except:</a:t>
            </a:r>
          </a:p>
          <a:p>
            <a:r>
              <a:rPr lang="en-US" sz="2400" b="1"/>
              <a:t>   # handle all other exceptions</a:t>
            </a:r>
          </a:p>
          <a:p>
            <a:r>
              <a:rPr lang="en-US" sz="2400" b="1"/>
              <a:t>   pass</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09149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744</Words>
  <Application>Microsoft Office PowerPoint</Application>
  <PresentationFormat>Widescreen</PresentationFormat>
  <Paragraphs>111</Paragraphs>
  <Slides>13</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4"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98</cp:revision>
  <dcterms:created xsi:type="dcterms:W3CDTF">2016-01-14T13:25:00Z</dcterms:created>
  <dcterms:modified xsi:type="dcterms:W3CDTF">2020-11-28T02:13:26Z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