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8"/>
  </p:notesMasterIdLst>
  <p:handoutMasterIdLst>
    <p:handoutMasterId r:id="rId19"/>
  </p:handoutMasterIdLst>
  <p:sldIdLst>
    <p:sldId id="333" r:id="rId3"/>
    <p:sldId id="307" r:id="rId4"/>
    <p:sldId id="321" r:id="rId5"/>
    <p:sldId id="322" r:id="rId6"/>
    <p:sldId id="323" r:id="rId7"/>
    <p:sldId id="324" r:id="rId8"/>
    <p:sldId id="325" r:id="rId9"/>
    <p:sldId id="326" r:id="rId10"/>
    <p:sldId id="327" r:id="rId11"/>
    <p:sldId id="328" r:id="rId12"/>
    <p:sldId id="332" r:id="rId13"/>
    <p:sldId id="330" r:id="rId14"/>
    <p:sldId id="331" r:id="rId15"/>
    <p:sldId id="329" r:id="rId16"/>
    <p:sldId id="320"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54"/>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2020/12/4</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6731284" y="4679173"/>
            <a:ext cx="4711700" cy="400110"/>
          </a:xfrm>
          <a:prstGeom prst="rect">
            <a:avLst/>
          </a:prstGeom>
          <a:noFill/>
          <a:ln w="9525">
            <a:noFill/>
          </a:ln>
        </p:spPr>
        <p:txBody>
          <a:bodyPr anchor="t">
            <a:spAutoFit/>
          </a:bodyPr>
          <a:lstStyle/>
          <a:p>
            <a:pPr algn="l" defTabSz="914400"/>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info@technowingsindia.com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3" name="Rectangle 12"/>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69118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35999" y="35854"/>
            <a:ext cx="2987421" cy="707886"/>
          </a:xfrm>
          <a:prstGeom prst="rect">
            <a:avLst/>
          </a:prstGeom>
        </p:spPr>
        <p:txBody>
          <a:bodyPr wrap="none">
            <a:spAutoFit/>
          </a:bodyPr>
          <a:lstStyle/>
          <a:p>
            <a:r>
              <a:rPr lang="en-US" sz="4000" dirty="0"/>
              <a:t>Django Views</a:t>
            </a:r>
          </a:p>
        </p:txBody>
      </p:sp>
      <p:sp>
        <p:nvSpPr>
          <p:cNvPr id="6" name="Rectangle 5"/>
          <p:cNvSpPr/>
          <p:nvPr/>
        </p:nvSpPr>
        <p:spPr>
          <a:xfrm>
            <a:off x="286603" y="1164178"/>
            <a:ext cx="11450472" cy="5139869"/>
          </a:xfrm>
          <a:prstGeom prst="rect">
            <a:avLst/>
          </a:prstGeom>
        </p:spPr>
        <p:txBody>
          <a:bodyPr wrap="square">
            <a:spAutoFit/>
          </a:bodyPr>
          <a:lstStyle/>
          <a:p>
            <a:r>
              <a:rPr lang="en-US" sz="3200" dirty="0"/>
              <a:t>A view function is a Python function that takes a Web request and returns a Web </a:t>
            </a:r>
            <a:r>
              <a:rPr lang="en-US" sz="3200" dirty="0" smtClean="0"/>
              <a:t>response. This </a:t>
            </a:r>
            <a:r>
              <a:rPr lang="en-US" sz="3200" dirty="0"/>
              <a:t>response can be the HTML contents of a Web page, or a redirect, or a 404 error, or an XML document, or an image. </a:t>
            </a:r>
            <a:endParaRPr lang="en-US" sz="3200" dirty="0" smtClean="0"/>
          </a:p>
          <a:p>
            <a:endParaRPr lang="en-US" sz="3200" dirty="0"/>
          </a:p>
          <a:p>
            <a:r>
              <a:rPr lang="en-US" sz="2800" b="1" dirty="0"/>
              <a:t>from </a:t>
            </a:r>
            <a:r>
              <a:rPr lang="en-US" sz="2800" b="1" dirty="0" err="1" smtClean="0"/>
              <a:t>django.http;import</a:t>
            </a:r>
            <a:r>
              <a:rPr lang="en-US" sz="2800" b="1" dirty="0" smtClean="0"/>
              <a:t> </a:t>
            </a:r>
            <a:r>
              <a:rPr lang="en-US" sz="2800" b="1" dirty="0" err="1" smtClean="0"/>
              <a:t>HttpResponse;import</a:t>
            </a:r>
            <a:r>
              <a:rPr lang="en-US" sz="2800" b="1" dirty="0" smtClean="0"/>
              <a:t> </a:t>
            </a:r>
            <a:r>
              <a:rPr lang="en-US" sz="2800" b="1" dirty="0" err="1" smtClean="0"/>
              <a:t>datetime</a:t>
            </a:r>
            <a:endParaRPr lang="en-US" sz="2800" b="1" dirty="0" smtClean="0"/>
          </a:p>
          <a:p>
            <a:endParaRPr lang="en-US" sz="2800" b="1" dirty="0"/>
          </a:p>
          <a:p>
            <a:r>
              <a:rPr lang="en-US" sz="2800" b="1" dirty="0"/>
              <a:t>def </a:t>
            </a:r>
            <a:r>
              <a:rPr lang="en-US" sz="2800" b="1" dirty="0" err="1"/>
              <a:t>current_datetime</a:t>
            </a:r>
            <a:r>
              <a:rPr lang="en-US" sz="2800" b="1" dirty="0"/>
              <a:t>(request):</a:t>
            </a:r>
          </a:p>
          <a:p>
            <a:r>
              <a:rPr lang="en-US" sz="2800" b="1" dirty="0"/>
              <a:t>now=</a:t>
            </a:r>
            <a:r>
              <a:rPr lang="en-US" sz="2800" b="1" dirty="0" err="1"/>
              <a:t>datetime.datetime.now</a:t>
            </a:r>
            <a:r>
              <a:rPr lang="en-US" sz="2800" b="1" dirty="0"/>
              <a:t>()html="&lt;html&gt;&lt;body&gt;It is now %s.&lt;/body&gt;&lt;/html&gt;"%</a:t>
            </a:r>
            <a:r>
              <a:rPr lang="en-US" sz="2800" b="1" dirty="0" smtClean="0"/>
              <a:t>now</a:t>
            </a:r>
          </a:p>
          <a:p>
            <a:r>
              <a:rPr lang="en-US" sz="2800" b="1" dirty="0" smtClean="0"/>
              <a:t>return </a:t>
            </a:r>
            <a:r>
              <a:rPr lang="en-US" sz="2800" b="1" dirty="0" err="1" smtClean="0"/>
              <a:t>HttpResponse</a:t>
            </a:r>
            <a:r>
              <a:rPr lang="en-US" sz="2800" b="1" dirty="0" smtClean="0"/>
              <a:t>(html</a:t>
            </a:r>
            <a:r>
              <a:rPr lang="en-US" sz="2800" b="1" dirty="0"/>
              <a:t>)</a:t>
            </a:r>
          </a:p>
        </p:txBody>
      </p:sp>
    </p:spTree>
    <p:extLst>
      <p:ext uri="{BB962C8B-B14F-4D97-AF65-F5344CB8AC3E}">
        <p14:creationId xmlns:p14="http://schemas.microsoft.com/office/powerpoint/2010/main" val="299415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31643" y="47800"/>
            <a:ext cx="3687356" cy="707886"/>
          </a:xfrm>
          <a:prstGeom prst="rect">
            <a:avLst/>
          </a:prstGeom>
        </p:spPr>
        <p:txBody>
          <a:bodyPr wrap="none">
            <a:spAutoFit/>
          </a:bodyPr>
          <a:lstStyle/>
          <a:p>
            <a:pPr fontAlgn="auto">
              <a:spcBef>
                <a:spcPts val="0"/>
              </a:spcBef>
              <a:spcAft>
                <a:spcPts val="0"/>
              </a:spcAft>
              <a:defRPr/>
            </a:pPr>
            <a:r>
              <a:rPr lang="en-US" sz="4000" dirty="0"/>
              <a:t>Django </a:t>
            </a:r>
            <a:r>
              <a:rPr lang="en-US" sz="4000" dirty="0" err="1"/>
              <a:t>URLconfs</a:t>
            </a:r>
            <a:endParaRPr lang="en-US" sz="4000" dirty="0"/>
          </a:p>
        </p:txBody>
      </p:sp>
      <p:sp>
        <p:nvSpPr>
          <p:cNvPr id="6" name="Rectangle 5"/>
          <p:cNvSpPr/>
          <p:nvPr/>
        </p:nvSpPr>
        <p:spPr>
          <a:xfrm>
            <a:off x="404622" y="1150056"/>
            <a:ext cx="11027391" cy="2677656"/>
          </a:xfrm>
          <a:prstGeom prst="rect">
            <a:avLst/>
          </a:prstGeom>
        </p:spPr>
        <p:txBody>
          <a:bodyPr wrap="square">
            <a:spAutoFit/>
          </a:bodyPr>
          <a:lstStyle/>
          <a:p>
            <a:r>
              <a:rPr lang="en-US" sz="2800" dirty="0"/>
              <a:t>A clean, elegant URL scheme is an important detail in a high-quality Web application. </a:t>
            </a:r>
          </a:p>
          <a:p>
            <a:r>
              <a:rPr lang="en-US" sz="2800" dirty="0"/>
              <a:t>To design URLs for an app, you create a Python module called </a:t>
            </a:r>
            <a:r>
              <a:rPr lang="en-US" sz="2800" dirty="0" smtClean="0"/>
              <a:t>a </a:t>
            </a:r>
            <a:r>
              <a:rPr lang="en-US" sz="2800" dirty="0" err="1" smtClean="0"/>
              <a:t>URLconf</a:t>
            </a:r>
            <a:r>
              <a:rPr lang="en-US" sz="2800" dirty="0"/>
              <a:t>. A table of contents for your app, </a:t>
            </a:r>
            <a:r>
              <a:rPr lang="en-US" sz="2800"/>
              <a:t>it </a:t>
            </a:r>
            <a:r>
              <a:rPr lang="en-US" sz="2800" smtClean="0"/>
              <a:t>contains a </a:t>
            </a:r>
            <a:r>
              <a:rPr lang="en-US" sz="2800" dirty="0"/>
              <a:t>mapping between URL patterns and Python callback functions. </a:t>
            </a:r>
            <a:r>
              <a:rPr lang="en-US" sz="2800" dirty="0" err="1"/>
              <a:t>URLconfs</a:t>
            </a:r>
            <a:r>
              <a:rPr lang="en-US" sz="2800" dirty="0"/>
              <a:t> also serve to decouple URLs from Python code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622" y="3827712"/>
            <a:ext cx="11439476" cy="2937828"/>
          </a:xfrm>
          <a:prstGeom prst="rect">
            <a:avLst/>
          </a:prstGeom>
        </p:spPr>
      </p:pic>
    </p:spTree>
    <p:extLst>
      <p:ext uri="{BB962C8B-B14F-4D97-AF65-F5344CB8AC3E}">
        <p14:creationId xmlns:p14="http://schemas.microsoft.com/office/powerpoint/2010/main" val="2303635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0" y="7372"/>
            <a:ext cx="3315010" cy="707886"/>
          </a:xfrm>
          <a:prstGeom prst="rect">
            <a:avLst/>
          </a:prstGeom>
        </p:spPr>
        <p:txBody>
          <a:bodyPr wrap="none">
            <a:spAutoFit/>
          </a:bodyPr>
          <a:lstStyle/>
          <a:p>
            <a:pPr fontAlgn="auto">
              <a:spcBef>
                <a:spcPts val="0"/>
              </a:spcBef>
              <a:spcAft>
                <a:spcPts val="0"/>
              </a:spcAft>
              <a:defRPr/>
            </a:pPr>
            <a:r>
              <a:rPr lang="en-US" sz="4000" dirty="0"/>
              <a:t>Django Models</a:t>
            </a:r>
          </a:p>
        </p:txBody>
      </p:sp>
      <p:sp>
        <p:nvSpPr>
          <p:cNvPr id="6" name="Rectangle 5"/>
          <p:cNvSpPr/>
          <p:nvPr/>
        </p:nvSpPr>
        <p:spPr>
          <a:xfrm>
            <a:off x="368489" y="1203076"/>
            <a:ext cx="11341289" cy="3539430"/>
          </a:xfrm>
          <a:prstGeom prst="rect">
            <a:avLst/>
          </a:prstGeom>
        </p:spPr>
        <p:txBody>
          <a:bodyPr wrap="square">
            <a:spAutoFit/>
          </a:bodyPr>
          <a:lstStyle/>
          <a:p>
            <a:pPr algn="just"/>
            <a:r>
              <a:rPr lang="en-US" sz="2800" dirty="0"/>
              <a:t>A model is the single, definitive source of information about your data.  It contains the essential fields and </a:t>
            </a:r>
            <a:r>
              <a:rPr lang="en-US" sz="2800" dirty="0" smtClean="0"/>
              <a:t>behaviors of </a:t>
            </a:r>
            <a:r>
              <a:rPr lang="en-US" sz="2800" dirty="0"/>
              <a:t>the data you’re storing. Generally, each model maps to a single database table</a:t>
            </a:r>
            <a:r>
              <a:rPr lang="en-US" sz="2800" dirty="0" smtClean="0"/>
              <a:t>.</a:t>
            </a:r>
          </a:p>
          <a:p>
            <a:pPr algn="just"/>
            <a:r>
              <a:rPr lang="en-US" sz="2800" dirty="0" smtClean="0"/>
              <a:t>The </a:t>
            </a:r>
            <a:r>
              <a:rPr lang="en-US" sz="2800" dirty="0"/>
              <a:t>basics</a:t>
            </a:r>
            <a:r>
              <a:rPr lang="en-US" sz="2800" dirty="0" smtClean="0"/>
              <a:t>:</a:t>
            </a:r>
          </a:p>
          <a:p>
            <a:pPr marL="457200" indent="-457200" algn="just">
              <a:buFont typeface="Wingdings" panose="05000000000000000000" pitchFamily="2" charset="2"/>
              <a:buChar char="Ø"/>
            </a:pPr>
            <a:r>
              <a:rPr lang="en-US" sz="2800" dirty="0" smtClean="0"/>
              <a:t>Each </a:t>
            </a:r>
            <a:r>
              <a:rPr lang="en-US" sz="2800" dirty="0"/>
              <a:t>model is a Python class that </a:t>
            </a:r>
            <a:r>
              <a:rPr lang="en-US" sz="2800" dirty="0" smtClean="0"/>
              <a:t>subclasses </a:t>
            </a:r>
            <a:r>
              <a:rPr lang="en-US" sz="2800" dirty="0" err="1" smtClean="0"/>
              <a:t>django.db.models.Model</a:t>
            </a:r>
            <a:r>
              <a:rPr lang="en-US" sz="2800" dirty="0" smtClean="0"/>
              <a:t>.</a:t>
            </a:r>
          </a:p>
          <a:p>
            <a:pPr marL="457200" indent="-457200" algn="just">
              <a:buFont typeface="Wingdings" panose="05000000000000000000" pitchFamily="2" charset="2"/>
              <a:buChar char="Ø"/>
            </a:pPr>
            <a:r>
              <a:rPr lang="en-US" sz="2800" dirty="0" smtClean="0"/>
              <a:t>Each </a:t>
            </a:r>
            <a:r>
              <a:rPr lang="en-US" sz="2800" dirty="0"/>
              <a:t>attribute of the model represents a database field</a:t>
            </a:r>
            <a:r>
              <a:rPr lang="en-US" sz="2800" dirty="0" smtClean="0"/>
              <a:t>.</a:t>
            </a:r>
          </a:p>
          <a:p>
            <a:pPr marL="457200" indent="-457200" algn="just">
              <a:buFont typeface="Wingdings" panose="05000000000000000000" pitchFamily="2" charset="2"/>
              <a:buChar char="Ø"/>
            </a:pPr>
            <a:r>
              <a:rPr lang="en-US" sz="2800" dirty="0" smtClean="0"/>
              <a:t>With </a:t>
            </a:r>
            <a:r>
              <a:rPr lang="en-US" sz="2800" dirty="0"/>
              <a:t>all of this, Django gives you an automatically-generated database-access API</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22" y="4688387"/>
            <a:ext cx="11737074" cy="2169613"/>
          </a:xfrm>
          <a:prstGeom prst="rect">
            <a:avLst/>
          </a:prstGeom>
        </p:spPr>
      </p:pic>
    </p:spTree>
    <p:extLst>
      <p:ext uri="{BB962C8B-B14F-4D97-AF65-F5344CB8AC3E}">
        <p14:creationId xmlns:p14="http://schemas.microsoft.com/office/powerpoint/2010/main" val="718341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09893" y="176649"/>
            <a:ext cx="3053144" cy="707886"/>
          </a:xfrm>
          <a:prstGeom prst="rect">
            <a:avLst/>
          </a:prstGeom>
        </p:spPr>
        <p:txBody>
          <a:bodyPr wrap="none">
            <a:spAutoFit/>
          </a:bodyPr>
          <a:lstStyle/>
          <a:p>
            <a:r>
              <a:rPr lang="en-US" sz="4000" dirty="0"/>
              <a:t>Django Forms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73" y="4421286"/>
            <a:ext cx="11634886" cy="1716623"/>
          </a:xfrm>
          <a:prstGeom prst="rect">
            <a:avLst/>
          </a:prstGeom>
        </p:spPr>
      </p:pic>
      <p:sp>
        <p:nvSpPr>
          <p:cNvPr id="7" name="Rectangle 6"/>
          <p:cNvSpPr/>
          <p:nvPr/>
        </p:nvSpPr>
        <p:spPr>
          <a:xfrm>
            <a:off x="348373" y="1365627"/>
            <a:ext cx="11157925" cy="2554545"/>
          </a:xfrm>
          <a:prstGeom prst="rect">
            <a:avLst/>
          </a:prstGeom>
        </p:spPr>
        <p:txBody>
          <a:bodyPr wrap="square">
            <a:spAutoFit/>
          </a:bodyPr>
          <a:lstStyle/>
          <a:p>
            <a:r>
              <a:rPr lang="en-US" sz="3200" dirty="0"/>
              <a:t>Django provides a range of tools and libraries to help you build forms to accept input from site visitors, and </a:t>
            </a:r>
            <a:r>
              <a:rPr lang="en-US" sz="3200" dirty="0" smtClean="0"/>
              <a:t>then process </a:t>
            </a:r>
            <a:r>
              <a:rPr lang="en-US" sz="3200" dirty="0"/>
              <a:t>and respond to the input.</a:t>
            </a:r>
          </a:p>
          <a:p>
            <a:r>
              <a:rPr lang="en-US" sz="3200" dirty="0"/>
              <a:t>GET and POST are the only HTTP methods to use when dealing with forms.</a:t>
            </a:r>
          </a:p>
        </p:txBody>
      </p:sp>
    </p:spTree>
    <p:extLst>
      <p:ext uri="{BB962C8B-B14F-4D97-AF65-F5344CB8AC3E}">
        <p14:creationId xmlns:p14="http://schemas.microsoft.com/office/powerpoint/2010/main" val="1569534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0" y="7372"/>
            <a:ext cx="3125856" cy="707886"/>
          </a:xfrm>
          <a:prstGeom prst="rect">
            <a:avLst/>
          </a:prstGeom>
        </p:spPr>
        <p:txBody>
          <a:bodyPr wrap="none">
            <a:spAutoFit/>
          </a:bodyPr>
          <a:lstStyle/>
          <a:p>
            <a:pPr fontAlgn="auto">
              <a:spcBef>
                <a:spcPts val="0"/>
              </a:spcBef>
              <a:spcAft>
                <a:spcPts val="0"/>
              </a:spcAft>
              <a:defRPr/>
            </a:pPr>
            <a:r>
              <a:rPr lang="en-US" sz="4000" dirty="0"/>
              <a:t>Django Admin</a:t>
            </a:r>
          </a:p>
        </p:txBody>
      </p:sp>
      <p:sp>
        <p:nvSpPr>
          <p:cNvPr id="6" name="Rectangle 5"/>
          <p:cNvSpPr/>
          <p:nvPr/>
        </p:nvSpPr>
        <p:spPr>
          <a:xfrm>
            <a:off x="286602" y="1222145"/>
            <a:ext cx="11600597" cy="5509200"/>
          </a:xfrm>
          <a:prstGeom prst="rect">
            <a:avLst/>
          </a:prstGeom>
        </p:spPr>
        <p:txBody>
          <a:bodyPr wrap="square">
            <a:spAutoFit/>
          </a:bodyPr>
          <a:lstStyle/>
          <a:p>
            <a:pPr algn="just"/>
            <a:r>
              <a:rPr lang="en-US" sz="3200" dirty="0"/>
              <a:t>One of the most powerful parts of Django is the automatic admin interface.  It reads metadata from your models </a:t>
            </a:r>
            <a:r>
              <a:rPr lang="en-US" sz="3200" dirty="0" err="1"/>
              <a:t>toprovide</a:t>
            </a:r>
            <a:r>
              <a:rPr lang="en-US" sz="3200" dirty="0"/>
              <a:t> a quick, model-centric interface where trusted users can manage content on your site.  The admin’s recommended use is limited to an organization’s internal management tool. </a:t>
            </a:r>
          </a:p>
          <a:p>
            <a:pPr algn="just"/>
            <a:r>
              <a:rPr lang="en-US" sz="3200" dirty="0"/>
              <a:t> It’s not intended for building your entire frontend </a:t>
            </a:r>
            <a:r>
              <a:rPr lang="en-US" sz="3200" dirty="0" smtClean="0"/>
              <a:t>around. The </a:t>
            </a:r>
            <a:r>
              <a:rPr lang="en-US" sz="3200" dirty="0"/>
              <a:t>admin has many hooks for customization, but beware of trying to use those hooks exclusively.  If you need to provide a more </a:t>
            </a:r>
            <a:r>
              <a:rPr lang="en-US" sz="3200" dirty="0" smtClean="0"/>
              <a:t>process centric </a:t>
            </a:r>
            <a:r>
              <a:rPr lang="en-US" sz="3200" dirty="0"/>
              <a:t>interface that abstracts away the implementation details of database tables and </a:t>
            </a:r>
            <a:r>
              <a:rPr lang="en-US" sz="3200" dirty="0" smtClean="0"/>
              <a:t>fields, then </a:t>
            </a:r>
            <a:r>
              <a:rPr lang="en-US" sz="3200" dirty="0"/>
              <a:t>it’s probably time to write your own views.</a:t>
            </a:r>
          </a:p>
        </p:txBody>
      </p:sp>
    </p:spTree>
    <p:extLst>
      <p:ext uri="{BB962C8B-B14F-4D97-AF65-F5344CB8AC3E}">
        <p14:creationId xmlns:p14="http://schemas.microsoft.com/office/powerpoint/2010/main" val="1881317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471373991"/>
              </p:ext>
            </p:extLst>
          </p:nvPr>
        </p:nvGraphicFramePr>
        <p:xfrm>
          <a:off x="559556" y="2029461"/>
          <a:ext cx="10931858" cy="2743200"/>
        </p:xfrm>
        <a:graphic>
          <a:graphicData uri="http://schemas.openxmlformats.org/drawingml/2006/table">
            <a:tbl>
              <a:tblPr firstRow="1" bandRow="1">
                <a:tableStyleId>{EB9631B5-78F2-41C9-869B-9F39066F8104}</a:tableStyleId>
              </a:tblPr>
              <a:tblGrid>
                <a:gridCol w="5390868"/>
                <a:gridCol w="5540990"/>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Python Django</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charset="0"/>
                        <a:buChar char="Ø"/>
                      </a:pPr>
                      <a:r>
                        <a:rPr lang="en-US" sz="2400" dirty="0" smtClean="0">
                          <a:sym typeface="+mn-ea"/>
                        </a:rPr>
                        <a:t>What is Django</a:t>
                      </a:r>
                      <a:endParaRPr lang="en-US" sz="2400" dirty="0"/>
                    </a:p>
                  </a:txBody>
                  <a:tcPr/>
                </a:tc>
                <a:tc>
                  <a:txBody>
                    <a:bodyPr/>
                    <a:lstStyle/>
                    <a:p>
                      <a:pPr marL="342900" indent="-342900">
                        <a:buFont typeface="Wingdings" panose="05000000000000000000" charset="0"/>
                        <a:buChar char="Ø"/>
                      </a:pPr>
                      <a:r>
                        <a:rPr lang="en-US" sz="2400" dirty="0" smtClean="0"/>
                        <a:t>How</a:t>
                      </a:r>
                      <a:r>
                        <a:rPr lang="en-US" sz="2400" baseline="0" dirty="0" smtClean="0"/>
                        <a:t> to install Django</a:t>
                      </a:r>
                      <a:endParaRPr lang="en-US" sz="2400" dirty="0"/>
                    </a:p>
                  </a:txBody>
                  <a:tcPr/>
                </a:tc>
              </a:tr>
              <a:tr h="373473">
                <a:tc>
                  <a:txBody>
                    <a:bodyPr/>
                    <a:lstStyle/>
                    <a:p>
                      <a:pPr marL="285750" indent="-285750">
                        <a:buFont typeface="Wingdings" panose="05000000000000000000" pitchFamily="2" charset="2"/>
                        <a:buChar char="Ø"/>
                      </a:pPr>
                      <a:r>
                        <a:rPr lang="en-US" sz="2400" b="0" dirty="0" smtClean="0"/>
                        <a:t>Virtual Environment</a:t>
                      </a:r>
                      <a:endParaRPr lang="en-US" sz="2400" b="0" dirty="0"/>
                    </a:p>
                  </a:txBody>
                  <a:tcPr/>
                </a:tc>
                <a:tc>
                  <a:txBody>
                    <a:bodyPr/>
                    <a:lstStyle/>
                    <a:p>
                      <a:pPr marL="342900" indent="-342900">
                        <a:buFont typeface="Wingdings" panose="05000000000000000000" charset="0"/>
                        <a:buChar char="Ø"/>
                      </a:pPr>
                      <a:r>
                        <a:rPr lang="en-US" sz="2400" dirty="0" smtClean="0"/>
                        <a:t>MVT Pattern</a:t>
                      </a:r>
                      <a:endParaRPr lang="en-US" sz="2400" dirty="0"/>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dirty="0" smtClean="0"/>
                        <a:t>Django Models</a:t>
                      </a:r>
                    </a:p>
                  </a:txBody>
                  <a:tcPr/>
                </a:tc>
                <a:tc>
                  <a:txBody>
                    <a:bodyPr/>
                    <a:lstStyle/>
                    <a:p>
                      <a:pPr marL="285750" indent="-285750">
                        <a:buFont typeface="Wingdings" panose="05000000000000000000" pitchFamily="2" charset="2"/>
                        <a:buChar char="Ø"/>
                      </a:pPr>
                      <a:r>
                        <a:rPr lang="en-US" sz="2400" b="0" dirty="0" smtClean="0"/>
                        <a:t>Django Views</a:t>
                      </a:r>
                      <a:endParaRPr lang="en-US" sz="2400" b="0" dirty="0"/>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dirty="0" smtClean="0"/>
                        <a:t>Django Templates</a:t>
                      </a:r>
                    </a:p>
                  </a:txBody>
                  <a:tcPr/>
                </a:tc>
                <a:tc>
                  <a:txBody>
                    <a:bodyPr/>
                    <a:lstStyle/>
                    <a:p>
                      <a:pPr marL="285750" indent="-285750">
                        <a:buFont typeface="Wingdings" panose="05000000000000000000" pitchFamily="2" charset="2"/>
                        <a:buChar char="Ø"/>
                      </a:pPr>
                      <a:r>
                        <a:rPr lang="en-US" sz="2400" b="0" dirty="0" smtClean="0"/>
                        <a:t>Django Forms</a:t>
                      </a:r>
                      <a:endParaRPr lang="en-US" sz="2400" b="0" dirty="0"/>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dirty="0" smtClean="0"/>
                        <a:t>Django Admin</a:t>
                      </a:r>
                    </a:p>
                  </a:txBody>
                  <a:tcPr/>
                </a:tc>
                <a:tc>
                  <a:txBody>
                    <a:bodyPr/>
                    <a:lstStyle/>
                    <a:p>
                      <a:pPr marL="285750" indent="-285750">
                        <a:buFont typeface="Wingdings" panose="05000000000000000000" pitchFamily="2" charset="2"/>
                        <a:buChar char="Ø"/>
                      </a:pPr>
                      <a:endParaRPr lang="en-US" sz="2400" b="0" dirty="0"/>
                    </a:p>
                  </a:txBody>
                  <a:tcPr/>
                </a:tc>
              </a:tr>
            </a:tbl>
          </a:graphicData>
        </a:graphic>
      </p:graphicFrame>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368489" y="4522082"/>
            <a:ext cx="11559654" cy="1077218"/>
          </a:xfrm>
          <a:prstGeom prst="rect">
            <a:avLst/>
          </a:prstGeom>
        </p:spPr>
        <p:txBody>
          <a:bodyPr wrap="square">
            <a:spAutoFit/>
          </a:bodyPr>
          <a:lstStyle/>
          <a:p>
            <a:r>
              <a:rPr lang="en-US" sz="3200" i="1" dirty="0"/>
              <a:t>Django makes it easier to build better Web apps more quickly and with less code.</a:t>
            </a:r>
            <a:endParaRPr lang="en-US" sz="3200" dirty="0"/>
          </a:p>
        </p:txBody>
      </p:sp>
      <p:sp>
        <p:nvSpPr>
          <p:cNvPr id="6" name="Rectangle 5"/>
          <p:cNvSpPr/>
          <p:nvPr/>
        </p:nvSpPr>
        <p:spPr>
          <a:xfrm>
            <a:off x="0" y="176649"/>
            <a:ext cx="3334311" cy="707886"/>
          </a:xfrm>
          <a:prstGeom prst="rect">
            <a:avLst/>
          </a:prstGeom>
        </p:spPr>
        <p:txBody>
          <a:bodyPr wrap="none">
            <a:spAutoFit/>
          </a:bodyPr>
          <a:lstStyle/>
          <a:p>
            <a:r>
              <a:rPr lang="en-US" sz="4000" dirty="0">
                <a:sym typeface="+mn-ea"/>
              </a:rPr>
              <a:t>What is Django</a:t>
            </a:r>
            <a:endParaRPr lang="en-US" sz="4000" dirty="0"/>
          </a:p>
        </p:txBody>
      </p:sp>
      <p:sp>
        <p:nvSpPr>
          <p:cNvPr id="7" name="Rectangle 6"/>
          <p:cNvSpPr/>
          <p:nvPr/>
        </p:nvSpPr>
        <p:spPr>
          <a:xfrm>
            <a:off x="368489" y="1796729"/>
            <a:ext cx="11559654" cy="2554545"/>
          </a:xfrm>
          <a:prstGeom prst="rect">
            <a:avLst/>
          </a:prstGeom>
        </p:spPr>
        <p:txBody>
          <a:bodyPr wrap="square">
            <a:spAutoFit/>
          </a:bodyPr>
          <a:lstStyle/>
          <a:p>
            <a:r>
              <a:rPr lang="en-US" sz="3200" dirty="0"/>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 </a:t>
            </a:r>
          </a:p>
        </p:txBody>
      </p:sp>
    </p:spTree>
    <p:extLst>
      <p:ext uri="{BB962C8B-B14F-4D97-AF65-F5344CB8AC3E}">
        <p14:creationId xmlns:p14="http://schemas.microsoft.com/office/powerpoint/2010/main" val="39771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37427342"/>
              </p:ext>
            </p:extLst>
          </p:nvPr>
        </p:nvGraphicFramePr>
        <p:xfrm>
          <a:off x="327542" y="1934317"/>
          <a:ext cx="11341292" cy="1066800"/>
        </p:xfrm>
        <a:graphic>
          <a:graphicData uri="http://schemas.openxmlformats.org/drawingml/2006/table">
            <a:tbl>
              <a:tblPr firstRow="1" bandRow="1">
                <a:tableStyleId>{00A15C55-8517-42AA-B614-E9B94910E393}</a:tableStyleId>
              </a:tblPr>
              <a:tblGrid>
                <a:gridCol w="4954142"/>
                <a:gridCol w="6387150"/>
              </a:tblGrid>
              <a:tr h="370840">
                <a:tc>
                  <a:txBody>
                    <a:bodyPr/>
                    <a:lstStyle/>
                    <a:p>
                      <a:r>
                        <a:rPr lang="en-US" sz="3200" dirty="0" smtClean="0"/>
                        <a:t>Visit</a:t>
                      </a:r>
                      <a:r>
                        <a:rPr lang="en-US" sz="3200" baseline="0" dirty="0" smtClean="0"/>
                        <a:t> here to find out more info</a:t>
                      </a:r>
                      <a:endParaRPr lang="en-US" sz="3200" dirty="0"/>
                    </a:p>
                  </a:txBody>
                  <a:tcPr/>
                </a:tc>
                <a:tc>
                  <a:txBody>
                    <a:bodyPr/>
                    <a:lstStyle/>
                    <a:p>
                      <a:r>
                        <a:rPr lang="en-US" sz="3200" dirty="0" smtClean="0"/>
                        <a:t>https://www.djangoproject.com/</a:t>
                      </a:r>
                      <a:endParaRPr lang="en-US" sz="3200" dirty="0"/>
                    </a:p>
                  </a:txBody>
                  <a:tcPr/>
                </a:tc>
              </a:tr>
            </a:tbl>
          </a:graphicData>
        </a:graphic>
      </p:graphicFrame>
      <p:sp>
        <p:nvSpPr>
          <p:cNvPr id="9" name="Rectangle 8"/>
          <p:cNvSpPr/>
          <p:nvPr/>
        </p:nvSpPr>
        <p:spPr>
          <a:xfrm>
            <a:off x="0" y="176649"/>
            <a:ext cx="3334311" cy="707886"/>
          </a:xfrm>
          <a:prstGeom prst="rect">
            <a:avLst/>
          </a:prstGeom>
        </p:spPr>
        <p:txBody>
          <a:bodyPr wrap="none">
            <a:spAutoFit/>
          </a:bodyPr>
          <a:lstStyle/>
          <a:p>
            <a:r>
              <a:rPr lang="en-US" sz="4000" dirty="0">
                <a:sym typeface="+mn-ea"/>
              </a:rPr>
              <a:t>What is Django</a:t>
            </a:r>
            <a:endParaRPr lang="en-US" sz="4000" dirty="0"/>
          </a:p>
        </p:txBody>
      </p:sp>
    </p:spTree>
    <p:extLst>
      <p:ext uri="{BB962C8B-B14F-4D97-AF65-F5344CB8AC3E}">
        <p14:creationId xmlns:p14="http://schemas.microsoft.com/office/powerpoint/2010/main" val="4212386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05710" y="2827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99492" y="176649"/>
            <a:ext cx="4364593" cy="707886"/>
          </a:xfrm>
          <a:prstGeom prst="rect">
            <a:avLst/>
          </a:prstGeom>
        </p:spPr>
        <p:txBody>
          <a:bodyPr wrap="none">
            <a:spAutoFit/>
          </a:bodyPr>
          <a:lstStyle/>
          <a:p>
            <a:r>
              <a:rPr lang="en-US" sz="4000" dirty="0"/>
              <a:t>Virtual Environment</a:t>
            </a:r>
          </a:p>
        </p:txBody>
      </p:sp>
      <p:sp>
        <p:nvSpPr>
          <p:cNvPr id="9" name="Rectangle 8"/>
          <p:cNvSpPr/>
          <p:nvPr/>
        </p:nvSpPr>
        <p:spPr>
          <a:xfrm>
            <a:off x="666249" y="1576100"/>
            <a:ext cx="10524914" cy="4524315"/>
          </a:xfrm>
          <a:prstGeom prst="rect">
            <a:avLst/>
          </a:prstGeom>
        </p:spPr>
        <p:txBody>
          <a:bodyPr wrap="square">
            <a:spAutoFit/>
          </a:bodyPr>
          <a:lstStyle/>
          <a:p>
            <a:r>
              <a:rPr lang="en-US" sz="3600" dirty="0"/>
              <a:t>The virtual environments module provides support for creating lightweight “virtual environments” with their own site directories, optionally isolated from system site directories. Each virtual environment has its own Python binary (which matches the version of the binary that was used to create this environment) and can have its own independent set of installed Python packages in its site directories.</a:t>
            </a:r>
          </a:p>
        </p:txBody>
      </p:sp>
    </p:spTree>
    <p:extLst>
      <p:ext uri="{BB962C8B-B14F-4D97-AF65-F5344CB8AC3E}">
        <p14:creationId xmlns:p14="http://schemas.microsoft.com/office/powerpoint/2010/main" val="2830790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27547" y="1620520"/>
            <a:ext cx="11177516" cy="4524315"/>
          </a:xfrm>
          <a:prstGeom prst="rect">
            <a:avLst/>
          </a:prstGeom>
        </p:spPr>
        <p:txBody>
          <a:bodyPr wrap="square">
            <a:spAutoFit/>
          </a:bodyPr>
          <a:lstStyle/>
          <a:p>
            <a:pPr marL="457200" indent="-457200">
              <a:buFont typeface="Wingdings" panose="05000000000000000000" pitchFamily="2" charset="2"/>
              <a:buChar char="Ø"/>
            </a:pPr>
            <a:r>
              <a:rPr lang="en-US" sz="3200" dirty="0" smtClean="0"/>
              <a:t>How Install virtualenv</a:t>
            </a:r>
          </a:p>
          <a:p>
            <a:r>
              <a:rPr lang="en-US" sz="3200" dirty="0" smtClean="0"/>
              <a:t>     ~ </a:t>
            </a:r>
            <a:r>
              <a:rPr lang="en-US" sz="3200" dirty="0"/>
              <a:t>pip install </a:t>
            </a:r>
            <a:r>
              <a:rPr lang="en-US" sz="3200" dirty="0" smtClean="0"/>
              <a:t>virtualenv</a:t>
            </a:r>
          </a:p>
          <a:p>
            <a:pPr marL="457200" indent="-457200">
              <a:buFont typeface="Wingdings" panose="05000000000000000000" pitchFamily="2" charset="2"/>
              <a:buChar char="Ø"/>
            </a:pPr>
            <a:r>
              <a:rPr lang="en-US" sz="3200" dirty="0"/>
              <a:t>Open terminal and create project directory --- &gt; </a:t>
            </a:r>
            <a:r>
              <a:rPr lang="en-US" sz="3200" dirty="0" err="1"/>
              <a:t>eg</a:t>
            </a:r>
            <a:r>
              <a:rPr lang="en-US" sz="3200" dirty="0"/>
              <a:t>. </a:t>
            </a:r>
            <a:r>
              <a:rPr lang="en-US" sz="3200" dirty="0" err="1"/>
              <a:t>myproject</a:t>
            </a:r>
            <a:endParaRPr lang="en-US" sz="3200" dirty="0"/>
          </a:p>
          <a:p>
            <a:r>
              <a:rPr lang="en-US" sz="3200" dirty="0" smtClean="0"/>
              <a:t>     ~ </a:t>
            </a:r>
            <a:r>
              <a:rPr lang="en-US" sz="3200" dirty="0" err="1"/>
              <a:t>mkdir</a:t>
            </a:r>
            <a:r>
              <a:rPr lang="en-US" sz="3200" dirty="0"/>
              <a:t> </a:t>
            </a:r>
            <a:r>
              <a:rPr lang="en-US" sz="3200" dirty="0" err="1"/>
              <a:t>myproject</a:t>
            </a:r>
            <a:endParaRPr lang="en-US" sz="3200" dirty="0"/>
          </a:p>
          <a:p>
            <a:r>
              <a:rPr lang="en-US" sz="3200" dirty="0" smtClean="0"/>
              <a:t>     ~ </a:t>
            </a:r>
            <a:r>
              <a:rPr lang="en-US" sz="3200" dirty="0"/>
              <a:t>cd </a:t>
            </a:r>
            <a:r>
              <a:rPr lang="en-US" sz="3200" dirty="0" err="1" smtClean="0"/>
              <a:t>myproject</a:t>
            </a:r>
            <a:endParaRPr lang="en-US" sz="3200" dirty="0" smtClean="0"/>
          </a:p>
          <a:p>
            <a:pPr marL="457200" indent="-457200">
              <a:buFont typeface="Wingdings" panose="05000000000000000000" pitchFamily="2" charset="2"/>
              <a:buChar char="Ø"/>
            </a:pPr>
            <a:r>
              <a:rPr lang="en-US" sz="3200" dirty="0" smtClean="0"/>
              <a:t> </a:t>
            </a:r>
            <a:r>
              <a:rPr lang="en-US" sz="3200" dirty="0"/>
              <a:t>Install Virtual Environment Inside the </a:t>
            </a:r>
            <a:r>
              <a:rPr lang="en-US" sz="3200" dirty="0" err="1"/>
              <a:t>myproject</a:t>
            </a:r>
            <a:r>
              <a:rPr lang="en-US" sz="3200" dirty="0"/>
              <a:t> folder</a:t>
            </a:r>
          </a:p>
          <a:p>
            <a:r>
              <a:rPr lang="en-US" sz="3200" dirty="0" smtClean="0"/>
              <a:t>     ~ </a:t>
            </a:r>
            <a:r>
              <a:rPr lang="en-US" sz="3200" dirty="0"/>
              <a:t>virtualenv </a:t>
            </a:r>
            <a:r>
              <a:rPr lang="en-US" sz="3200" dirty="0" err="1"/>
              <a:t>venv</a:t>
            </a:r>
            <a:r>
              <a:rPr lang="en-US" sz="3200" dirty="0"/>
              <a:t> -p </a:t>
            </a:r>
            <a:r>
              <a:rPr lang="en-US" sz="3200" dirty="0" smtClean="0"/>
              <a:t>python3.8.5</a:t>
            </a:r>
          </a:p>
          <a:p>
            <a:pPr marL="457200" indent="-457200">
              <a:buFont typeface="Wingdings" panose="05000000000000000000" pitchFamily="2" charset="2"/>
              <a:buChar char="Ø"/>
            </a:pPr>
            <a:r>
              <a:rPr lang="en-US" sz="3200" dirty="0" smtClean="0"/>
              <a:t> </a:t>
            </a:r>
            <a:r>
              <a:rPr lang="en-US" sz="3200" dirty="0"/>
              <a:t>Now before we start using it, we need to activate:</a:t>
            </a:r>
          </a:p>
          <a:p>
            <a:r>
              <a:rPr lang="en-US" sz="3200" dirty="0" smtClean="0"/>
              <a:t>     ~ </a:t>
            </a:r>
            <a:r>
              <a:rPr lang="en-US" sz="3200" dirty="0" err="1"/>
              <a:t>venv</a:t>
            </a:r>
            <a:r>
              <a:rPr lang="en-US" sz="3200" dirty="0"/>
              <a:t>\Scripts\activate</a:t>
            </a:r>
          </a:p>
        </p:txBody>
      </p:sp>
      <p:sp>
        <p:nvSpPr>
          <p:cNvPr id="4" name="Rectangle 3"/>
          <p:cNvSpPr/>
          <p:nvPr/>
        </p:nvSpPr>
        <p:spPr>
          <a:xfrm>
            <a:off x="135999" y="34425"/>
            <a:ext cx="3618555" cy="707886"/>
          </a:xfrm>
          <a:prstGeom prst="rect">
            <a:avLst/>
          </a:prstGeom>
        </p:spPr>
        <p:txBody>
          <a:bodyPr wrap="none">
            <a:spAutoFit/>
          </a:bodyPr>
          <a:lstStyle/>
          <a:p>
            <a:r>
              <a:rPr lang="en-US" sz="4000" dirty="0" smtClean="0"/>
              <a:t>Install </a:t>
            </a:r>
            <a:r>
              <a:rPr lang="en-US" sz="4000" dirty="0"/>
              <a:t>virtualenv</a:t>
            </a:r>
          </a:p>
        </p:txBody>
      </p:sp>
    </p:spTree>
    <p:extLst>
      <p:ext uri="{BB962C8B-B14F-4D97-AF65-F5344CB8AC3E}">
        <p14:creationId xmlns:p14="http://schemas.microsoft.com/office/powerpoint/2010/main" val="4124737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227097" y="176649"/>
            <a:ext cx="3001591" cy="707886"/>
          </a:xfrm>
          <a:prstGeom prst="rect">
            <a:avLst/>
          </a:prstGeom>
        </p:spPr>
        <p:txBody>
          <a:bodyPr wrap="none">
            <a:spAutoFit/>
          </a:bodyPr>
          <a:lstStyle/>
          <a:p>
            <a:r>
              <a:rPr lang="en-US" sz="4000" dirty="0"/>
              <a:t>I</a:t>
            </a:r>
            <a:r>
              <a:rPr lang="en-US" sz="4000" dirty="0" smtClean="0"/>
              <a:t>nstall </a:t>
            </a:r>
            <a:r>
              <a:rPr lang="en-US" sz="4000" dirty="0"/>
              <a:t>Django</a:t>
            </a:r>
          </a:p>
        </p:txBody>
      </p:sp>
      <p:sp>
        <p:nvSpPr>
          <p:cNvPr id="6" name="Rectangle 5"/>
          <p:cNvSpPr/>
          <p:nvPr/>
        </p:nvSpPr>
        <p:spPr>
          <a:xfrm>
            <a:off x="533907" y="1372353"/>
            <a:ext cx="11175871" cy="4031873"/>
          </a:xfrm>
          <a:prstGeom prst="rect">
            <a:avLst/>
          </a:prstGeom>
        </p:spPr>
        <p:txBody>
          <a:bodyPr wrap="square">
            <a:spAutoFit/>
          </a:bodyPr>
          <a:lstStyle/>
          <a:p>
            <a:pPr marL="285750" indent="-285750">
              <a:buFont typeface="Wingdings" panose="05000000000000000000" pitchFamily="2" charset="2"/>
              <a:buChar char="Ø"/>
            </a:pPr>
            <a:r>
              <a:rPr lang="en-US" sz="3200" dirty="0" smtClean="0"/>
              <a:t> Install Django using following command</a:t>
            </a:r>
            <a:endParaRPr lang="en-US" sz="3200" dirty="0"/>
          </a:p>
          <a:p>
            <a:r>
              <a:rPr lang="en-US" sz="3200" dirty="0" smtClean="0"/>
              <a:t>     ~ </a:t>
            </a:r>
            <a:r>
              <a:rPr lang="en-US" sz="3200" dirty="0"/>
              <a:t>pip install </a:t>
            </a:r>
            <a:r>
              <a:rPr lang="en-US" sz="3200" dirty="0" smtClean="0"/>
              <a:t>Django</a:t>
            </a:r>
          </a:p>
          <a:p>
            <a:pPr marL="457200" indent="-457200">
              <a:buFont typeface="Wingdings" panose="05000000000000000000" pitchFamily="2" charset="2"/>
              <a:buChar char="Ø"/>
            </a:pPr>
            <a:r>
              <a:rPr lang="en-US" sz="3200" dirty="0" smtClean="0"/>
              <a:t>To </a:t>
            </a:r>
            <a:r>
              <a:rPr lang="en-US" sz="3200" dirty="0"/>
              <a:t>start a new Django project, run the  </a:t>
            </a:r>
            <a:r>
              <a:rPr lang="en-US" sz="3200" dirty="0" smtClean="0"/>
              <a:t>below command</a:t>
            </a:r>
            <a:endParaRPr lang="en-US" sz="3200" dirty="0"/>
          </a:p>
          <a:p>
            <a:r>
              <a:rPr lang="en-US" sz="3200" dirty="0" smtClean="0"/>
              <a:t>     ~ </a:t>
            </a:r>
            <a:r>
              <a:rPr lang="en-US" sz="3200" dirty="0" err="1"/>
              <a:t>django</a:t>
            </a:r>
            <a:r>
              <a:rPr lang="en-US" sz="3200" dirty="0"/>
              <a:t>-admin </a:t>
            </a:r>
            <a:r>
              <a:rPr lang="en-US" sz="3200" dirty="0" err="1"/>
              <a:t>startproject</a:t>
            </a:r>
            <a:r>
              <a:rPr lang="en-US" sz="3200" dirty="0"/>
              <a:t> </a:t>
            </a:r>
            <a:r>
              <a:rPr lang="en-US" sz="3200" dirty="0" err="1" smtClean="0"/>
              <a:t>myproject</a:t>
            </a:r>
            <a:endParaRPr lang="en-US" sz="3200" dirty="0" smtClean="0"/>
          </a:p>
          <a:p>
            <a:pPr marL="457200" indent="-457200">
              <a:buFont typeface="Wingdings" panose="05000000000000000000" pitchFamily="2" charset="2"/>
              <a:buChar char="Ø"/>
            </a:pPr>
            <a:r>
              <a:rPr lang="en-US" sz="3200" dirty="0"/>
              <a:t>F</a:t>
            </a:r>
            <a:r>
              <a:rPr lang="en-US" sz="3200" dirty="0" smtClean="0"/>
              <a:t>or </a:t>
            </a:r>
            <a:r>
              <a:rPr lang="en-US" sz="3200" dirty="0"/>
              <a:t>create apps in your </a:t>
            </a:r>
            <a:r>
              <a:rPr lang="en-US" sz="3200" dirty="0" smtClean="0"/>
              <a:t>Django project</a:t>
            </a:r>
            <a:endParaRPr lang="en-US" sz="3200" dirty="0"/>
          </a:p>
          <a:p>
            <a:r>
              <a:rPr lang="en-US" sz="3200" dirty="0" smtClean="0"/>
              <a:t>    ~ </a:t>
            </a:r>
            <a:r>
              <a:rPr lang="en-US" sz="3200" dirty="0"/>
              <a:t>python manage.py </a:t>
            </a:r>
            <a:r>
              <a:rPr lang="en-US" sz="3200" dirty="0" err="1"/>
              <a:t>startapp</a:t>
            </a:r>
            <a:r>
              <a:rPr lang="en-US" sz="3200" dirty="0"/>
              <a:t> </a:t>
            </a:r>
            <a:r>
              <a:rPr lang="en-US" sz="3200" dirty="0" err="1" smtClean="0"/>
              <a:t>appName</a:t>
            </a:r>
            <a:endParaRPr lang="en-US" sz="3200" dirty="0" smtClean="0"/>
          </a:p>
          <a:p>
            <a:pPr marL="457200" indent="-457200">
              <a:buFont typeface="Wingdings" panose="05000000000000000000" pitchFamily="2" charset="2"/>
              <a:buChar char="Ø"/>
            </a:pPr>
            <a:r>
              <a:rPr lang="en-US" sz="3200" dirty="0"/>
              <a:t>Go to project directory and run server locally</a:t>
            </a:r>
          </a:p>
          <a:p>
            <a:r>
              <a:rPr lang="en-US" sz="3200" dirty="0" smtClean="0"/>
              <a:t>   ~ </a:t>
            </a:r>
            <a:r>
              <a:rPr lang="en-US" sz="3200" dirty="0"/>
              <a:t>python manage.py </a:t>
            </a:r>
            <a:r>
              <a:rPr lang="en-US" sz="3200" dirty="0" err="1"/>
              <a:t>runserver</a:t>
            </a:r>
            <a:endParaRPr lang="en-US" sz="3200" dirty="0"/>
          </a:p>
        </p:txBody>
      </p:sp>
    </p:spTree>
    <p:extLst>
      <p:ext uri="{BB962C8B-B14F-4D97-AF65-F5344CB8AC3E}">
        <p14:creationId xmlns:p14="http://schemas.microsoft.com/office/powerpoint/2010/main" val="2461580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49221" y="176649"/>
            <a:ext cx="2809102" cy="707886"/>
          </a:xfrm>
          <a:prstGeom prst="rect">
            <a:avLst/>
          </a:prstGeom>
        </p:spPr>
        <p:txBody>
          <a:bodyPr wrap="none">
            <a:spAutoFit/>
          </a:bodyPr>
          <a:lstStyle/>
          <a:p>
            <a:r>
              <a:rPr lang="en-US" sz="4000" dirty="0"/>
              <a:t>MVT Pattern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4" y="1402715"/>
            <a:ext cx="11592794" cy="5049450"/>
          </a:xfrm>
          <a:prstGeom prst="rect">
            <a:avLst/>
          </a:prstGeom>
        </p:spPr>
      </p:pic>
    </p:spTree>
    <p:extLst>
      <p:ext uri="{BB962C8B-B14F-4D97-AF65-F5344CB8AC3E}">
        <p14:creationId xmlns:p14="http://schemas.microsoft.com/office/powerpoint/2010/main" val="3385795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3987904"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243211" y="176649"/>
            <a:ext cx="3881127" cy="707886"/>
          </a:xfrm>
          <a:prstGeom prst="rect">
            <a:avLst/>
          </a:prstGeom>
        </p:spPr>
        <p:txBody>
          <a:bodyPr wrap="none">
            <a:spAutoFit/>
          </a:bodyPr>
          <a:lstStyle/>
          <a:p>
            <a:pPr fontAlgn="auto">
              <a:spcBef>
                <a:spcPts val="0"/>
              </a:spcBef>
              <a:spcAft>
                <a:spcPts val="0"/>
              </a:spcAft>
              <a:defRPr/>
            </a:pPr>
            <a:r>
              <a:rPr lang="en-US" sz="4000" dirty="0"/>
              <a:t>Django Templates</a:t>
            </a:r>
          </a:p>
        </p:txBody>
      </p:sp>
      <p:sp>
        <p:nvSpPr>
          <p:cNvPr id="6" name="Rectangle 5"/>
          <p:cNvSpPr/>
          <p:nvPr/>
        </p:nvSpPr>
        <p:spPr>
          <a:xfrm>
            <a:off x="500418" y="1276197"/>
            <a:ext cx="11191164" cy="2554545"/>
          </a:xfrm>
          <a:prstGeom prst="rect">
            <a:avLst/>
          </a:prstGeom>
        </p:spPr>
        <p:txBody>
          <a:bodyPr wrap="square">
            <a:spAutoFit/>
          </a:bodyPr>
          <a:lstStyle/>
          <a:p>
            <a:r>
              <a:rPr lang="en-US" sz="3200" dirty="0"/>
              <a:t>Being a web framework, Django needs a convenient way to generate HTML dynamically. The most common </a:t>
            </a:r>
            <a:r>
              <a:rPr lang="en-US" sz="3200" dirty="0" smtClean="0"/>
              <a:t>approach relies </a:t>
            </a:r>
            <a:r>
              <a:rPr lang="en-US" sz="3200" dirty="0"/>
              <a:t>on templates.  A template contains the static parts of the desired HTML output as well as some special </a:t>
            </a:r>
            <a:r>
              <a:rPr lang="en-US" sz="3200" dirty="0" smtClean="0"/>
              <a:t>syntax describing </a:t>
            </a:r>
            <a:r>
              <a:rPr lang="en-US" sz="3200" dirty="0"/>
              <a:t>how dynamic content will be inserted.</a:t>
            </a:r>
          </a:p>
        </p:txBody>
      </p:sp>
      <p:sp>
        <p:nvSpPr>
          <p:cNvPr id="7" name="Rectangle 6"/>
          <p:cNvSpPr/>
          <p:nvPr/>
        </p:nvSpPr>
        <p:spPr>
          <a:xfrm>
            <a:off x="500418" y="4477819"/>
            <a:ext cx="10990996" cy="1569660"/>
          </a:xfrm>
          <a:prstGeom prst="rect">
            <a:avLst/>
          </a:prstGeom>
        </p:spPr>
        <p:txBody>
          <a:bodyPr wrap="square">
            <a:spAutoFit/>
          </a:bodyPr>
          <a:lstStyle/>
          <a:p>
            <a:pPr marL="457200" indent="-457200">
              <a:buFont typeface="Wingdings" panose="05000000000000000000" pitchFamily="2" charset="2"/>
              <a:buChar char="Ø"/>
            </a:pPr>
            <a:r>
              <a:rPr lang="en-US" sz="3200" dirty="0"/>
              <a:t>Create directory </a:t>
            </a:r>
            <a:r>
              <a:rPr lang="en-US" sz="3200" dirty="0" smtClean="0"/>
              <a:t>“</a:t>
            </a:r>
            <a:r>
              <a:rPr lang="en-US" sz="3200" b="1" dirty="0" smtClean="0"/>
              <a:t>templates</a:t>
            </a:r>
            <a:r>
              <a:rPr lang="en-US" sz="3200" dirty="0" smtClean="0"/>
              <a:t>” </a:t>
            </a:r>
            <a:r>
              <a:rPr lang="en-US" sz="3200" dirty="0"/>
              <a:t>in Django Project and add </a:t>
            </a:r>
            <a:endParaRPr lang="en-US" sz="3200" dirty="0" smtClean="0"/>
          </a:p>
          <a:p>
            <a:r>
              <a:rPr lang="en-US" sz="3200" dirty="0" smtClean="0"/>
              <a:t>“ </a:t>
            </a:r>
            <a:r>
              <a:rPr lang="en-US" sz="3200" b="1" dirty="0"/>
              <a:t>'DIRS': [os.path.join(BASE_DIR, 'templates</a:t>
            </a:r>
            <a:r>
              <a:rPr lang="en-US" sz="3200" b="1" dirty="0" smtClean="0"/>
              <a:t>')], </a:t>
            </a:r>
            <a:r>
              <a:rPr lang="en-US" sz="3200" dirty="0" smtClean="0"/>
              <a:t>“in settings.py</a:t>
            </a:r>
          </a:p>
          <a:p>
            <a:pPr marL="457200" indent="-457200">
              <a:buFont typeface="Wingdings" panose="05000000000000000000" pitchFamily="2" charset="2"/>
              <a:buChar char="Ø"/>
            </a:pPr>
            <a:r>
              <a:rPr lang="en-US" sz="3200" dirty="0" smtClean="0"/>
              <a:t>Import </a:t>
            </a:r>
            <a:r>
              <a:rPr lang="en-US" sz="3200" dirty="0" err="1" smtClean="0"/>
              <a:t>os</a:t>
            </a:r>
            <a:r>
              <a:rPr lang="en-US" sz="3200" dirty="0" smtClean="0"/>
              <a:t> module in settings.py “ </a:t>
            </a:r>
            <a:r>
              <a:rPr lang="en-US" sz="3200" b="1" dirty="0" smtClean="0"/>
              <a:t>import </a:t>
            </a:r>
            <a:r>
              <a:rPr lang="en-US" sz="3200" b="1" dirty="0" err="1" smtClean="0"/>
              <a:t>os</a:t>
            </a:r>
            <a:r>
              <a:rPr lang="en-US" sz="3200" b="1" dirty="0" smtClean="0"/>
              <a:t> </a:t>
            </a:r>
            <a:r>
              <a:rPr lang="en-US" sz="3200" dirty="0" smtClean="0"/>
              <a:t>“</a:t>
            </a:r>
            <a:endParaRPr lang="en-US" sz="3200" dirty="0"/>
          </a:p>
        </p:txBody>
      </p:sp>
      <p:sp>
        <p:nvSpPr>
          <p:cNvPr id="9" name="Rectangle 8"/>
          <p:cNvSpPr/>
          <p:nvPr/>
        </p:nvSpPr>
        <p:spPr>
          <a:xfrm>
            <a:off x="500418" y="3851370"/>
            <a:ext cx="10636155" cy="584775"/>
          </a:xfrm>
          <a:prstGeom prst="rect">
            <a:avLst/>
          </a:prstGeom>
        </p:spPr>
        <p:txBody>
          <a:bodyPr wrap="square">
            <a:spAutoFit/>
          </a:bodyPr>
          <a:lstStyle/>
          <a:p>
            <a:r>
              <a:rPr lang="en-US" sz="3200" dirty="0"/>
              <a:t>Templates engines are configured with the </a:t>
            </a:r>
            <a:r>
              <a:rPr lang="en-US" sz="3200" dirty="0" smtClean="0"/>
              <a:t>TEMPLATES setting</a:t>
            </a:r>
            <a:r>
              <a:rPr lang="en-US" sz="3200" dirty="0"/>
              <a:t>.</a:t>
            </a:r>
          </a:p>
        </p:txBody>
      </p:sp>
    </p:spTree>
    <p:extLst>
      <p:ext uri="{BB962C8B-B14F-4D97-AF65-F5344CB8AC3E}">
        <p14:creationId xmlns:p14="http://schemas.microsoft.com/office/powerpoint/2010/main" val="3589699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793</Words>
  <Application>Microsoft Office PowerPoint</Application>
  <PresentationFormat>Widescreen</PresentationFormat>
  <Paragraphs>87</Paragraphs>
  <Slides>15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Microsoft YaHei</vt:lpstr>
      <vt:lpstr>宋体</vt:lpstr>
      <vt:lpstr>宋体</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159</cp:revision>
  <dcterms:created xsi:type="dcterms:W3CDTF">2016-01-14T13:25:00Z</dcterms:created>
  <dcterms:modified xsi:type="dcterms:W3CDTF">2020-12-04T02:38:25Z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