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31"/>
  </p:notesMasterIdLst>
  <p:handoutMasterIdLst>
    <p:handoutMasterId r:id="rId32"/>
  </p:handoutMasterIdLst>
  <p:sldIdLst>
    <p:sldId id="307" r:id="rId3"/>
    <p:sldId id="325" r:id="rId4"/>
    <p:sldId id="326" r:id="rId5"/>
    <p:sldId id="308" r:id="rId6"/>
    <p:sldId id="313" r:id="rId7"/>
    <p:sldId id="314" r:id="rId8"/>
    <p:sldId id="315" r:id="rId9"/>
    <p:sldId id="316" r:id="rId10"/>
    <p:sldId id="317" r:id="rId11"/>
    <p:sldId id="318" r:id="rId12"/>
    <p:sldId id="322" r:id="rId13"/>
    <p:sldId id="323" r:id="rId14"/>
    <p:sldId id="341"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 id="340" r:id="rId29"/>
    <p:sldId id="342" r:id="rId3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p:restoredTop sz="94660"/>
  </p:normalViewPr>
  <p:slideViewPr>
    <p:cSldViewPr snapToGrid="0" showGuides="1">
      <p:cViewPr varScale="1">
        <p:scale>
          <a:sx n="78" d="100"/>
          <a:sy n="78" d="100"/>
        </p:scale>
        <p:origin x="984" y="58"/>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2025/1/7</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297081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697787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a:t>Click to edit Master text style</a:t>
            </a:r>
          </a:p>
          <a:p>
            <a:pPr lvl="1" fontAlgn="base"/>
            <a:r>
              <a:rPr lang="zh-CN" altLang="en-US" strike="noStrike" noProof="1"/>
              <a:t>Second level</a:t>
            </a:r>
          </a:p>
          <a:p>
            <a:pPr lvl="2" fontAlgn="base"/>
            <a:r>
              <a:rPr lang="zh-CN" altLang="en-US" strike="noStrike" noProof="1"/>
              <a:t>Third level</a:t>
            </a:r>
          </a:p>
          <a:p>
            <a:pPr lvl="3" fontAlgn="base"/>
            <a:r>
              <a:rPr lang="zh-CN" altLang="en-US" strike="noStrike" noProof="1"/>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a:t>Click to edit Master text style</a:t>
            </a:r>
          </a:p>
          <a:p>
            <a:pPr lvl="1" fontAlgn="base"/>
            <a:r>
              <a:rPr lang="zh-CN" altLang="en-US" strike="noStrike" noProof="1"/>
              <a:t>Second level</a:t>
            </a:r>
          </a:p>
          <a:p>
            <a:pPr lvl="2" fontAlgn="base"/>
            <a:r>
              <a:rPr lang="zh-CN" altLang="en-US" strike="noStrike" noProof="1"/>
              <a:t>Third level</a:t>
            </a:r>
          </a:p>
          <a:p>
            <a:pPr lvl="3" fontAlgn="base"/>
            <a:r>
              <a:rPr lang="zh-CN" altLang="en-US" strike="noStrike" noProof="1"/>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png"/><Relationship Id="rId1" Type="http://schemas.openxmlformats.org/officeDocument/2006/relationships/slideLayout" Target="../slideLayouts/slideLayout17.xml"/><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png"/><Relationship Id="rId1" Type="http://schemas.openxmlformats.org/officeDocument/2006/relationships/slideLayout" Target="../slideLayouts/slideLayout17.xml"/><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1.png"/><Relationship Id="rId1" Type="http://schemas.openxmlformats.org/officeDocument/2006/relationships/slideLayout" Target="../slideLayouts/slideLayout17.xml"/><Relationship Id="rId4" Type="http://schemas.openxmlformats.org/officeDocument/2006/relationships/image" Target="../media/image5.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1.png"/><Relationship Id="rId1" Type="http://schemas.openxmlformats.org/officeDocument/2006/relationships/slideLayout" Target="../slideLayouts/slideLayout17.xml"/><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image" Target="../media/image1.png"/><Relationship Id="rId1" Type="http://schemas.openxmlformats.org/officeDocument/2006/relationships/slideLayout" Target="../slideLayouts/slideLayout17.xml"/><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image" Target="../media/image1.png"/><Relationship Id="rId1" Type="http://schemas.openxmlformats.org/officeDocument/2006/relationships/slideLayout" Target="../slideLayouts/slideLayout17.xml"/><Relationship Id="rId4" Type="http://schemas.openxmlformats.org/officeDocument/2006/relationships/image" Target="../media/image8.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1.png"/><Relationship Id="rId1" Type="http://schemas.openxmlformats.org/officeDocument/2006/relationships/slideLayout" Target="../slideLayouts/slideLayout17.xml"/><Relationship Id="rId4" Type="http://schemas.openxmlformats.org/officeDocument/2006/relationships/image" Target="../media/image9.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image" Target="../media/image1.png"/><Relationship Id="rId1" Type="http://schemas.openxmlformats.org/officeDocument/2006/relationships/slideLayout" Target="../slideLayouts/slideLayout17.xml"/><Relationship Id="rId6" Type="http://schemas.openxmlformats.org/officeDocument/2006/relationships/image" Target="../media/image11.wmf"/><Relationship Id="rId5" Type="http://schemas.openxmlformats.org/officeDocument/2006/relationships/oleObject" Target="../embeddings/oleObject9.bin"/><Relationship Id="rId4" Type="http://schemas.openxmlformats.org/officeDocument/2006/relationships/image" Target="../media/image10.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image" Target="../media/image1.png"/><Relationship Id="rId1" Type="http://schemas.openxmlformats.org/officeDocument/2006/relationships/slideLayout" Target="../slideLayouts/slideLayout17.x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2.wmf"/></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graphicFrame>
        <p:nvGraphicFramePr>
          <p:cNvPr id="9" name="Table 8"/>
          <p:cNvGraphicFramePr>
            <a:graphicFrameLocks noGrp="1"/>
          </p:cNvGraphicFramePr>
          <p:nvPr>
            <p:extLst>
              <p:ext uri="{D42A27DB-BD31-4B8C-83A1-F6EECF244321}">
                <p14:modId xmlns:p14="http://schemas.microsoft.com/office/powerpoint/2010/main" val="1083200302"/>
              </p:ext>
            </p:extLst>
          </p:nvPr>
        </p:nvGraphicFramePr>
        <p:xfrm>
          <a:off x="818865" y="1524492"/>
          <a:ext cx="10208526" cy="4114800"/>
        </p:xfrm>
        <a:graphic>
          <a:graphicData uri="http://schemas.openxmlformats.org/drawingml/2006/table">
            <a:tbl>
              <a:tblPr firstRow="1" bandRow="1">
                <a:tableStyleId>{EB9631B5-78F2-41C9-869B-9F39066F8104}</a:tableStyleId>
              </a:tblPr>
              <a:tblGrid>
                <a:gridCol w="5104263">
                  <a:extLst>
                    <a:ext uri="{9D8B030D-6E8A-4147-A177-3AD203B41FA5}">
                      <a16:colId xmlns:a16="http://schemas.microsoft.com/office/drawing/2014/main" val="20000"/>
                    </a:ext>
                  </a:extLst>
                </a:gridCol>
                <a:gridCol w="5104263">
                  <a:extLst>
                    <a:ext uri="{9D8B030D-6E8A-4147-A177-3AD203B41FA5}">
                      <a16:colId xmlns:a16="http://schemas.microsoft.com/office/drawing/2014/main" val="20001"/>
                    </a:ext>
                  </a:extLst>
                </a:gridCol>
              </a:tblGrid>
              <a:tr h="373473">
                <a:tc gridSpan="2">
                  <a:txBody>
                    <a:bodyPr/>
                    <a:lstStyle/>
                    <a:p>
                      <a:pPr algn="ctr"/>
                      <a:r>
                        <a:rPr lang="en-US" sz="2400" dirty="0">
                          <a:solidFill>
                            <a:schemeClr val="tx1"/>
                          </a:solidFill>
                          <a:latin typeface="Verdana" panose="020B0604030504040204" pitchFamily="34" charset="0"/>
                          <a:ea typeface="Verdana" panose="020B0604030504040204" pitchFamily="34" charset="0"/>
                        </a:rPr>
                        <a:t>Introduction to Python</a:t>
                      </a:r>
                    </a:p>
                  </a:txBody>
                  <a:tcPr/>
                </a:tc>
                <a:tc hMerge="1">
                  <a:txBody>
                    <a:bodyPr/>
                    <a:lstStyle/>
                    <a:p>
                      <a:endParaRPr lang="en-US" dirty="0"/>
                    </a:p>
                  </a:txBody>
                  <a:tcPr/>
                </a:tc>
                <a:extLst>
                  <a:ext uri="{0D108BD9-81ED-4DB2-BD59-A6C34878D82A}">
                    <a16:rowId xmlns:a16="http://schemas.microsoft.com/office/drawing/2014/main" val="10000"/>
                  </a:ext>
                </a:extLst>
              </a:tr>
              <a:tr h="373473">
                <a:tc>
                  <a:txBody>
                    <a:bodyPr/>
                    <a:lstStyle/>
                    <a:p>
                      <a:pPr marL="285750" indent="-285750">
                        <a:buFont typeface="Wingdings" panose="05000000000000000000" pitchFamily="2" charset="2"/>
                        <a:buChar char="Ø"/>
                      </a:pPr>
                      <a:r>
                        <a:rPr lang="en-US" sz="2400" dirty="0"/>
                        <a:t>How to install </a:t>
                      </a:r>
                      <a:r>
                        <a:rPr lang="en-US" sz="2400"/>
                        <a:t>Python 3.9.x</a:t>
                      </a:r>
                      <a:endParaRPr lang="en-US" sz="2400" dirty="0"/>
                    </a:p>
                  </a:txBody>
                  <a:tcPr/>
                </a:tc>
                <a:tc>
                  <a:txBody>
                    <a:bodyPr/>
                    <a:lstStyle/>
                    <a:p>
                      <a:pPr marL="285750" indent="-285750">
                        <a:buFont typeface="Wingdings" panose="05000000000000000000" pitchFamily="2" charset="2"/>
                        <a:buChar char="Ø"/>
                      </a:pPr>
                      <a:r>
                        <a:rPr lang="en-US" sz="2400" dirty="0"/>
                        <a:t>Scope of Python</a:t>
                      </a:r>
                    </a:p>
                  </a:txBody>
                  <a:tcPr/>
                </a:tc>
                <a:extLst>
                  <a:ext uri="{0D108BD9-81ED-4DB2-BD59-A6C34878D82A}">
                    <a16:rowId xmlns:a16="http://schemas.microsoft.com/office/drawing/2014/main" val="10001"/>
                  </a:ext>
                </a:extLst>
              </a:tr>
              <a:tr h="373473">
                <a:tc>
                  <a:txBody>
                    <a:bodyPr/>
                    <a:lstStyle/>
                    <a:p>
                      <a:pPr marL="285750" indent="-285750">
                        <a:buFont typeface="Wingdings" panose="05000000000000000000" pitchFamily="2" charset="2"/>
                        <a:buChar char="Ø"/>
                      </a:pPr>
                      <a:r>
                        <a:rPr lang="en-US" sz="2400" dirty="0"/>
                        <a:t>How to use VS-Code for python</a:t>
                      </a:r>
                    </a:p>
                  </a:txBody>
                  <a:tcPr/>
                </a:tc>
                <a:tc>
                  <a:txBody>
                    <a:bodyPr/>
                    <a:lstStyle/>
                    <a:p>
                      <a:pPr marL="285750" indent="-285750">
                        <a:buFont typeface="Wingdings" panose="05000000000000000000" pitchFamily="2" charset="2"/>
                        <a:buChar char="Ø"/>
                      </a:pPr>
                      <a:r>
                        <a:rPr lang="en-US" sz="2400" dirty="0"/>
                        <a:t>Why do people use Python?</a:t>
                      </a:r>
                    </a:p>
                  </a:txBody>
                  <a:tcPr/>
                </a:tc>
                <a:extLst>
                  <a:ext uri="{0D108BD9-81ED-4DB2-BD59-A6C34878D82A}">
                    <a16:rowId xmlns:a16="http://schemas.microsoft.com/office/drawing/2014/main" val="10002"/>
                  </a:ext>
                </a:extLst>
              </a:tr>
              <a:tr h="373473">
                <a:tc>
                  <a:txBody>
                    <a:bodyPr/>
                    <a:lstStyle/>
                    <a:p>
                      <a:pPr marL="285750" indent="-285750">
                        <a:buFont typeface="Wingdings" panose="05000000000000000000" pitchFamily="2" charset="2"/>
                        <a:buChar char="Ø"/>
                      </a:pPr>
                      <a:r>
                        <a:rPr lang="en-US" sz="2400" dirty="0"/>
                        <a:t>What is Python</a:t>
                      </a:r>
                    </a:p>
                  </a:txBody>
                  <a:tcPr/>
                </a:tc>
                <a:tc>
                  <a:txBody>
                    <a:bodyPr/>
                    <a:lstStyle/>
                    <a:p>
                      <a:pPr marL="285750" indent="-285750">
                        <a:buFont typeface="Wingdings" panose="05000000000000000000" pitchFamily="2" charset="2"/>
                        <a:buChar char="Ø"/>
                      </a:pPr>
                      <a:r>
                        <a:rPr lang="en-US" sz="2400" dirty="0"/>
                        <a:t>Python Keyword</a:t>
                      </a:r>
                    </a:p>
                  </a:txBody>
                  <a:tcPr/>
                </a:tc>
                <a:extLst>
                  <a:ext uri="{0D108BD9-81ED-4DB2-BD59-A6C34878D82A}">
                    <a16:rowId xmlns:a16="http://schemas.microsoft.com/office/drawing/2014/main" val="10003"/>
                  </a:ext>
                </a:extLst>
              </a:tr>
              <a:tr h="373473">
                <a:tc>
                  <a:txBody>
                    <a:bodyPr/>
                    <a:lstStyle/>
                    <a:p>
                      <a:pPr marL="285750" indent="-285750">
                        <a:buFont typeface="Wingdings" panose="05000000000000000000" pitchFamily="2" charset="2"/>
                        <a:buChar char="Ø"/>
                      </a:pPr>
                      <a:r>
                        <a:rPr lang="en-US" sz="2400" dirty="0"/>
                        <a:t>History of Python</a:t>
                      </a:r>
                    </a:p>
                  </a:txBody>
                  <a:tcPr/>
                </a:tc>
                <a:tc>
                  <a:txBody>
                    <a:bodyPr/>
                    <a:lstStyle/>
                    <a:p>
                      <a:pPr marL="285750" indent="-285750">
                        <a:buFont typeface="Wingdings" panose="05000000000000000000" pitchFamily="2" charset="2"/>
                        <a:buChar char="Ø"/>
                      </a:pPr>
                      <a:r>
                        <a:rPr lang="en-US" sz="2400" dirty="0"/>
                        <a:t>Python Identifiers</a:t>
                      </a:r>
                    </a:p>
                  </a:txBody>
                  <a:tcPr/>
                </a:tc>
                <a:extLst>
                  <a:ext uri="{0D108BD9-81ED-4DB2-BD59-A6C34878D82A}">
                    <a16:rowId xmlns:a16="http://schemas.microsoft.com/office/drawing/2014/main" val="10004"/>
                  </a:ext>
                </a:extLst>
              </a:tr>
              <a:tr h="373473">
                <a:tc>
                  <a:txBody>
                    <a:bodyPr/>
                    <a:lstStyle/>
                    <a:p>
                      <a:pPr marL="285750" indent="-285750">
                        <a:buFont typeface="Wingdings" panose="05000000000000000000" pitchFamily="2" charset="2"/>
                        <a:buChar char="Ø"/>
                      </a:pPr>
                      <a:r>
                        <a:rPr lang="en-US" sz="2400" dirty="0"/>
                        <a:t>Python Comments</a:t>
                      </a:r>
                    </a:p>
                  </a:txBody>
                  <a:tcPr/>
                </a:tc>
                <a:tc>
                  <a:txBody>
                    <a:bodyPr/>
                    <a:lstStyle/>
                    <a:p>
                      <a:pPr marL="285750" indent="-285750">
                        <a:buFont typeface="Wingdings" panose="05000000000000000000" pitchFamily="2" charset="2"/>
                        <a:buChar char="Ø"/>
                      </a:pPr>
                      <a:r>
                        <a:rPr lang="en-US" sz="2400" dirty="0"/>
                        <a:t>Python Variables</a:t>
                      </a:r>
                    </a:p>
                  </a:txBody>
                  <a:tcPr/>
                </a:tc>
                <a:extLst>
                  <a:ext uri="{0D108BD9-81ED-4DB2-BD59-A6C34878D82A}">
                    <a16:rowId xmlns:a16="http://schemas.microsoft.com/office/drawing/2014/main" val="10005"/>
                  </a:ext>
                </a:extLst>
              </a:tr>
              <a:tr h="373473">
                <a:tc>
                  <a:txBody>
                    <a:bodyPr/>
                    <a:lstStyle/>
                    <a:p>
                      <a:pPr marL="285750" indent="-285750">
                        <a:buFont typeface="Wingdings" panose="05000000000000000000" pitchFamily="2" charset="2"/>
                        <a:buChar char="Ø"/>
                      </a:pPr>
                      <a:r>
                        <a:rPr lang="en-US" sz="2400" dirty="0"/>
                        <a:t>Python Indentation</a:t>
                      </a:r>
                    </a:p>
                  </a:txBody>
                  <a:tcPr/>
                </a:tc>
                <a:tc>
                  <a:txBody>
                    <a:bodyPr/>
                    <a:lstStyle/>
                    <a:p>
                      <a:pPr marL="285750" indent="-285750">
                        <a:buFont typeface="Wingdings" panose="05000000000000000000" pitchFamily="2" charset="2"/>
                        <a:buChar char="Ø"/>
                      </a:pPr>
                      <a:r>
                        <a:rPr lang="en-US" sz="2400" dirty="0"/>
                        <a:t>Python Literals</a:t>
                      </a:r>
                    </a:p>
                  </a:txBody>
                  <a:tcPr/>
                </a:tc>
                <a:extLst>
                  <a:ext uri="{0D108BD9-81ED-4DB2-BD59-A6C34878D82A}">
                    <a16:rowId xmlns:a16="http://schemas.microsoft.com/office/drawing/2014/main" val="10006"/>
                  </a:ext>
                </a:extLst>
              </a:tr>
              <a:tr h="373473">
                <a:tc>
                  <a:txBody>
                    <a:bodyPr/>
                    <a:lstStyle/>
                    <a:p>
                      <a:endParaRPr lang="en-US"/>
                    </a:p>
                  </a:txBody>
                  <a:tcPr/>
                </a:tc>
                <a:tc>
                  <a:txBody>
                    <a:bodyPr/>
                    <a:lstStyle/>
                    <a:p>
                      <a:pPr marL="285750" indent="-285750">
                        <a:buFont typeface="Wingdings" panose="05000000000000000000" pitchFamily="2" charset="2"/>
                        <a:buChar char="Ø"/>
                      </a:pPr>
                      <a:r>
                        <a:rPr lang="en-US" sz="2400" dirty="0"/>
                        <a:t>Operators in Python</a:t>
                      </a:r>
                    </a:p>
                  </a:txBody>
                  <a:tcPr/>
                </a:tc>
                <a:extLst>
                  <a:ext uri="{0D108BD9-81ED-4DB2-BD59-A6C34878D82A}">
                    <a16:rowId xmlns:a16="http://schemas.microsoft.com/office/drawing/2014/main" val="10007"/>
                  </a:ext>
                </a:extLst>
              </a:tr>
              <a:tr h="373473">
                <a:tc>
                  <a:txBody>
                    <a:bodyPr/>
                    <a:lstStyle/>
                    <a:p>
                      <a:endParaRPr lang="en-US" dirty="0"/>
                    </a:p>
                  </a:txBody>
                  <a:tcPr/>
                </a:tc>
                <a:tc>
                  <a:txBody>
                    <a:bodyPr/>
                    <a:lstStyle/>
                    <a:p>
                      <a:endParaRPr lang="en-US" sz="2400" dirty="0"/>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197485" y="1381125"/>
            <a:ext cx="11797030" cy="4523105"/>
          </a:xfrm>
          <a:prstGeom prst="rect">
            <a:avLst/>
          </a:prstGeom>
          <a:noFill/>
        </p:spPr>
        <p:txBody>
          <a:bodyPr wrap="square" rtlCol="0" anchor="t">
            <a:spAutoFit/>
          </a:bodyPr>
          <a:lstStyle/>
          <a:p>
            <a:r>
              <a:rPr lang="en-US" sz="2400" b="1" dirty="0">
                <a:sym typeface="+mn-ea"/>
              </a:rPr>
              <a:t>6) Object-Oriented Language</a:t>
            </a:r>
            <a:endParaRPr lang="en-US" sz="2400" dirty="0"/>
          </a:p>
          <a:p>
            <a:r>
              <a:rPr lang="en-US" sz="2400" dirty="0">
                <a:sym typeface="+mn-ea"/>
              </a:rPr>
              <a:t>Python supports object oriented language </a:t>
            </a:r>
          </a:p>
          <a:p>
            <a:r>
              <a:rPr lang="en-US" sz="2400" b="1" dirty="0">
                <a:sym typeface="+mn-ea"/>
              </a:rPr>
              <a:t>7) Extensible</a:t>
            </a:r>
            <a:endParaRPr lang="en-US" sz="2400" dirty="0"/>
          </a:p>
          <a:p>
            <a:r>
              <a:rPr lang="en-US" sz="2400" dirty="0">
                <a:sym typeface="+mn-ea"/>
              </a:rPr>
              <a:t>It implies that other languages such as C/C++ can be used to compile the code and thus it can be used further in our python code.</a:t>
            </a:r>
            <a:endParaRPr lang="en-US" sz="2400" dirty="0"/>
          </a:p>
          <a:p>
            <a:r>
              <a:rPr lang="en-US" sz="2400" b="1" dirty="0">
                <a:sym typeface="+mn-ea"/>
              </a:rPr>
              <a:t>8) Large Standard Library</a:t>
            </a:r>
            <a:endParaRPr lang="en-US" sz="2400" dirty="0"/>
          </a:p>
          <a:p>
            <a:r>
              <a:rPr lang="en-US" sz="2400" dirty="0">
                <a:sym typeface="+mn-ea"/>
              </a:rPr>
              <a:t>Python has a large and broad library and </a:t>
            </a:r>
            <a:r>
              <a:rPr lang="en-US" sz="2400" dirty="0" err="1">
                <a:sym typeface="+mn-ea"/>
              </a:rPr>
              <a:t>prvides</a:t>
            </a:r>
            <a:r>
              <a:rPr lang="en-US" sz="2400" dirty="0">
                <a:sym typeface="+mn-ea"/>
              </a:rPr>
              <a:t> rich set of module and functions for rapid application development.</a:t>
            </a:r>
            <a:endParaRPr lang="en-US" sz="2400" dirty="0"/>
          </a:p>
          <a:p>
            <a:r>
              <a:rPr lang="en-US" sz="2400" b="1" dirty="0">
                <a:sym typeface="+mn-ea"/>
              </a:rPr>
              <a:t>9) GUI Programming Support</a:t>
            </a:r>
            <a:endParaRPr lang="en-US" sz="2400" dirty="0"/>
          </a:p>
          <a:p>
            <a:r>
              <a:rPr lang="en-US" sz="2400" dirty="0">
                <a:sym typeface="+mn-ea"/>
              </a:rPr>
              <a:t>Graphical user interfaces can be developed using Python.</a:t>
            </a:r>
            <a:endParaRPr lang="en-US" sz="2400" dirty="0"/>
          </a:p>
          <a:p>
            <a:r>
              <a:rPr lang="en-US" sz="2400" b="1" dirty="0">
                <a:sym typeface="+mn-ea"/>
              </a:rPr>
              <a:t>10) Integrated</a:t>
            </a:r>
            <a:endParaRPr lang="en-US" sz="2400" dirty="0"/>
          </a:p>
          <a:p>
            <a:r>
              <a:rPr lang="en-US" sz="2400" dirty="0">
                <a:sym typeface="+mn-ea"/>
              </a:rPr>
              <a:t>It can be easily integrated with languages like C, C++, JAVA etc.</a:t>
            </a:r>
            <a:endParaRPr lang="en-US" sz="2400" dirty="0"/>
          </a:p>
        </p:txBody>
      </p:sp>
      <p:sp>
        <p:nvSpPr>
          <p:cNvPr id="18436" name="文本框 8"/>
          <p:cNvSpPr txBox="1"/>
          <p:nvPr/>
        </p:nvSpPr>
        <p:spPr>
          <a:xfrm>
            <a:off x="113348" y="207328"/>
            <a:ext cx="7550150"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 Why do people use Python?   </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174129"/>
            <a:ext cx="3683000" cy="1041400"/>
          </a:xfrm>
          <a:prstGeom prst="rect">
            <a:avLst/>
          </a:prstGeom>
        </p:spPr>
      </p:pic>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
        <p:nvSpPr>
          <p:cNvPr id="4" name="Rectangle 3"/>
          <p:cNvSpPr/>
          <p:nvPr/>
        </p:nvSpPr>
        <p:spPr>
          <a:xfrm>
            <a:off x="39778" y="242883"/>
            <a:ext cx="8533105" cy="707886"/>
          </a:xfrm>
          <a:prstGeom prst="rect">
            <a:avLst/>
          </a:prstGeom>
          <a:noFill/>
          <a:ln w="9525">
            <a:noFill/>
          </a:ln>
        </p:spPr>
        <p:txBody>
          <a:bodyPr wrap="none" anchor="t">
            <a:spAutoFit/>
          </a:bodyPr>
          <a:lstStyle/>
          <a:p>
            <a:r>
              <a:rPr lang="en-US" sz="4000" b="1" dirty="0">
                <a:solidFill>
                  <a:srgbClr val="262626"/>
                </a:solidFill>
                <a:latin typeface="Arial" panose="020B0604020202020204" pitchFamily="34" charset="0"/>
                <a:ea typeface="Microsoft YaHei" panose="020B0503020204020204" pitchFamily="34" charset="-122"/>
              </a:rPr>
              <a:t>pip - The Python Package Installer</a:t>
            </a:r>
          </a:p>
        </p:txBody>
      </p:sp>
      <p:sp>
        <p:nvSpPr>
          <p:cNvPr id="6" name="Rectangle 5"/>
          <p:cNvSpPr/>
          <p:nvPr/>
        </p:nvSpPr>
        <p:spPr>
          <a:xfrm>
            <a:off x="231292" y="1549572"/>
            <a:ext cx="11150940" cy="4524315"/>
          </a:xfrm>
          <a:prstGeom prst="rect">
            <a:avLst/>
          </a:prstGeom>
        </p:spPr>
        <p:txBody>
          <a:bodyPr wrap="square">
            <a:spAutoFit/>
          </a:bodyPr>
          <a:lstStyle/>
          <a:p>
            <a:pPr algn="just"/>
            <a:r>
              <a:rPr lang="en-US" sz="3200" dirty="0"/>
              <a:t>pip is the package installer for Python. You can use pip to install packages from the Python Package Index </a:t>
            </a:r>
          </a:p>
          <a:p>
            <a:pPr algn="just"/>
            <a:endParaRPr lang="en-US" sz="3200" dirty="0"/>
          </a:p>
          <a:p>
            <a:pPr algn="just"/>
            <a:r>
              <a:rPr lang="en-US" sz="3200" dirty="0"/>
              <a:t># pip install some-package-name</a:t>
            </a:r>
          </a:p>
          <a:p>
            <a:pPr algn="just"/>
            <a:r>
              <a:rPr lang="en-US" sz="3200" dirty="0"/>
              <a:t># pip uninstall some-package-name</a:t>
            </a:r>
          </a:p>
          <a:p>
            <a:pPr algn="just"/>
            <a:r>
              <a:rPr lang="en-US" sz="3200" dirty="0"/>
              <a:t># pip freeze &gt; requirements.txt</a:t>
            </a:r>
          </a:p>
          <a:p>
            <a:pPr algn="just"/>
            <a:r>
              <a:rPr lang="en-US" sz="3200" dirty="0"/>
              <a:t># pip install -r requirements.txt</a:t>
            </a:r>
          </a:p>
          <a:p>
            <a:pPr algn="just"/>
            <a:endParaRPr lang="en-US" sz="3200" dirty="0"/>
          </a:p>
          <a:p>
            <a:pPr algn="r"/>
            <a:r>
              <a:rPr lang="en-US" sz="3200" dirty="0"/>
              <a:t>https://pypi.org/</a:t>
            </a:r>
          </a:p>
        </p:txBody>
      </p:sp>
    </p:spTree>
    <p:extLst>
      <p:ext uri="{BB962C8B-B14F-4D97-AF65-F5344CB8AC3E}">
        <p14:creationId xmlns:p14="http://schemas.microsoft.com/office/powerpoint/2010/main" val="279918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
        <p:nvSpPr>
          <p:cNvPr id="4" name="Rectangle 3"/>
          <p:cNvSpPr/>
          <p:nvPr/>
        </p:nvSpPr>
        <p:spPr>
          <a:xfrm>
            <a:off x="464022" y="1613594"/>
            <a:ext cx="10959153" cy="4524315"/>
          </a:xfrm>
          <a:prstGeom prst="rect">
            <a:avLst/>
          </a:prstGeom>
        </p:spPr>
        <p:txBody>
          <a:bodyPr wrap="square">
            <a:spAutoFit/>
          </a:bodyPr>
          <a:lstStyle/>
          <a:p>
            <a:pPr>
              <a:buFont typeface="Wingdings" panose="05000000000000000000" charset="0"/>
            </a:pPr>
            <a:r>
              <a:rPr lang="en-US" sz="2400" dirty="0"/>
              <a:t>We can use any text editing software to write a Python script file.</a:t>
            </a:r>
          </a:p>
          <a:p>
            <a:pPr>
              <a:buFont typeface="Wingdings" panose="05000000000000000000" charset="0"/>
            </a:pPr>
            <a:endParaRPr lang="en-US" sz="2400" dirty="0"/>
          </a:p>
          <a:p>
            <a:pPr>
              <a:buFont typeface="Wingdings" panose="05000000000000000000" charset="0"/>
            </a:pPr>
            <a:r>
              <a:rPr lang="en-US" sz="2400" dirty="0"/>
              <a:t>We just need to save it with the </a:t>
            </a:r>
            <a:r>
              <a:rPr lang="en-US" sz="2400" b="1" dirty="0"/>
              <a:t>.</a:t>
            </a:r>
            <a:r>
              <a:rPr lang="en-US" sz="2400" b="1" dirty="0" err="1"/>
              <a:t>py</a:t>
            </a:r>
            <a:r>
              <a:rPr lang="en-US" sz="2400" dirty="0"/>
              <a:t> extension. But using an IDE can make coding more easier. IDE is a piece of software that provides useful features like code hinting, syntax highlighting and checking, file explorers etc. to the programmer for application development.</a:t>
            </a:r>
          </a:p>
          <a:p>
            <a:pPr>
              <a:buFont typeface="Wingdings" panose="05000000000000000000" charset="0"/>
            </a:pPr>
            <a:endParaRPr lang="en-US" sz="2400" dirty="0"/>
          </a:p>
          <a:p>
            <a:pPr>
              <a:buFont typeface="Wingdings" panose="05000000000000000000" charset="0"/>
            </a:pPr>
            <a:r>
              <a:rPr lang="en-US" sz="2400" dirty="0"/>
              <a:t>when you install Python, an IDE named IDLE is also installed. You can use it to run Python on your computer. It's a decent IDE for beginners.</a:t>
            </a:r>
          </a:p>
          <a:p>
            <a:pPr>
              <a:buFont typeface="Wingdings" panose="05000000000000000000" charset="0"/>
            </a:pPr>
            <a:endParaRPr lang="en-US" sz="2400" dirty="0"/>
          </a:p>
          <a:p>
            <a:pPr>
              <a:buFont typeface="Wingdings" panose="05000000000000000000" charset="0"/>
            </a:pPr>
            <a:r>
              <a:rPr lang="en-US" sz="2400" dirty="0"/>
              <a:t>We are use VS Code IDE  </a:t>
            </a:r>
            <a:r>
              <a:rPr lang="en-US" sz="2400" dirty="0">
                <a:hlinkClick r:id="rId3"/>
              </a:rPr>
              <a:t>https://code.visualstudio.com/</a:t>
            </a:r>
            <a:r>
              <a:rPr lang="en-US" sz="2400" dirty="0"/>
              <a:t> which have more functionality </a:t>
            </a:r>
          </a:p>
          <a:p>
            <a:pPr>
              <a:buFont typeface="Wingdings" panose="05000000000000000000" charset="0"/>
            </a:pPr>
            <a:r>
              <a:rPr lang="en-US" sz="2400" dirty="0"/>
              <a:t>to write program.</a:t>
            </a:r>
          </a:p>
        </p:txBody>
      </p:sp>
      <p:sp>
        <p:nvSpPr>
          <p:cNvPr id="9" name="Rectangle 8"/>
          <p:cNvSpPr/>
          <p:nvPr/>
        </p:nvSpPr>
        <p:spPr>
          <a:xfrm>
            <a:off x="357320" y="230257"/>
            <a:ext cx="3288080" cy="707886"/>
          </a:xfrm>
          <a:prstGeom prst="rect">
            <a:avLst/>
          </a:prstGeom>
          <a:noFill/>
          <a:ln w="9525">
            <a:noFill/>
          </a:ln>
        </p:spPr>
        <p:txBody>
          <a:bodyPr wrap="none" anchor="t">
            <a:spAutoFit/>
          </a:bodyPr>
          <a:lstStyle/>
          <a:p>
            <a:r>
              <a:rPr lang="en-US" sz="4000" b="1" dirty="0">
                <a:solidFill>
                  <a:srgbClr val="262626"/>
                </a:solidFill>
                <a:latin typeface="Arial" panose="020B0604020202020204" pitchFamily="34" charset="0"/>
                <a:ea typeface="Microsoft YaHei" panose="020B0503020204020204" pitchFamily="34" charset="-122"/>
              </a:rPr>
              <a:t>VS Code IDE</a:t>
            </a:r>
          </a:p>
        </p:txBody>
      </p:sp>
    </p:spTree>
    <p:extLst>
      <p:ext uri="{BB962C8B-B14F-4D97-AF65-F5344CB8AC3E}">
        <p14:creationId xmlns:p14="http://schemas.microsoft.com/office/powerpoint/2010/main" val="2137086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98425"/>
            <a:ext cx="3683000" cy="1041400"/>
          </a:xfrm>
          <a:prstGeom prst="rect">
            <a:avLst/>
          </a:prstGeom>
        </p:spPr>
      </p:pic>
      <p:sp>
        <p:nvSpPr>
          <p:cNvPr id="4" name="Text Box 3"/>
          <p:cNvSpPr txBox="1"/>
          <p:nvPr/>
        </p:nvSpPr>
        <p:spPr>
          <a:xfrm>
            <a:off x="356235" y="1139825"/>
            <a:ext cx="11690985" cy="2676525"/>
          </a:xfrm>
          <a:prstGeom prst="rect">
            <a:avLst/>
          </a:prstGeom>
          <a:noFill/>
        </p:spPr>
        <p:txBody>
          <a:bodyPr wrap="square" rtlCol="0" anchor="t">
            <a:spAutoFit/>
          </a:bodyPr>
          <a:lstStyle/>
          <a:p>
            <a:r>
              <a:rPr lang="en-US" sz="2400" dirty="0"/>
              <a:t>Most of the programming languages like C, C++, Java use braces { } to define a block of code. Python uses indentation.</a:t>
            </a:r>
          </a:p>
          <a:p>
            <a:r>
              <a:rPr lang="en-US" sz="2400" dirty="0"/>
              <a:t>A code block (body of a function, loop etc.) starts with indentation and ends with the first unindented line. The amount of indentation is up to you, but it must be consistent throughout that block.</a:t>
            </a:r>
          </a:p>
          <a:p>
            <a:r>
              <a:rPr lang="en-US" sz="2400" dirty="0"/>
              <a:t>Generally four whitespaces are used for indentation and is preferred over tabs. Here is an example.</a:t>
            </a:r>
          </a:p>
        </p:txBody>
      </p:sp>
      <p:sp>
        <p:nvSpPr>
          <p:cNvPr id="6" name="Text Box 5"/>
          <p:cNvSpPr txBox="1"/>
          <p:nvPr/>
        </p:nvSpPr>
        <p:spPr>
          <a:xfrm>
            <a:off x="147320" y="98425"/>
            <a:ext cx="478345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Indentation</a:t>
            </a:r>
          </a:p>
        </p:txBody>
      </p:sp>
      <p:sp>
        <p:nvSpPr>
          <p:cNvPr id="7" name="Text Box 6"/>
          <p:cNvSpPr txBox="1"/>
          <p:nvPr/>
        </p:nvSpPr>
        <p:spPr>
          <a:xfrm>
            <a:off x="1600200" y="4274820"/>
            <a:ext cx="5172710" cy="1568450"/>
          </a:xfrm>
          <a:prstGeom prst="rect">
            <a:avLst/>
          </a:prstGeom>
          <a:noFill/>
        </p:spPr>
        <p:txBody>
          <a:bodyPr wrap="square" rtlCol="0" anchor="t">
            <a:spAutoFit/>
          </a:bodyPr>
          <a:lstStyle/>
          <a:p>
            <a:r>
              <a:rPr lang="en-US" sz="2400" b="1"/>
              <a:t>for i in range(0,10):</a:t>
            </a:r>
          </a:p>
          <a:p>
            <a:r>
              <a:rPr lang="en-US" sz="2400" b="1"/>
              <a:t>    print(i)</a:t>
            </a:r>
          </a:p>
          <a:p>
            <a:r>
              <a:rPr lang="en-US" sz="2400" b="1"/>
              <a:t>    if i == 5:</a:t>
            </a:r>
          </a:p>
          <a:p>
            <a:r>
              <a:rPr lang="en-US" sz="2400" b="1"/>
              <a:t>        break</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3693188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8436" name="文本框 8"/>
          <p:cNvSpPr txBox="1"/>
          <p:nvPr/>
        </p:nvSpPr>
        <p:spPr>
          <a:xfrm>
            <a:off x="113665" y="207645"/>
            <a:ext cx="4236085" cy="1322070"/>
          </a:xfrm>
          <a:prstGeom prst="rect">
            <a:avLst/>
          </a:prstGeom>
          <a:noFill/>
          <a:ln w="9525">
            <a:noFill/>
          </a:ln>
        </p:spPr>
        <p:txBody>
          <a:bodyPr wrap="squar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Keyword</a:t>
            </a:r>
            <a:endParaRPr lang="en-US" sz="4000" dirty="0"/>
          </a:p>
          <a:p>
            <a:pPr lvl="0" algn="l"/>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4" name="Text Box 3"/>
          <p:cNvSpPr txBox="1"/>
          <p:nvPr/>
        </p:nvSpPr>
        <p:spPr>
          <a:xfrm>
            <a:off x="302895" y="1146810"/>
            <a:ext cx="11585575" cy="1568450"/>
          </a:xfrm>
          <a:prstGeom prst="rect">
            <a:avLst/>
          </a:prstGeom>
          <a:noFill/>
        </p:spPr>
        <p:txBody>
          <a:bodyPr wrap="square" rtlCol="0" anchor="t">
            <a:spAutoFit/>
          </a:bodyPr>
          <a:lstStyle/>
          <a:p>
            <a:r>
              <a:rPr lang="en-US" sz="2400" dirty="0"/>
              <a:t>Keywords are the reserved words in Python.</a:t>
            </a:r>
          </a:p>
          <a:p>
            <a:r>
              <a:rPr lang="en-US" sz="2400" dirty="0"/>
              <a:t>We cannot use a keyword as a variable name, function name or any other identifier. They are used to define the syntax and structure of the Python language.In Python, keywords are case sensitive.There are 35 keywords in Python 3.8.5</a:t>
            </a:r>
          </a:p>
        </p:txBody>
      </p:sp>
      <p:graphicFrame>
        <p:nvGraphicFramePr>
          <p:cNvPr id="7" name="Object 6"/>
          <p:cNvGraphicFramePr/>
          <p:nvPr/>
        </p:nvGraphicFramePr>
        <p:xfrm>
          <a:off x="302895" y="2715895"/>
          <a:ext cx="11585575" cy="3860165"/>
        </p:xfrm>
        <a:graphic>
          <a:graphicData uri="http://schemas.openxmlformats.org/presentationml/2006/ole">
            <mc:AlternateContent xmlns:mc="http://schemas.openxmlformats.org/markup-compatibility/2006">
              <mc:Choice xmlns:v="urn:schemas-microsoft-com:vml" Requires="v">
                <p:oleObj r:id="rId3" imgW="4562475" imgH="1466850" progId="Paint.Picture">
                  <p:embed/>
                </p:oleObj>
              </mc:Choice>
              <mc:Fallback>
                <p:oleObj r:id="rId3" imgW="4562475" imgH="1466850" progId="Paint.Picture">
                  <p:embed/>
                  <p:pic>
                    <p:nvPicPr>
                      <p:cNvPr id="0" name=""/>
                      <p:cNvPicPr/>
                      <p:nvPr/>
                    </p:nvPicPr>
                    <p:blipFill>
                      <a:blip r:embed="rId4"/>
                      <a:stretch>
                        <a:fillRect/>
                      </a:stretch>
                    </p:blipFill>
                    <p:spPr>
                      <a:xfrm>
                        <a:off x="302895" y="2715895"/>
                        <a:ext cx="11585575" cy="3860165"/>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379410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8436" name="文本框 8"/>
          <p:cNvSpPr txBox="1"/>
          <p:nvPr/>
        </p:nvSpPr>
        <p:spPr>
          <a:xfrm>
            <a:off x="113348" y="207328"/>
            <a:ext cx="4754880"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Identifiers  </a:t>
            </a:r>
          </a:p>
        </p:txBody>
      </p:sp>
      <p:sp>
        <p:nvSpPr>
          <p:cNvPr id="7" name="Text Box 6"/>
          <p:cNvSpPr txBox="1"/>
          <p:nvPr/>
        </p:nvSpPr>
        <p:spPr>
          <a:xfrm>
            <a:off x="207645" y="1548130"/>
            <a:ext cx="10982960" cy="829945"/>
          </a:xfrm>
          <a:prstGeom prst="rect">
            <a:avLst/>
          </a:prstGeom>
          <a:noFill/>
        </p:spPr>
        <p:txBody>
          <a:bodyPr wrap="square" rtlCol="0" anchor="t">
            <a:spAutoFit/>
          </a:bodyPr>
          <a:lstStyle/>
          <a:p>
            <a:r>
              <a:rPr lang="en-US" sz="2400"/>
              <a:t>Identifiers refer to the names of variable,class ,object ,functions , lists  etc. created by the programmer</a:t>
            </a:r>
          </a:p>
        </p:txBody>
      </p:sp>
      <p:sp>
        <p:nvSpPr>
          <p:cNvPr id="9" name="Text Box 8"/>
          <p:cNvSpPr txBox="1"/>
          <p:nvPr/>
        </p:nvSpPr>
        <p:spPr>
          <a:xfrm>
            <a:off x="756285" y="2489200"/>
            <a:ext cx="10337165" cy="3415030"/>
          </a:xfrm>
          <a:prstGeom prst="rect">
            <a:avLst/>
          </a:prstGeom>
          <a:noFill/>
        </p:spPr>
        <p:txBody>
          <a:bodyPr wrap="square" rtlCol="0" anchor="t">
            <a:spAutoFit/>
          </a:bodyPr>
          <a:lstStyle/>
          <a:p>
            <a:pPr marL="285750" indent="-285750">
              <a:buFont typeface="Wingdings" panose="05000000000000000000" charset="0"/>
              <a:buChar char="Ø"/>
            </a:pPr>
            <a:r>
              <a:rPr lang="en-US" sz="2400" dirty="0"/>
              <a:t>An identifier is a long sequence of letters(a-z &amp; A-Z) and numbers(0-9).</a:t>
            </a:r>
          </a:p>
          <a:p>
            <a:pPr marL="285750" indent="-285750">
              <a:buFont typeface="Wingdings" panose="05000000000000000000" charset="0"/>
              <a:buChar char="Ø"/>
            </a:pPr>
            <a:endParaRPr lang="en-US" sz="2400" dirty="0"/>
          </a:p>
          <a:p>
            <a:pPr marL="285750" indent="-285750">
              <a:buFont typeface="Wingdings" panose="05000000000000000000" charset="0"/>
              <a:buChar char="Ø"/>
            </a:pPr>
            <a:r>
              <a:rPr lang="en-US" sz="2400" dirty="0"/>
              <a:t>No special character except underscore ( _ ) can be used as an identifier.</a:t>
            </a:r>
          </a:p>
          <a:p>
            <a:pPr marL="285750" indent="-285750">
              <a:buFont typeface="Wingdings" panose="05000000000000000000" charset="0"/>
              <a:buChar char="Ø"/>
            </a:pPr>
            <a:endParaRPr lang="en-US" sz="2400" dirty="0"/>
          </a:p>
          <a:p>
            <a:pPr marL="285750" indent="-285750">
              <a:buFont typeface="Wingdings" panose="05000000000000000000" charset="0"/>
              <a:buChar char="Ø"/>
            </a:pPr>
            <a:r>
              <a:rPr lang="en-US" sz="2400" dirty="0"/>
              <a:t>Keyword should not be used as an identifier name.</a:t>
            </a:r>
          </a:p>
          <a:p>
            <a:pPr marL="285750" indent="-285750">
              <a:buFont typeface="Wingdings" panose="05000000000000000000" charset="0"/>
              <a:buChar char="Ø"/>
            </a:pPr>
            <a:endParaRPr lang="en-US" sz="2400" dirty="0"/>
          </a:p>
          <a:p>
            <a:pPr marL="285750" indent="-285750">
              <a:buFont typeface="Wingdings" panose="05000000000000000000" charset="0"/>
              <a:buChar char="Ø"/>
            </a:pPr>
            <a:r>
              <a:rPr lang="en-US" sz="2400" dirty="0"/>
              <a:t>Python is case sensitive. So using case is significant.</a:t>
            </a:r>
          </a:p>
          <a:p>
            <a:pPr marL="285750" indent="-285750">
              <a:buFont typeface="Wingdings" panose="05000000000000000000" charset="0"/>
              <a:buChar char="Ø"/>
            </a:pPr>
            <a:endParaRPr lang="en-US" sz="2400" dirty="0"/>
          </a:p>
          <a:p>
            <a:pPr marL="285750" indent="-285750">
              <a:buFont typeface="Wingdings" panose="05000000000000000000" charset="0"/>
              <a:buChar char="Ø"/>
            </a:pPr>
            <a:r>
              <a:rPr lang="en-US" sz="2400" dirty="0"/>
              <a:t>First character of an identifier can be letter, underscore ( _ ) but not digit.</a:t>
            </a:r>
          </a:p>
        </p:txBody>
      </p:sp>
      <p:sp>
        <p:nvSpPr>
          <p:cNvPr id="10" name="Rectangle 9"/>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415003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0"/>
            <a:ext cx="3683000" cy="1041400"/>
          </a:xfrm>
          <a:prstGeom prst="rect">
            <a:avLst/>
          </a:prstGeom>
        </p:spPr>
      </p:pic>
      <p:sp>
        <p:nvSpPr>
          <p:cNvPr id="18436" name="文本框 8"/>
          <p:cNvSpPr txBox="1"/>
          <p:nvPr/>
        </p:nvSpPr>
        <p:spPr>
          <a:xfrm>
            <a:off x="113348" y="207328"/>
            <a:ext cx="413448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Literals  </a:t>
            </a:r>
          </a:p>
        </p:txBody>
      </p:sp>
      <p:sp>
        <p:nvSpPr>
          <p:cNvPr id="6" name="Text Box 5"/>
          <p:cNvSpPr txBox="1"/>
          <p:nvPr/>
        </p:nvSpPr>
        <p:spPr>
          <a:xfrm>
            <a:off x="251460" y="914400"/>
            <a:ext cx="11689080" cy="5631180"/>
          </a:xfrm>
          <a:prstGeom prst="rect">
            <a:avLst/>
          </a:prstGeom>
          <a:noFill/>
        </p:spPr>
        <p:txBody>
          <a:bodyPr wrap="square" rtlCol="0" anchor="t">
            <a:spAutoFit/>
          </a:bodyPr>
          <a:lstStyle/>
          <a:p>
            <a:pPr marL="342900" indent="-342900">
              <a:buFont typeface="Wingdings" panose="05000000000000000000" charset="0"/>
              <a:buChar char="Ø"/>
            </a:pPr>
            <a:r>
              <a:rPr lang="en-US" sz="2400" b="1" dirty="0"/>
              <a:t>String literals:</a:t>
            </a:r>
            <a:endParaRPr lang="en-US" sz="2400" dirty="0"/>
          </a:p>
          <a:p>
            <a:r>
              <a:rPr lang="en-US" sz="2400" dirty="0"/>
              <a:t>    			 x='</a:t>
            </a:r>
            <a:r>
              <a:rPr lang="en-US" sz="2400" dirty="0" err="1"/>
              <a:t>abc</a:t>
            </a:r>
            <a:r>
              <a:rPr lang="en-US" sz="2400" dirty="0"/>
              <a:t>'  OR     y=”1234”</a:t>
            </a:r>
          </a:p>
          <a:p>
            <a:pPr marL="342900" indent="-342900">
              <a:buFont typeface="Wingdings" panose="05000000000000000000" charset="0"/>
              <a:buChar char="Ø"/>
            </a:pPr>
            <a:r>
              <a:rPr lang="en-US" sz="2400" b="1" dirty="0"/>
              <a:t>Numeric literals:</a:t>
            </a:r>
            <a:endParaRPr lang="en-US" sz="2400" dirty="0"/>
          </a:p>
          <a:p>
            <a:pPr lvl="6"/>
            <a:r>
              <a:rPr lang="en-US" sz="2400" dirty="0"/>
              <a:t>I=105 #Integer Literals</a:t>
            </a:r>
          </a:p>
          <a:p>
            <a:pPr lvl="6"/>
            <a:r>
              <a:rPr lang="en-US" sz="2400" dirty="0"/>
              <a:t>a = 0b1010 #Binary Literals</a:t>
            </a:r>
          </a:p>
          <a:p>
            <a:pPr lvl="6"/>
            <a:r>
              <a:rPr lang="en-US" sz="2400" dirty="0"/>
              <a:t>b = 100 #Decimal Literal </a:t>
            </a:r>
          </a:p>
          <a:p>
            <a:pPr lvl="6"/>
            <a:r>
              <a:rPr lang="en-US" sz="2400" dirty="0"/>
              <a:t>c = 0o310 #Octal Literal</a:t>
            </a:r>
          </a:p>
          <a:p>
            <a:pPr lvl="6"/>
            <a:r>
              <a:rPr lang="en-US" sz="2400" dirty="0"/>
              <a:t>d = 0x12c #Hexadecimal Literal</a:t>
            </a:r>
          </a:p>
          <a:p>
            <a:pPr lvl="6"/>
            <a:r>
              <a:rPr lang="en-US" sz="2400" dirty="0"/>
              <a:t>float_1 = 10.5 </a:t>
            </a:r>
            <a:r>
              <a:rPr lang="en-US" sz="2400" dirty="0">
                <a:sym typeface="+mn-ea"/>
              </a:rPr>
              <a:t>#Float Literal</a:t>
            </a:r>
          </a:p>
          <a:p>
            <a:pPr lvl="6"/>
            <a:r>
              <a:rPr lang="en-US" sz="2400" dirty="0"/>
              <a:t>float_2 = 1.5e2 </a:t>
            </a:r>
            <a:r>
              <a:rPr lang="en-US" sz="2400" dirty="0">
                <a:sym typeface="+mn-ea"/>
              </a:rPr>
              <a:t>#Float Literal</a:t>
            </a:r>
            <a:endParaRPr lang="en-US" sz="2400" dirty="0"/>
          </a:p>
          <a:p>
            <a:pPr lvl="6"/>
            <a:r>
              <a:rPr lang="en-US" sz="2400" dirty="0"/>
              <a:t>x = 3.14j </a:t>
            </a:r>
            <a:r>
              <a:rPr lang="en-US" sz="2400" dirty="0">
                <a:sym typeface="+mn-ea"/>
              </a:rPr>
              <a:t>#Complex Literal</a:t>
            </a:r>
            <a:endParaRPr lang="en-US" sz="2400" dirty="0"/>
          </a:p>
          <a:p>
            <a:pPr marL="342900" indent="-342900">
              <a:buFont typeface="Wingdings" panose="05000000000000000000" charset="0"/>
              <a:buChar char="Ø"/>
            </a:pPr>
            <a:r>
              <a:rPr lang="en-US" sz="2400" b="1" dirty="0"/>
              <a:t>Boolean literals:</a:t>
            </a:r>
            <a:r>
              <a:rPr lang="en-US" sz="2400" dirty="0"/>
              <a:t> 	True or False</a:t>
            </a:r>
          </a:p>
          <a:p>
            <a:pPr marL="342900" indent="-342900">
              <a:buFont typeface="Wingdings" panose="05000000000000000000" charset="0"/>
              <a:buChar char="Ø"/>
            </a:pPr>
            <a:r>
              <a:rPr lang="en-US" sz="2400" b="1" dirty="0"/>
              <a:t>Special literals :</a:t>
            </a:r>
            <a:r>
              <a:rPr lang="en-US" sz="2400" dirty="0"/>
              <a:t> None(None is used to specify to that field that is not created. It is also used for end of lists in Python)</a:t>
            </a:r>
          </a:p>
          <a:p>
            <a:endParaRPr lang="en-US" sz="2400" dirty="0"/>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256084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8436" name="文本框 8"/>
          <p:cNvSpPr txBox="1"/>
          <p:nvPr/>
        </p:nvSpPr>
        <p:spPr>
          <a:xfrm>
            <a:off x="127953" y="207328"/>
            <a:ext cx="427672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Variables</a:t>
            </a:r>
          </a:p>
        </p:txBody>
      </p:sp>
      <p:sp>
        <p:nvSpPr>
          <p:cNvPr id="4" name="Text Box 3"/>
          <p:cNvSpPr txBox="1"/>
          <p:nvPr/>
        </p:nvSpPr>
        <p:spPr>
          <a:xfrm>
            <a:off x="388620" y="1402715"/>
            <a:ext cx="11414125" cy="1198880"/>
          </a:xfrm>
          <a:prstGeom prst="rect">
            <a:avLst/>
          </a:prstGeom>
          <a:noFill/>
        </p:spPr>
        <p:txBody>
          <a:bodyPr wrap="square" rtlCol="0" anchor="t">
            <a:spAutoFit/>
          </a:bodyPr>
          <a:lstStyle/>
          <a:p>
            <a:r>
              <a:rPr lang="en-US" sz="2400" dirty="0"/>
              <a:t>Variable is a name of the memory location where data is stored.</a:t>
            </a:r>
          </a:p>
          <a:p>
            <a:r>
              <a:rPr lang="en-US" sz="2400" dirty="0"/>
              <a:t>It is helpful to think of variables as a container that holds data which can be changed later throughout programming.</a:t>
            </a:r>
          </a:p>
        </p:txBody>
      </p:sp>
      <p:sp>
        <p:nvSpPr>
          <p:cNvPr id="9" name="Text Box 8"/>
          <p:cNvSpPr txBox="1"/>
          <p:nvPr/>
        </p:nvSpPr>
        <p:spPr>
          <a:xfrm>
            <a:off x="833755" y="2814320"/>
            <a:ext cx="9912350" cy="3046988"/>
          </a:xfrm>
          <a:prstGeom prst="rect">
            <a:avLst/>
          </a:prstGeom>
          <a:noFill/>
        </p:spPr>
        <p:txBody>
          <a:bodyPr wrap="square" rtlCol="0" anchor="t">
            <a:spAutoFit/>
          </a:bodyPr>
          <a:lstStyle/>
          <a:p>
            <a:pPr marL="342900" indent="-342900">
              <a:buFont typeface="Wingdings" panose="05000000000000000000" charset="0"/>
              <a:buChar char="Ø"/>
            </a:pPr>
            <a:r>
              <a:rPr lang="en-US" sz="3200" dirty="0"/>
              <a:t>Assigning values to Variable: x=30</a:t>
            </a:r>
          </a:p>
          <a:p>
            <a:endParaRPr lang="en-US" sz="3200" dirty="0"/>
          </a:p>
          <a:p>
            <a:pPr marL="342900" indent="-342900">
              <a:buFont typeface="Wingdings" panose="05000000000000000000" charset="0"/>
              <a:buChar char="Ø"/>
            </a:pPr>
            <a:r>
              <a:rPr lang="en-US" sz="3200" dirty="0">
                <a:sym typeface="+mn-ea"/>
              </a:rPr>
              <a:t>Multiple Assignment: x=y=z=30</a:t>
            </a:r>
          </a:p>
          <a:p>
            <a:r>
              <a:rPr lang="en-US" sz="3200" dirty="0">
                <a:sym typeface="+mn-ea"/>
              </a:rPr>
              <a:t>                                               or</a:t>
            </a:r>
          </a:p>
          <a:p>
            <a:r>
              <a:rPr lang="en-US" sz="3200" dirty="0">
                <a:sym typeface="+mn-ea"/>
              </a:rPr>
              <a:t>                                      x,y,z=15,100,150 </a:t>
            </a:r>
          </a:p>
          <a:p>
            <a:endParaRPr lang="en-US" sz="3200" dirty="0"/>
          </a:p>
        </p:txBody>
      </p:sp>
      <p:sp>
        <p:nvSpPr>
          <p:cNvPr id="10" name="Rectangle 9"/>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244420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266065" y="361315"/>
            <a:ext cx="4812030" cy="1322070"/>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Comments </a:t>
            </a:r>
          </a:p>
          <a:p>
            <a:pPr lvl="0" algn="l"/>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6" name="Text Box 5"/>
          <p:cNvSpPr txBox="1"/>
          <p:nvPr/>
        </p:nvSpPr>
        <p:spPr>
          <a:xfrm>
            <a:off x="266065" y="1905635"/>
            <a:ext cx="11537950" cy="3539430"/>
          </a:xfrm>
          <a:prstGeom prst="rect">
            <a:avLst/>
          </a:prstGeom>
          <a:noFill/>
        </p:spPr>
        <p:txBody>
          <a:bodyPr wrap="square" rtlCol="0" anchor="t">
            <a:spAutoFit/>
          </a:bodyPr>
          <a:lstStyle/>
          <a:p>
            <a:pPr marL="285750" indent="-285750">
              <a:buFont typeface="Wingdings" panose="05000000000000000000" charset="0"/>
              <a:buChar char="Ø"/>
            </a:pPr>
            <a:r>
              <a:rPr lang="en-US" sz="2800" b="1" dirty="0"/>
              <a:t>Single line comment:</a:t>
            </a:r>
            <a:endParaRPr lang="en-US" sz="2800" dirty="0"/>
          </a:p>
          <a:p>
            <a:r>
              <a:rPr lang="en-US" sz="2800" dirty="0"/>
              <a:t>	# This is single line comment</a:t>
            </a:r>
          </a:p>
          <a:p>
            <a:endParaRPr lang="en-US" sz="2800" dirty="0"/>
          </a:p>
          <a:p>
            <a:pPr marL="285750" indent="-285750">
              <a:buFont typeface="Wingdings" panose="05000000000000000000" charset="0"/>
              <a:buChar char="Ø"/>
            </a:pPr>
            <a:r>
              <a:rPr lang="en-US" sz="2800" b="1"/>
              <a:t>Multi line </a:t>
            </a:r>
            <a:r>
              <a:rPr lang="en-US" sz="2800" b="1" dirty="0"/>
              <a:t>Comment :</a:t>
            </a:r>
            <a:endParaRPr lang="en-US" sz="2800" dirty="0"/>
          </a:p>
          <a:p>
            <a:pPr algn="just"/>
            <a:r>
              <a:rPr lang="en-US" sz="2800" dirty="0"/>
              <a:t>		 Unlike other programming languages Python doesn't support multi-line comment blocks out of the box.</a:t>
            </a:r>
          </a:p>
          <a:p>
            <a:pPr algn="just"/>
            <a:r>
              <a:rPr lang="en-US" sz="2800" dirty="0"/>
              <a:t>    		 The recommended way to comment out multiple lines of code in Python is to use consecutive # single-line comments.</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244654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635764" y="34132"/>
            <a:ext cx="3683000" cy="1041400"/>
          </a:xfrm>
          <a:prstGeom prst="rect">
            <a:avLst/>
          </a:prstGeom>
        </p:spPr>
      </p:pic>
      <p:sp>
        <p:nvSpPr>
          <p:cNvPr id="18436" name="文本框 8"/>
          <p:cNvSpPr txBox="1"/>
          <p:nvPr/>
        </p:nvSpPr>
        <p:spPr>
          <a:xfrm>
            <a:off x="127953" y="207328"/>
            <a:ext cx="4504690"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Escape Sequence</a:t>
            </a:r>
          </a:p>
        </p:txBody>
      </p:sp>
      <p:sp>
        <p:nvSpPr>
          <p:cNvPr id="4" name="Text Box 3"/>
          <p:cNvSpPr txBox="1"/>
          <p:nvPr/>
        </p:nvSpPr>
        <p:spPr>
          <a:xfrm>
            <a:off x="128270" y="1236980"/>
            <a:ext cx="11676380" cy="1198880"/>
          </a:xfrm>
          <a:prstGeom prst="rect">
            <a:avLst/>
          </a:prstGeom>
          <a:noFill/>
        </p:spPr>
        <p:txBody>
          <a:bodyPr wrap="square" rtlCol="0" anchor="t">
            <a:spAutoFit/>
          </a:bodyPr>
          <a:lstStyle/>
          <a:p>
            <a:r>
              <a:rPr lang="en-US" sz="2400" dirty="0"/>
              <a:t>escape sequences in string and bytes literals are interpreted according to rules similar to those used by Standard C. The recognized escape sequences are:</a:t>
            </a:r>
          </a:p>
          <a:p>
            <a:endParaRPr lang="en-US" sz="2400" dirty="0"/>
          </a:p>
        </p:txBody>
      </p:sp>
      <p:graphicFrame>
        <p:nvGraphicFramePr>
          <p:cNvPr id="9" name="Object 8"/>
          <p:cNvGraphicFramePr/>
          <p:nvPr/>
        </p:nvGraphicFramePr>
        <p:xfrm>
          <a:off x="233045" y="2038985"/>
          <a:ext cx="11571605" cy="4704715"/>
        </p:xfrm>
        <a:graphic>
          <a:graphicData uri="http://schemas.openxmlformats.org/presentationml/2006/ole">
            <mc:AlternateContent xmlns:mc="http://schemas.openxmlformats.org/markup-compatibility/2006">
              <mc:Choice xmlns:v="urn:schemas-microsoft-com:vml" Requires="v">
                <p:oleObj r:id="rId3" imgW="4438650" imgH="4010025" progId="Paint.Picture">
                  <p:embed/>
                </p:oleObj>
              </mc:Choice>
              <mc:Fallback>
                <p:oleObj r:id="rId3" imgW="4438650" imgH="4010025" progId="Paint.Picture">
                  <p:embed/>
                  <p:pic>
                    <p:nvPicPr>
                      <p:cNvPr id="0" name=""/>
                      <p:cNvPicPr/>
                      <p:nvPr/>
                    </p:nvPicPr>
                    <p:blipFill>
                      <a:blip r:embed="rId4"/>
                      <a:stretch>
                        <a:fillRect/>
                      </a:stretch>
                    </p:blipFill>
                    <p:spPr>
                      <a:xfrm>
                        <a:off x="233045" y="2038985"/>
                        <a:ext cx="11571605" cy="4704715"/>
                      </a:xfrm>
                      <a:prstGeom prst="rect">
                        <a:avLst/>
                      </a:prstGeom>
                    </p:spPr>
                  </p:pic>
                </p:oleObj>
              </mc:Fallback>
            </mc:AlternateContent>
          </a:graphicData>
        </a:graphic>
      </p:graphicFrame>
      <p:sp>
        <p:nvSpPr>
          <p:cNvPr id="10" name="Rectangle 9"/>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3949040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251460" y="1236980"/>
            <a:ext cx="11689715" cy="1938020"/>
          </a:xfrm>
          <a:prstGeom prst="rect">
            <a:avLst/>
          </a:prstGeom>
          <a:noFill/>
        </p:spPr>
        <p:txBody>
          <a:bodyPr wrap="square" rtlCol="0" anchor="t">
            <a:spAutoFit/>
          </a:bodyPr>
          <a:lstStyle/>
          <a:p>
            <a:r>
              <a:rPr lang="en-US" sz="2400"/>
              <a:t>Download the latest version of Python from URL : </a:t>
            </a:r>
            <a:r>
              <a:rPr lang="en-US" sz="2400" b="1"/>
              <a:t>https://www.python.org/</a:t>
            </a:r>
          </a:p>
          <a:p>
            <a:r>
              <a:rPr lang="en-US" sz="2400"/>
              <a:t>Run the installer file and follow the steps to install Python.</a:t>
            </a:r>
          </a:p>
          <a:p>
            <a:r>
              <a:rPr lang="en-US" sz="2400"/>
              <a:t>During the install process, check Add Python to environment variables. This will add Python to environment variables and you are able to run Python from any drive of the computer.</a:t>
            </a:r>
          </a:p>
          <a:p>
            <a:endParaRPr lang="en-US" sz="2400"/>
          </a:p>
        </p:txBody>
      </p:sp>
      <p:sp>
        <p:nvSpPr>
          <p:cNvPr id="18436" name="文本框 8"/>
          <p:cNvSpPr txBox="1"/>
          <p:nvPr/>
        </p:nvSpPr>
        <p:spPr>
          <a:xfrm>
            <a:off x="127953" y="207328"/>
            <a:ext cx="365442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Install Python </a:t>
            </a:r>
          </a:p>
        </p:txBody>
      </p:sp>
      <p:sp>
        <p:nvSpPr>
          <p:cNvPr id="9" name="Text Box 8"/>
          <p:cNvSpPr txBox="1"/>
          <p:nvPr/>
        </p:nvSpPr>
        <p:spPr>
          <a:xfrm>
            <a:off x="128270" y="3004185"/>
            <a:ext cx="11813540" cy="3784600"/>
          </a:xfrm>
          <a:prstGeom prst="rect">
            <a:avLst/>
          </a:prstGeom>
          <a:noFill/>
        </p:spPr>
        <p:txBody>
          <a:bodyPr wrap="square" rtlCol="0" anchor="t">
            <a:spAutoFit/>
          </a:bodyPr>
          <a:lstStyle/>
          <a:p>
            <a:pPr marL="342900" indent="-342900">
              <a:buFont typeface="Wingdings" panose="05000000000000000000" charset="0"/>
              <a:buChar char="Ø"/>
            </a:pPr>
            <a:r>
              <a:rPr lang="en-US" sz="2400" b="1"/>
              <a:t>By default Python installed on following path in Windows</a:t>
            </a:r>
          </a:p>
          <a:p>
            <a:r>
              <a:rPr lang="en-US" sz="2400" b="1"/>
              <a:t>     C:\Users\user\AppData\Local\Programs\Python\Python37</a:t>
            </a:r>
          </a:p>
          <a:p>
            <a:pPr marL="342900" indent="-342900">
              <a:buFont typeface="Wingdings" panose="05000000000000000000" charset="0"/>
              <a:buChar char="Ø"/>
            </a:pPr>
            <a:r>
              <a:rPr lang="en-US" sz="2400" b="1"/>
              <a:t>Removing the MAX_PATH Limitation :</a:t>
            </a:r>
          </a:p>
          <a:p>
            <a:r>
              <a:rPr lang="en-US" sz="2400"/>
              <a:t>Windows historically has limited path lengths to 260 characters. This meant that paths longer than this would not resolve and errors would result.</a:t>
            </a:r>
          </a:p>
          <a:p>
            <a:r>
              <a:rPr lang="en-US" sz="2400"/>
              <a:t>In the latest versions of Windows, this limitation can be expanded to approximately 32,000 characters. Your administrator will need to activate the “Enable Win32 long paths” group policy, or set the registry value </a:t>
            </a:r>
            <a:r>
              <a:rPr lang="en-US" sz="2400" b="1"/>
              <a:t>HKEY_LOCAL_MACHINE\SYSTEM\CurrentControlSet\Control\FileSystem@LongPathsEnabled to 1.</a:t>
            </a:r>
          </a:p>
        </p:txBody>
      </p:sp>
    </p:spTree>
    <p:extLst>
      <p:ext uri="{BB962C8B-B14F-4D97-AF65-F5344CB8AC3E}">
        <p14:creationId xmlns:p14="http://schemas.microsoft.com/office/powerpoint/2010/main" val="4129321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43815"/>
            <a:ext cx="3683000" cy="1041400"/>
          </a:xfrm>
          <a:prstGeom prst="rect">
            <a:avLst/>
          </a:prstGeom>
        </p:spPr>
      </p:pic>
      <p:sp>
        <p:nvSpPr>
          <p:cNvPr id="9" name="Text Box 8"/>
          <p:cNvSpPr txBox="1"/>
          <p:nvPr/>
        </p:nvSpPr>
        <p:spPr>
          <a:xfrm>
            <a:off x="91440" y="210820"/>
            <a:ext cx="503745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Operators in python</a:t>
            </a:r>
          </a:p>
        </p:txBody>
      </p:sp>
      <p:sp>
        <p:nvSpPr>
          <p:cNvPr id="10" name="Text Box 9"/>
          <p:cNvSpPr txBox="1"/>
          <p:nvPr/>
        </p:nvSpPr>
        <p:spPr>
          <a:xfrm>
            <a:off x="228600" y="1282065"/>
            <a:ext cx="11735435" cy="829945"/>
          </a:xfrm>
          <a:prstGeom prst="rect">
            <a:avLst/>
          </a:prstGeom>
          <a:noFill/>
        </p:spPr>
        <p:txBody>
          <a:bodyPr wrap="square" rtlCol="0" anchor="t">
            <a:spAutoFit/>
          </a:bodyPr>
          <a:lstStyle/>
          <a:p>
            <a:pPr marL="342900" indent="-342900">
              <a:buFont typeface="Wingdings" panose="05000000000000000000" charset="0"/>
              <a:buChar char="Ø"/>
            </a:pPr>
            <a:r>
              <a:rPr lang="en-US" sz="2400"/>
              <a:t>Operators are special symbols in Python that carry out arithmetic or logical computation. The value that the operator operates on is called the operand.</a:t>
            </a:r>
          </a:p>
        </p:txBody>
      </p:sp>
      <p:sp>
        <p:nvSpPr>
          <p:cNvPr id="11" name="Text Box 10"/>
          <p:cNvSpPr txBox="1"/>
          <p:nvPr/>
        </p:nvSpPr>
        <p:spPr>
          <a:xfrm>
            <a:off x="401320" y="2413635"/>
            <a:ext cx="11389360" cy="2676525"/>
          </a:xfrm>
          <a:prstGeom prst="rect">
            <a:avLst/>
          </a:prstGeom>
          <a:noFill/>
        </p:spPr>
        <p:txBody>
          <a:bodyPr wrap="square" rtlCol="0" anchor="t">
            <a:spAutoFit/>
          </a:bodyPr>
          <a:lstStyle/>
          <a:p>
            <a:pPr marL="457200" indent="-457200">
              <a:buFont typeface="+mj-lt"/>
              <a:buAutoNum type="arabicParenR"/>
            </a:pPr>
            <a:r>
              <a:rPr lang="en-US" sz="2400"/>
              <a:t>Arithmetic operators</a:t>
            </a:r>
          </a:p>
          <a:p>
            <a:pPr marL="457200" indent="-457200">
              <a:buFont typeface="+mj-lt"/>
              <a:buAutoNum type="arabicParenR"/>
            </a:pPr>
            <a:r>
              <a:rPr lang="en-US" sz="2400"/>
              <a:t>Comparison operators</a:t>
            </a:r>
          </a:p>
          <a:p>
            <a:pPr marL="457200" indent="-457200">
              <a:buFont typeface="+mj-lt"/>
              <a:buAutoNum type="arabicParenR"/>
            </a:pPr>
            <a:r>
              <a:rPr lang="en-US" sz="2400"/>
              <a:t>Logical operators</a:t>
            </a:r>
          </a:p>
          <a:p>
            <a:pPr marL="457200" indent="-457200">
              <a:buFont typeface="+mj-lt"/>
              <a:buAutoNum type="arabicParenR"/>
            </a:pPr>
            <a:r>
              <a:rPr lang="en-US" sz="2400"/>
              <a:t>Assignment operators</a:t>
            </a:r>
          </a:p>
          <a:p>
            <a:pPr marL="457200" indent="-457200">
              <a:buFont typeface="+mj-lt"/>
              <a:buAutoNum type="arabicParenR"/>
            </a:pPr>
            <a:r>
              <a:rPr lang="en-US" sz="2400"/>
              <a:t>Bitwise operators</a:t>
            </a:r>
          </a:p>
          <a:p>
            <a:pPr marL="457200" indent="-457200">
              <a:buFont typeface="+mj-lt"/>
              <a:buAutoNum type="arabicParenR"/>
            </a:pPr>
            <a:r>
              <a:rPr lang="en-US" sz="2400"/>
              <a:t>Identity operators</a:t>
            </a:r>
          </a:p>
          <a:p>
            <a:pPr marL="457200" indent="-457200">
              <a:buFont typeface="+mj-lt"/>
              <a:buAutoNum type="arabicParenR"/>
            </a:pPr>
            <a:r>
              <a:rPr lang="en-US" sz="2400"/>
              <a:t>Membership operators				Special operators</a:t>
            </a:r>
          </a:p>
        </p:txBody>
      </p:sp>
      <p:cxnSp>
        <p:nvCxnSpPr>
          <p:cNvPr id="12" name="Straight Connector 11"/>
          <p:cNvCxnSpPr/>
          <p:nvPr/>
        </p:nvCxnSpPr>
        <p:spPr>
          <a:xfrm>
            <a:off x="3461385" y="4495165"/>
            <a:ext cx="203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942715" y="4901565"/>
            <a:ext cx="1550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48300" y="4510405"/>
            <a:ext cx="0" cy="421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62905" y="4916805"/>
            <a:ext cx="13550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606492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0"/>
            <a:ext cx="3683000" cy="1041400"/>
          </a:xfrm>
          <a:prstGeom prst="rect">
            <a:avLst/>
          </a:prstGeom>
        </p:spPr>
      </p:pic>
      <p:sp>
        <p:nvSpPr>
          <p:cNvPr id="4" name="Text Box 3"/>
          <p:cNvSpPr txBox="1"/>
          <p:nvPr/>
        </p:nvSpPr>
        <p:spPr>
          <a:xfrm>
            <a:off x="201930" y="128905"/>
            <a:ext cx="517842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Arithmetic operators</a:t>
            </a:r>
          </a:p>
        </p:txBody>
      </p:sp>
      <p:graphicFrame>
        <p:nvGraphicFramePr>
          <p:cNvPr id="6" name="Object 5"/>
          <p:cNvGraphicFramePr/>
          <p:nvPr/>
        </p:nvGraphicFramePr>
        <p:xfrm>
          <a:off x="375285" y="926465"/>
          <a:ext cx="11548110" cy="5680710"/>
        </p:xfrm>
        <a:graphic>
          <a:graphicData uri="http://schemas.openxmlformats.org/presentationml/2006/ole">
            <mc:AlternateContent xmlns:mc="http://schemas.openxmlformats.org/markup-compatibility/2006">
              <mc:Choice xmlns:v="urn:schemas-microsoft-com:vml" Requires="v">
                <p:oleObj r:id="rId3" imgW="7134225" imgH="5000625" progId="Paint.Picture">
                  <p:embed/>
                </p:oleObj>
              </mc:Choice>
              <mc:Fallback>
                <p:oleObj r:id="rId3" imgW="7134225" imgH="5000625" progId="Paint.Picture">
                  <p:embed/>
                  <p:pic>
                    <p:nvPicPr>
                      <p:cNvPr id="0" name=""/>
                      <p:cNvPicPr/>
                      <p:nvPr/>
                    </p:nvPicPr>
                    <p:blipFill>
                      <a:blip r:embed="rId4"/>
                      <a:stretch>
                        <a:fillRect/>
                      </a:stretch>
                    </p:blipFill>
                    <p:spPr>
                      <a:xfrm>
                        <a:off x="375285" y="926465"/>
                        <a:ext cx="11548110" cy="5680710"/>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346295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159385"/>
            <a:ext cx="3683000" cy="1041400"/>
          </a:xfrm>
          <a:prstGeom prst="rect">
            <a:avLst/>
          </a:prstGeom>
        </p:spPr>
      </p:pic>
      <p:sp>
        <p:nvSpPr>
          <p:cNvPr id="4" name="Text Box 3"/>
          <p:cNvSpPr txBox="1"/>
          <p:nvPr/>
        </p:nvSpPr>
        <p:spPr>
          <a:xfrm>
            <a:off x="155575" y="159385"/>
            <a:ext cx="5631180"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Comparison operators</a:t>
            </a:r>
          </a:p>
        </p:txBody>
      </p:sp>
      <p:graphicFrame>
        <p:nvGraphicFramePr>
          <p:cNvPr id="6" name="Object 5"/>
          <p:cNvGraphicFramePr/>
          <p:nvPr/>
        </p:nvGraphicFramePr>
        <p:xfrm>
          <a:off x="283845" y="1200785"/>
          <a:ext cx="11729085" cy="5490210"/>
        </p:xfrm>
        <a:graphic>
          <a:graphicData uri="http://schemas.openxmlformats.org/presentationml/2006/ole">
            <mc:AlternateContent xmlns:mc="http://schemas.openxmlformats.org/markup-compatibility/2006">
              <mc:Choice xmlns:v="urn:schemas-microsoft-com:vml" Requires="v">
                <p:oleObj r:id="rId3" imgW="7134225" imgH="3571875" progId="Paint.Picture">
                  <p:embed/>
                </p:oleObj>
              </mc:Choice>
              <mc:Fallback>
                <p:oleObj r:id="rId3" imgW="7134225" imgH="3571875" progId="Paint.Picture">
                  <p:embed/>
                  <p:pic>
                    <p:nvPicPr>
                      <p:cNvPr id="0" name=""/>
                      <p:cNvPicPr/>
                      <p:nvPr/>
                    </p:nvPicPr>
                    <p:blipFill>
                      <a:blip r:embed="rId4"/>
                      <a:stretch>
                        <a:fillRect/>
                      </a:stretch>
                    </p:blipFill>
                    <p:spPr>
                      <a:xfrm>
                        <a:off x="283845" y="1200785"/>
                        <a:ext cx="11729085" cy="5490210"/>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004752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0"/>
            <a:ext cx="3683000" cy="1041400"/>
          </a:xfrm>
          <a:prstGeom prst="rect">
            <a:avLst/>
          </a:prstGeom>
        </p:spPr>
      </p:pic>
      <p:sp>
        <p:nvSpPr>
          <p:cNvPr id="4" name="Text Box 3"/>
          <p:cNvSpPr txBox="1"/>
          <p:nvPr/>
        </p:nvSpPr>
        <p:spPr>
          <a:xfrm>
            <a:off x="90170" y="144145"/>
            <a:ext cx="444563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Logical operators</a:t>
            </a:r>
          </a:p>
        </p:txBody>
      </p:sp>
      <p:graphicFrame>
        <p:nvGraphicFramePr>
          <p:cNvPr id="6" name="Object 5"/>
          <p:cNvGraphicFramePr/>
          <p:nvPr/>
        </p:nvGraphicFramePr>
        <p:xfrm>
          <a:off x="203835" y="1156335"/>
          <a:ext cx="11798935" cy="5372735"/>
        </p:xfrm>
        <a:graphic>
          <a:graphicData uri="http://schemas.openxmlformats.org/presentationml/2006/ole">
            <mc:AlternateContent xmlns:mc="http://schemas.openxmlformats.org/markup-compatibility/2006">
              <mc:Choice xmlns:v="urn:schemas-microsoft-com:vml" Requires="v">
                <p:oleObj r:id="rId3" imgW="5819775" imgH="1895475" progId="Paint.Picture">
                  <p:embed/>
                </p:oleObj>
              </mc:Choice>
              <mc:Fallback>
                <p:oleObj r:id="rId3" imgW="5819775" imgH="1895475" progId="Paint.Picture">
                  <p:embed/>
                  <p:pic>
                    <p:nvPicPr>
                      <p:cNvPr id="0" name=""/>
                      <p:cNvPicPr/>
                      <p:nvPr/>
                    </p:nvPicPr>
                    <p:blipFill>
                      <a:blip r:embed="rId4"/>
                      <a:stretch>
                        <a:fillRect/>
                      </a:stretch>
                    </p:blipFill>
                    <p:spPr>
                      <a:xfrm>
                        <a:off x="203835" y="1156335"/>
                        <a:ext cx="11798935" cy="5372735"/>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2304280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0"/>
            <a:ext cx="3683000" cy="1041400"/>
          </a:xfrm>
          <a:prstGeom prst="rect">
            <a:avLst/>
          </a:prstGeom>
        </p:spPr>
      </p:pic>
      <p:sp>
        <p:nvSpPr>
          <p:cNvPr id="4" name="Text Box 3"/>
          <p:cNvSpPr txBox="1"/>
          <p:nvPr/>
        </p:nvSpPr>
        <p:spPr>
          <a:xfrm>
            <a:off x="142240" y="32385"/>
            <a:ext cx="557466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Assignment operators</a:t>
            </a:r>
          </a:p>
        </p:txBody>
      </p:sp>
      <p:graphicFrame>
        <p:nvGraphicFramePr>
          <p:cNvPr id="6" name="Object 5"/>
          <p:cNvGraphicFramePr/>
          <p:nvPr/>
        </p:nvGraphicFramePr>
        <p:xfrm>
          <a:off x="142240" y="739140"/>
          <a:ext cx="11889740" cy="5937250"/>
        </p:xfrm>
        <a:graphic>
          <a:graphicData uri="http://schemas.openxmlformats.org/presentationml/2006/ole">
            <mc:AlternateContent xmlns:mc="http://schemas.openxmlformats.org/markup-compatibility/2006">
              <mc:Choice xmlns:v="urn:schemas-microsoft-com:vml" Requires="v">
                <p:oleObj r:id="rId3" imgW="4371975" imgH="5857875" progId="Paint.Picture">
                  <p:embed/>
                </p:oleObj>
              </mc:Choice>
              <mc:Fallback>
                <p:oleObj r:id="rId3" imgW="4371975" imgH="5857875" progId="Paint.Picture">
                  <p:embed/>
                  <p:pic>
                    <p:nvPicPr>
                      <p:cNvPr id="0" name=""/>
                      <p:cNvPicPr/>
                      <p:nvPr/>
                    </p:nvPicPr>
                    <p:blipFill>
                      <a:blip r:embed="rId4"/>
                      <a:stretch>
                        <a:fillRect/>
                      </a:stretch>
                    </p:blipFill>
                    <p:spPr>
                      <a:xfrm>
                        <a:off x="142240" y="739140"/>
                        <a:ext cx="11889740" cy="5937250"/>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416737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0"/>
            <a:ext cx="3683000" cy="1041400"/>
          </a:xfrm>
          <a:prstGeom prst="rect">
            <a:avLst/>
          </a:prstGeom>
        </p:spPr>
      </p:pic>
      <p:sp>
        <p:nvSpPr>
          <p:cNvPr id="4" name="Text Box 3"/>
          <p:cNvSpPr txBox="1"/>
          <p:nvPr/>
        </p:nvSpPr>
        <p:spPr>
          <a:xfrm>
            <a:off x="90805" y="0"/>
            <a:ext cx="4445000"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Bitwise operators</a:t>
            </a:r>
          </a:p>
        </p:txBody>
      </p:sp>
      <p:graphicFrame>
        <p:nvGraphicFramePr>
          <p:cNvPr id="6" name="Object 5"/>
          <p:cNvGraphicFramePr/>
          <p:nvPr/>
        </p:nvGraphicFramePr>
        <p:xfrm>
          <a:off x="438785" y="2712720"/>
          <a:ext cx="11313795" cy="4034155"/>
        </p:xfrm>
        <a:graphic>
          <a:graphicData uri="http://schemas.openxmlformats.org/presentationml/2006/ole">
            <mc:AlternateContent xmlns:mc="http://schemas.openxmlformats.org/markup-compatibility/2006">
              <mc:Choice xmlns:v="urn:schemas-microsoft-com:vml" Requires="v">
                <p:oleObj r:id="rId3" imgW="4943475" imgH="3114675" progId="Paint.Picture">
                  <p:embed/>
                </p:oleObj>
              </mc:Choice>
              <mc:Fallback>
                <p:oleObj r:id="rId3" imgW="4943475" imgH="3114675" progId="Paint.Picture">
                  <p:embed/>
                  <p:pic>
                    <p:nvPicPr>
                      <p:cNvPr id="0" name=""/>
                      <p:cNvPicPr/>
                      <p:nvPr/>
                    </p:nvPicPr>
                    <p:blipFill>
                      <a:blip r:embed="rId4"/>
                      <a:stretch>
                        <a:fillRect/>
                      </a:stretch>
                    </p:blipFill>
                    <p:spPr>
                      <a:xfrm>
                        <a:off x="438785" y="2712720"/>
                        <a:ext cx="11313795" cy="4034155"/>
                      </a:xfrm>
                      <a:prstGeom prst="rect">
                        <a:avLst/>
                      </a:prstGeom>
                    </p:spPr>
                  </p:pic>
                </p:oleObj>
              </mc:Fallback>
            </mc:AlternateContent>
          </a:graphicData>
        </a:graphic>
      </p:graphicFrame>
      <p:sp>
        <p:nvSpPr>
          <p:cNvPr id="9" name="Text Box 8"/>
          <p:cNvSpPr txBox="1"/>
          <p:nvPr/>
        </p:nvSpPr>
        <p:spPr>
          <a:xfrm>
            <a:off x="438150" y="1041400"/>
            <a:ext cx="11314430" cy="1568450"/>
          </a:xfrm>
          <a:prstGeom prst="rect">
            <a:avLst/>
          </a:prstGeom>
          <a:noFill/>
        </p:spPr>
        <p:txBody>
          <a:bodyPr wrap="square" rtlCol="0" anchor="t">
            <a:spAutoFit/>
          </a:bodyPr>
          <a:lstStyle/>
          <a:p>
            <a:r>
              <a:rPr lang="en-US" sz="2400"/>
              <a:t>Bitwise operators act on operands as if they were string of binary digits. It operates bit by bit, hence the name.</a:t>
            </a:r>
          </a:p>
          <a:p>
            <a:r>
              <a:rPr lang="en-US" sz="2400"/>
              <a:t>For example,In the table below: Let x = 10 (0000 1010 in binary) and y = 4 (0000 0100 in binary)</a:t>
            </a:r>
          </a:p>
        </p:txBody>
      </p:sp>
      <p:sp>
        <p:nvSpPr>
          <p:cNvPr id="10" name="Rectangle 9"/>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3978443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53340"/>
            <a:ext cx="3683000" cy="1041400"/>
          </a:xfrm>
          <a:prstGeom prst="rect">
            <a:avLst/>
          </a:prstGeom>
        </p:spPr>
      </p:pic>
      <p:sp>
        <p:nvSpPr>
          <p:cNvPr id="4" name="Text Box 3"/>
          <p:cNvSpPr txBox="1"/>
          <p:nvPr/>
        </p:nvSpPr>
        <p:spPr>
          <a:xfrm>
            <a:off x="62865" y="114300"/>
            <a:ext cx="4472940"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Identity operators</a:t>
            </a:r>
          </a:p>
        </p:txBody>
      </p:sp>
      <p:sp>
        <p:nvSpPr>
          <p:cNvPr id="6" name="Text Box 5"/>
          <p:cNvSpPr txBox="1"/>
          <p:nvPr/>
        </p:nvSpPr>
        <p:spPr>
          <a:xfrm>
            <a:off x="227965" y="932815"/>
            <a:ext cx="11735435" cy="829945"/>
          </a:xfrm>
          <a:prstGeom prst="rect">
            <a:avLst/>
          </a:prstGeom>
          <a:noFill/>
        </p:spPr>
        <p:txBody>
          <a:bodyPr wrap="square" rtlCol="0" anchor="t">
            <a:spAutoFit/>
          </a:bodyPr>
          <a:lstStyle/>
          <a:p>
            <a:r>
              <a:rPr lang="en-US" sz="2400"/>
              <a:t>Identity are used to check if two values (or variables) are located on the same part of the memory.</a:t>
            </a:r>
          </a:p>
        </p:txBody>
      </p:sp>
      <p:graphicFrame>
        <p:nvGraphicFramePr>
          <p:cNvPr id="7" name="Object 6"/>
          <p:cNvGraphicFramePr/>
          <p:nvPr/>
        </p:nvGraphicFramePr>
        <p:xfrm>
          <a:off x="1476375" y="1464310"/>
          <a:ext cx="8740140" cy="2237740"/>
        </p:xfrm>
        <a:graphic>
          <a:graphicData uri="http://schemas.openxmlformats.org/presentationml/2006/ole">
            <mc:AlternateContent xmlns:mc="http://schemas.openxmlformats.org/markup-compatibility/2006">
              <mc:Choice xmlns:v="urn:schemas-microsoft-com:vml" Requires="v">
                <p:oleObj r:id="rId3" imgW="7019925" imgH="1552575" progId="Paint.Picture">
                  <p:embed/>
                </p:oleObj>
              </mc:Choice>
              <mc:Fallback>
                <p:oleObj r:id="rId3" imgW="7019925" imgH="1552575" progId="Paint.Picture">
                  <p:embed/>
                  <p:pic>
                    <p:nvPicPr>
                      <p:cNvPr id="0" name=""/>
                      <p:cNvPicPr/>
                      <p:nvPr/>
                    </p:nvPicPr>
                    <p:blipFill>
                      <a:blip r:embed="rId4"/>
                      <a:stretch>
                        <a:fillRect/>
                      </a:stretch>
                    </p:blipFill>
                    <p:spPr>
                      <a:xfrm>
                        <a:off x="1476375" y="1464310"/>
                        <a:ext cx="8740140" cy="2237740"/>
                      </a:xfrm>
                      <a:prstGeom prst="rect">
                        <a:avLst/>
                      </a:prstGeom>
                    </p:spPr>
                  </p:pic>
                </p:oleObj>
              </mc:Fallback>
            </mc:AlternateContent>
          </a:graphicData>
        </a:graphic>
      </p:graphicFrame>
      <p:graphicFrame>
        <p:nvGraphicFramePr>
          <p:cNvPr id="10" name="Object 9"/>
          <p:cNvGraphicFramePr/>
          <p:nvPr/>
        </p:nvGraphicFramePr>
        <p:xfrm>
          <a:off x="467995" y="3835400"/>
          <a:ext cx="11495405" cy="2858135"/>
        </p:xfrm>
        <a:graphic>
          <a:graphicData uri="http://schemas.openxmlformats.org/presentationml/2006/ole">
            <mc:AlternateContent xmlns:mc="http://schemas.openxmlformats.org/markup-compatibility/2006">
              <mc:Choice xmlns:v="urn:schemas-microsoft-com:vml" Requires="v">
                <p:oleObj r:id="rId5" imgW="6657975" imgH="3457575" progId="Paint.Picture">
                  <p:embed/>
                </p:oleObj>
              </mc:Choice>
              <mc:Fallback>
                <p:oleObj r:id="rId5" imgW="6657975" imgH="3457575" progId="Paint.Picture">
                  <p:embed/>
                  <p:pic>
                    <p:nvPicPr>
                      <p:cNvPr id="0" name=""/>
                      <p:cNvPicPr/>
                      <p:nvPr/>
                    </p:nvPicPr>
                    <p:blipFill>
                      <a:blip r:embed="rId6"/>
                      <a:stretch>
                        <a:fillRect/>
                      </a:stretch>
                    </p:blipFill>
                    <p:spPr>
                      <a:xfrm>
                        <a:off x="467995" y="3835400"/>
                        <a:ext cx="11495405" cy="2858135"/>
                      </a:xfrm>
                      <a:prstGeom prst="rect">
                        <a:avLst/>
                      </a:prstGeom>
                    </p:spPr>
                  </p:pic>
                </p:oleObj>
              </mc:Fallback>
            </mc:AlternateContent>
          </a:graphicData>
        </a:graphic>
      </p:graphicFrame>
      <p:sp>
        <p:nvSpPr>
          <p:cNvPr id="11" name="Rectangle 10"/>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23464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0"/>
            <a:ext cx="3683000" cy="1041400"/>
          </a:xfrm>
          <a:prstGeom prst="rect">
            <a:avLst/>
          </a:prstGeom>
        </p:spPr>
      </p:pic>
      <p:sp>
        <p:nvSpPr>
          <p:cNvPr id="4" name="Text Box 3"/>
          <p:cNvSpPr txBox="1"/>
          <p:nvPr/>
        </p:nvSpPr>
        <p:spPr>
          <a:xfrm>
            <a:off x="76835" y="167005"/>
            <a:ext cx="5659120"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Membership operators</a:t>
            </a:r>
          </a:p>
        </p:txBody>
      </p:sp>
      <p:sp>
        <p:nvSpPr>
          <p:cNvPr id="9" name="Text Box 8"/>
          <p:cNvSpPr txBox="1"/>
          <p:nvPr/>
        </p:nvSpPr>
        <p:spPr>
          <a:xfrm>
            <a:off x="190500" y="1041400"/>
            <a:ext cx="11811000" cy="829945"/>
          </a:xfrm>
          <a:prstGeom prst="rect">
            <a:avLst/>
          </a:prstGeom>
          <a:noFill/>
        </p:spPr>
        <p:txBody>
          <a:bodyPr wrap="square" rtlCol="0" anchor="t">
            <a:spAutoFit/>
          </a:bodyPr>
          <a:lstStyle/>
          <a:p>
            <a:r>
              <a:rPr lang="en-US" sz="2400"/>
              <a:t>Membership operators are used to test whether a value or variable is found in a sequence (string, list, tuple, set and dictionary)</a:t>
            </a:r>
          </a:p>
        </p:txBody>
      </p:sp>
      <p:graphicFrame>
        <p:nvGraphicFramePr>
          <p:cNvPr id="10" name="Object 9"/>
          <p:cNvGraphicFramePr/>
          <p:nvPr/>
        </p:nvGraphicFramePr>
        <p:xfrm>
          <a:off x="427990" y="2051050"/>
          <a:ext cx="11336020" cy="1386840"/>
        </p:xfrm>
        <a:graphic>
          <a:graphicData uri="http://schemas.openxmlformats.org/presentationml/2006/ole">
            <mc:AlternateContent xmlns:mc="http://schemas.openxmlformats.org/markup-compatibility/2006">
              <mc:Choice xmlns:v="urn:schemas-microsoft-com:vml" Requires="v">
                <p:oleObj r:id="rId3" imgW="5838825" imgH="1400175" progId="Paint.Picture">
                  <p:embed/>
                </p:oleObj>
              </mc:Choice>
              <mc:Fallback>
                <p:oleObj r:id="rId3" imgW="5838825" imgH="1400175" progId="Paint.Picture">
                  <p:embed/>
                  <p:pic>
                    <p:nvPicPr>
                      <p:cNvPr id="0" name=""/>
                      <p:cNvPicPr/>
                      <p:nvPr/>
                    </p:nvPicPr>
                    <p:blipFill>
                      <a:blip r:embed="rId4"/>
                      <a:stretch>
                        <a:fillRect/>
                      </a:stretch>
                    </p:blipFill>
                    <p:spPr>
                      <a:xfrm>
                        <a:off x="427990" y="2051050"/>
                        <a:ext cx="11336020" cy="1386840"/>
                      </a:xfrm>
                      <a:prstGeom prst="rect">
                        <a:avLst/>
                      </a:prstGeom>
                    </p:spPr>
                  </p:pic>
                </p:oleObj>
              </mc:Fallback>
            </mc:AlternateContent>
          </a:graphicData>
        </a:graphic>
      </p:graphicFrame>
      <p:graphicFrame>
        <p:nvGraphicFramePr>
          <p:cNvPr id="12" name="Object 11"/>
          <p:cNvGraphicFramePr/>
          <p:nvPr/>
        </p:nvGraphicFramePr>
        <p:xfrm>
          <a:off x="545465" y="3594735"/>
          <a:ext cx="11218545" cy="3142615"/>
        </p:xfrm>
        <a:graphic>
          <a:graphicData uri="http://schemas.openxmlformats.org/presentationml/2006/ole">
            <mc:AlternateContent xmlns:mc="http://schemas.openxmlformats.org/markup-compatibility/2006">
              <mc:Choice xmlns:v="urn:schemas-microsoft-com:vml" Requires="v">
                <p:oleObj r:id="rId5" imgW="6638925" imgH="2886075" progId="Paint.Picture">
                  <p:embed/>
                </p:oleObj>
              </mc:Choice>
              <mc:Fallback>
                <p:oleObj r:id="rId5" imgW="6638925" imgH="2886075" progId="Paint.Picture">
                  <p:embed/>
                  <p:pic>
                    <p:nvPicPr>
                      <p:cNvPr id="0" name=""/>
                      <p:cNvPicPr/>
                      <p:nvPr/>
                    </p:nvPicPr>
                    <p:blipFill>
                      <a:blip r:embed="rId6"/>
                      <a:stretch>
                        <a:fillRect/>
                      </a:stretch>
                    </p:blipFill>
                    <p:spPr>
                      <a:xfrm>
                        <a:off x="545465" y="3594735"/>
                        <a:ext cx="11218545" cy="3142615"/>
                      </a:xfrm>
                      <a:prstGeom prst="rect">
                        <a:avLst/>
                      </a:prstGeom>
                    </p:spPr>
                  </p:pic>
                </p:oleObj>
              </mc:Fallback>
            </mc:AlternateContent>
          </a:graphicData>
        </a:graphic>
      </p:graphicFrame>
      <p:sp>
        <p:nvSpPr>
          <p:cNvPr id="11" name="Rectangle 10"/>
          <p:cNvSpPr/>
          <p:nvPr/>
        </p:nvSpPr>
        <p:spPr>
          <a:xfrm>
            <a:off x="9391233" y="6488668"/>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310719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sp>
        <p:nvSpPr>
          <p:cNvPr id="11"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Anirudha 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sp>
        <p:nvSpPr>
          <p:cNvPr id="13" name="Rectangle 12"/>
          <p:cNvSpPr/>
          <p:nvPr/>
        </p:nvSpPr>
        <p:spPr>
          <a:xfrm>
            <a:off x="9391233" y="6488668"/>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3734081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762365" y="0"/>
            <a:ext cx="3683000" cy="1041400"/>
          </a:xfrm>
          <a:prstGeom prst="rect">
            <a:avLst/>
          </a:prstGeom>
        </p:spPr>
      </p:pic>
      <p:pic>
        <p:nvPicPr>
          <p:cNvPr id="4" name="Picture 3" descr="win-install"/>
          <p:cNvPicPr>
            <a:picLocks noChangeAspect="1"/>
          </p:cNvPicPr>
          <p:nvPr/>
        </p:nvPicPr>
        <p:blipFill>
          <a:blip r:embed="rId3"/>
          <a:stretch>
            <a:fillRect/>
          </a:stretch>
        </p:blipFill>
        <p:spPr>
          <a:xfrm>
            <a:off x="256540" y="93980"/>
            <a:ext cx="11501120" cy="6565265"/>
          </a:xfrm>
          <a:prstGeom prst="rect">
            <a:avLst/>
          </a:prstGeom>
        </p:spPr>
      </p:pic>
    </p:spTree>
    <p:extLst>
      <p:ext uri="{BB962C8B-B14F-4D97-AF65-F5344CB8AC3E}">
        <p14:creationId xmlns:p14="http://schemas.microsoft.com/office/powerpoint/2010/main" val="1301361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361315"/>
            <a:ext cx="3683000" cy="1041400"/>
          </a:xfrm>
          <a:prstGeom prst="rect">
            <a:avLst/>
          </a:prstGeom>
        </p:spPr>
      </p:pic>
      <p:sp>
        <p:nvSpPr>
          <p:cNvPr id="4" name="Text Box 3"/>
          <p:cNvSpPr txBox="1"/>
          <p:nvPr/>
        </p:nvSpPr>
        <p:spPr>
          <a:xfrm>
            <a:off x="528320" y="1535430"/>
            <a:ext cx="11134725" cy="4892675"/>
          </a:xfrm>
          <a:prstGeom prst="rect">
            <a:avLst/>
          </a:prstGeom>
          <a:noFill/>
        </p:spPr>
        <p:txBody>
          <a:bodyPr wrap="square" rtlCol="0" anchor="t">
            <a:spAutoFit/>
          </a:bodyPr>
          <a:lstStyle/>
          <a:p>
            <a:pPr marL="342900" lvl="0" indent="-342900" algn="l">
              <a:buFont typeface="Wingdings" panose="05000000000000000000" charset="0"/>
              <a:buChar char="Ø"/>
            </a:pPr>
            <a:r>
              <a:rPr lang="en-US" sz="2400" dirty="0">
                <a:sym typeface="+mn-ea"/>
              </a:rPr>
              <a:t>Python is a general purpose, dynamic, high level and interpreted programming language.</a:t>
            </a:r>
          </a:p>
          <a:p>
            <a:pPr marL="342900" lvl="0" indent="-342900" algn="l">
              <a:buFont typeface="Wingdings" panose="05000000000000000000" charset="0"/>
              <a:buChar char="Ø"/>
            </a:pPr>
            <a:r>
              <a:rPr lang="en-US" sz="2400" dirty="0">
                <a:sym typeface="+mn-ea"/>
              </a:rPr>
              <a:t>Python is easy to learn yet powerful and versatile scripting language which makes it attractive for Application Development</a:t>
            </a:r>
          </a:p>
          <a:p>
            <a:pPr marL="342900" lvl="0" indent="-342900" algn="l">
              <a:buFont typeface="Wingdings" panose="05000000000000000000" charset="0"/>
              <a:buChar char="Ø"/>
            </a:pPr>
            <a:r>
              <a:rPr lang="en-US" sz="2400" dirty="0">
                <a:sym typeface="+mn-ea"/>
              </a:rPr>
              <a:t>Python supports multiple programming pattern, including object oriented, imperative and functional or procedural programming styles.</a:t>
            </a:r>
          </a:p>
          <a:p>
            <a:pPr marL="342900" lvl="0" indent="-342900" algn="l">
              <a:buFont typeface="Wingdings" panose="05000000000000000000" charset="0"/>
              <a:buChar char="Ø"/>
            </a:pPr>
            <a:r>
              <a:rPr lang="en-US" sz="2400" dirty="0">
                <a:sym typeface="+mn-ea"/>
              </a:rPr>
              <a:t>Python is not intended to work on special area such as Machine </a:t>
            </a:r>
            <a:r>
              <a:rPr lang="en-US" sz="2400" dirty="0" err="1">
                <a:sym typeface="+mn-ea"/>
              </a:rPr>
              <a:t>learning,Web</a:t>
            </a:r>
            <a:r>
              <a:rPr lang="en-US" sz="2400" dirty="0">
                <a:sym typeface="+mn-ea"/>
              </a:rPr>
              <a:t> programming. That is why it is known as multipurpose because it can be used with web, enterprise, Machine learning.</a:t>
            </a:r>
          </a:p>
          <a:p>
            <a:pPr marL="342900" lvl="0" indent="-342900" algn="l">
              <a:buFont typeface="Wingdings" panose="05000000000000000000" charset="0"/>
              <a:buChar char="Ø"/>
            </a:pPr>
            <a:r>
              <a:rPr lang="en-US" sz="2400" dirty="0">
                <a:sym typeface="+mn-ea"/>
              </a:rPr>
              <a:t>We don't need to use data types to declare variable because it is dynamically typed so we can write x=30 to assign an integer value in an integer variable.</a:t>
            </a:r>
          </a:p>
          <a:p>
            <a:pPr marL="342900" lvl="0" indent="-342900" algn="l">
              <a:buFont typeface="Wingdings" panose="05000000000000000000" charset="0"/>
              <a:buChar char="Ø"/>
            </a:pPr>
            <a:r>
              <a:rPr lang="en-US" sz="2400" dirty="0">
                <a:sym typeface="+mn-ea"/>
              </a:rPr>
              <a:t>Python makes the development and debugging fast because there is no compilation step included in python development and edit-test-debug cycle is very fast.</a:t>
            </a:r>
          </a:p>
        </p:txBody>
      </p:sp>
      <p:sp>
        <p:nvSpPr>
          <p:cNvPr id="6" name="文本框 8"/>
          <p:cNvSpPr txBox="1"/>
          <p:nvPr/>
        </p:nvSpPr>
        <p:spPr>
          <a:xfrm>
            <a:off x="157798" y="360998"/>
            <a:ext cx="4713150" cy="707886"/>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What is Python…?</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701675" y="2182495"/>
            <a:ext cx="10833100" cy="3415030"/>
          </a:xfrm>
          <a:prstGeom prst="rect">
            <a:avLst/>
          </a:prstGeom>
          <a:noFill/>
        </p:spPr>
        <p:txBody>
          <a:bodyPr wrap="square" rtlCol="0" anchor="t">
            <a:spAutoFit/>
          </a:bodyPr>
          <a:lstStyle/>
          <a:p>
            <a:r>
              <a:rPr lang="en-US" sz="2400"/>
              <a:t>Why was python created?</a:t>
            </a:r>
          </a:p>
          <a:p>
            <a:r>
              <a:rPr lang="en-US" sz="2400"/>
              <a:t>"My original motivation for creating Python was the perceived need for a higher level language in the Amoeba [Operating Systems] project.</a:t>
            </a:r>
          </a:p>
          <a:p>
            <a:r>
              <a:rPr lang="en-US" sz="2400"/>
              <a:t>I realized that the development of system administration utilities in C was taking too long.Moreover, doing these things in the Bourne shell wouldn't work for a variety of reasons. ...</a:t>
            </a:r>
          </a:p>
          <a:p>
            <a:r>
              <a:rPr lang="en-US" sz="2400"/>
              <a:t>So, there was a need for a language that would bridge the gap between C and the shell”</a:t>
            </a:r>
          </a:p>
          <a:p>
            <a:r>
              <a:rPr lang="en-US" sz="2400"/>
              <a:t>- Guido Van Rossum</a:t>
            </a:r>
          </a:p>
        </p:txBody>
      </p:sp>
      <p:sp>
        <p:nvSpPr>
          <p:cNvPr id="18436" name="文本框 8"/>
          <p:cNvSpPr txBox="1"/>
          <p:nvPr/>
        </p:nvSpPr>
        <p:spPr>
          <a:xfrm>
            <a:off x="113348" y="207328"/>
            <a:ext cx="469836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History of Python  </a:t>
            </a:r>
          </a:p>
        </p:txBody>
      </p:sp>
      <p:sp>
        <p:nvSpPr>
          <p:cNvPr id="6" name="Text Box 5"/>
          <p:cNvSpPr txBox="1"/>
          <p:nvPr/>
        </p:nvSpPr>
        <p:spPr>
          <a:xfrm>
            <a:off x="551180" y="992505"/>
            <a:ext cx="8254365" cy="829945"/>
          </a:xfrm>
          <a:prstGeom prst="rect">
            <a:avLst/>
          </a:prstGeom>
          <a:noFill/>
        </p:spPr>
        <p:txBody>
          <a:bodyPr wrap="square" rtlCol="0" anchor="t">
            <a:spAutoFit/>
          </a:bodyPr>
          <a:lstStyle/>
          <a:p>
            <a:r>
              <a:rPr lang="en-US" sz="2400"/>
              <a:t>The implementation of Python was started in the December 1989 by Guido Van Rossum at CWI in Netherland.</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313900" y="109182"/>
            <a:ext cx="11624736" cy="6720104"/>
          </a:xfrm>
          <a:prstGeom prst="rect">
            <a:avLst/>
          </a:prstGeom>
          <a:noFill/>
        </p:spPr>
        <p:txBody>
          <a:bodyPr wrap="square" rtlCol="0" anchor="t">
            <a:spAutoFit/>
          </a:bodyPr>
          <a:lstStyle/>
          <a:p>
            <a:r>
              <a:rPr lang="en-US" sz="2400" b="1" u="sng" dirty="0"/>
              <a:t>Python Version	Released Date</a:t>
            </a:r>
            <a:endParaRPr lang="en-US" dirty="0"/>
          </a:p>
          <a:p>
            <a:r>
              <a:rPr lang="en-US" sz="2000" dirty="0"/>
              <a:t>Python 1.0	                 January 1994</a:t>
            </a:r>
          </a:p>
          <a:p>
            <a:r>
              <a:rPr lang="en-US" sz="2000" dirty="0"/>
              <a:t>Python 1.5		December 31, 1997</a:t>
            </a:r>
          </a:p>
          <a:p>
            <a:r>
              <a:rPr lang="en-US" sz="2000" dirty="0"/>
              <a:t>Python 1.6		September 5, 2000</a:t>
            </a:r>
          </a:p>
          <a:p>
            <a:r>
              <a:rPr lang="en-US" sz="2000" dirty="0"/>
              <a:t>Python 2.0		October 16, 2000</a:t>
            </a:r>
          </a:p>
          <a:p>
            <a:r>
              <a:rPr lang="en-US" sz="2000" dirty="0"/>
              <a:t>Python 2.1		April 17, 2001</a:t>
            </a:r>
          </a:p>
          <a:p>
            <a:r>
              <a:rPr lang="en-US" sz="2000" dirty="0"/>
              <a:t>Python 2.2		December 21, 2001</a:t>
            </a:r>
          </a:p>
          <a:p>
            <a:r>
              <a:rPr lang="en-US" sz="2000" dirty="0"/>
              <a:t>Python 2.3		July 29, 2003</a:t>
            </a:r>
          </a:p>
          <a:p>
            <a:r>
              <a:rPr lang="en-US" sz="2000" dirty="0"/>
              <a:t>Python 2.4		November 30, 2004</a:t>
            </a:r>
          </a:p>
          <a:p>
            <a:r>
              <a:rPr lang="en-US" sz="2000" dirty="0"/>
              <a:t>Python 2.5		September 19, 2006</a:t>
            </a:r>
          </a:p>
          <a:p>
            <a:r>
              <a:rPr lang="en-US" sz="2000" dirty="0"/>
              <a:t>Python 2.6		October 1, 2008</a:t>
            </a:r>
          </a:p>
          <a:p>
            <a:r>
              <a:rPr lang="en-US" sz="2000" dirty="0"/>
              <a:t>Python 2.7		July 3, 2010</a:t>
            </a:r>
          </a:p>
          <a:p>
            <a:r>
              <a:rPr lang="en-US" sz="2000" dirty="0"/>
              <a:t>Python 3.0		December 3, 2008</a:t>
            </a:r>
          </a:p>
          <a:p>
            <a:r>
              <a:rPr lang="en-US" sz="2000" dirty="0"/>
              <a:t>Python 3.1		June 27, 2009</a:t>
            </a:r>
          </a:p>
          <a:p>
            <a:r>
              <a:rPr lang="en-US" sz="2000" dirty="0"/>
              <a:t>Python 3.2		February 20, 2011</a:t>
            </a:r>
          </a:p>
          <a:p>
            <a:r>
              <a:rPr lang="en-US" sz="2000" dirty="0"/>
              <a:t>Python 3.3		September 29, 2012</a:t>
            </a:r>
          </a:p>
          <a:p>
            <a:r>
              <a:rPr lang="en-US" sz="2000" dirty="0"/>
              <a:t>Python 3.4		March 16, 2014</a:t>
            </a:r>
          </a:p>
          <a:p>
            <a:r>
              <a:rPr lang="en-US" sz="2000" dirty="0"/>
              <a:t>Python 3.5		September 13, 2015</a:t>
            </a:r>
          </a:p>
          <a:p>
            <a:r>
              <a:rPr lang="en-US" sz="2000" dirty="0"/>
              <a:t>Python 3.6		December 23, 2016</a:t>
            </a:r>
          </a:p>
          <a:p>
            <a:r>
              <a:rPr lang="en-US" sz="2000" dirty="0"/>
              <a:t>Python 3.7		June 27, 2018</a:t>
            </a:r>
          </a:p>
          <a:p>
            <a:r>
              <a:rPr lang="en-US" sz="2000" dirty="0"/>
              <a:t>Python 3.8                            October 14,2019</a:t>
            </a:r>
          </a:p>
        </p:txBody>
      </p:sp>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475615" y="1247140"/>
            <a:ext cx="11510645" cy="5262245"/>
          </a:xfrm>
          <a:prstGeom prst="rect">
            <a:avLst/>
          </a:prstGeom>
          <a:noFill/>
        </p:spPr>
        <p:txBody>
          <a:bodyPr wrap="square" rtlCol="0" anchor="t">
            <a:spAutoFit/>
          </a:bodyPr>
          <a:lstStyle/>
          <a:p>
            <a:r>
              <a:rPr lang="en-US" sz="2400" b="1"/>
              <a:t>1) Web Applications</a:t>
            </a:r>
            <a:endParaRPr lang="en-US" sz="2400"/>
          </a:p>
          <a:p>
            <a:r>
              <a:rPr lang="en-US" sz="2400"/>
              <a:t>We can use Python to develop web applications. It provides libraries to handle internet protocols such as HTML and XML, JSON, Email processing, request, beautifulSoup, Feedparser etc.</a:t>
            </a:r>
          </a:p>
          <a:p>
            <a:r>
              <a:rPr lang="en-US" sz="2400" b="1"/>
              <a:t>2) Desktop GUI Applications</a:t>
            </a:r>
            <a:endParaRPr lang="en-US" sz="2400"/>
          </a:p>
          <a:p>
            <a:r>
              <a:rPr lang="en-US" sz="2400"/>
              <a:t>Python provides Tk GUI library to develop user interface in python based application. </a:t>
            </a:r>
          </a:p>
          <a:p>
            <a:r>
              <a:rPr lang="en-US" sz="2400" b="1"/>
              <a:t>3) Software Development</a:t>
            </a:r>
            <a:endParaRPr lang="en-US" sz="2400"/>
          </a:p>
          <a:p>
            <a:r>
              <a:rPr lang="en-US" sz="2400"/>
              <a:t>Python is helpful for software development process. It works as a support language and can be used for build control and management, testing etc.</a:t>
            </a:r>
          </a:p>
          <a:p>
            <a:r>
              <a:rPr lang="en-US" sz="2400" b="1"/>
              <a:t>4) Scientific and Numeric</a:t>
            </a:r>
            <a:endParaRPr lang="en-US" sz="2400"/>
          </a:p>
          <a:p>
            <a:r>
              <a:rPr lang="en-US" sz="2400"/>
              <a:t>Python is popular and widely used in scientific and numeric computing. Some useful library and package are SciPy, Pandas, IPython etc. SciPy is group of packages of engineering, science and mathematics.</a:t>
            </a:r>
          </a:p>
          <a:p>
            <a:endParaRPr lang="en-US" sz="2400"/>
          </a:p>
        </p:txBody>
      </p:sp>
      <p:sp>
        <p:nvSpPr>
          <p:cNvPr id="18436" name="文本框 8"/>
          <p:cNvSpPr txBox="1"/>
          <p:nvPr/>
        </p:nvSpPr>
        <p:spPr>
          <a:xfrm>
            <a:off x="113348" y="207328"/>
            <a:ext cx="447357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Scope of Python  </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567055" y="1402715"/>
            <a:ext cx="11254105" cy="5262245"/>
          </a:xfrm>
          <a:prstGeom prst="rect">
            <a:avLst/>
          </a:prstGeom>
          <a:noFill/>
        </p:spPr>
        <p:txBody>
          <a:bodyPr wrap="square" rtlCol="0" anchor="t">
            <a:spAutoFit/>
          </a:bodyPr>
          <a:lstStyle/>
          <a:p>
            <a:r>
              <a:rPr lang="en-US" sz="2400" b="1">
                <a:sym typeface="+mn-ea"/>
              </a:rPr>
              <a:t>5) Business Applications</a:t>
            </a:r>
            <a:endParaRPr lang="en-US" sz="2400"/>
          </a:p>
          <a:p>
            <a:r>
              <a:rPr lang="en-US" sz="2400">
                <a:sym typeface="+mn-ea"/>
              </a:rPr>
              <a:t>Python is used to build Bussiness applications like ERP and e-commerce systems. </a:t>
            </a:r>
            <a:endParaRPr lang="en-US" sz="2400"/>
          </a:p>
          <a:p>
            <a:r>
              <a:rPr lang="en-US" sz="2400" b="1">
                <a:sym typeface="+mn-ea"/>
              </a:rPr>
              <a:t>6) Console Based Application</a:t>
            </a:r>
            <a:endParaRPr lang="en-US" sz="2400"/>
          </a:p>
          <a:p>
            <a:r>
              <a:rPr lang="en-US" sz="2400">
                <a:sym typeface="+mn-ea"/>
              </a:rPr>
              <a:t>We can use Python to develop console based applications. </a:t>
            </a:r>
            <a:endParaRPr lang="en-US" sz="2400"/>
          </a:p>
          <a:p>
            <a:r>
              <a:rPr lang="en-US" sz="2400" b="1">
                <a:sym typeface="+mn-ea"/>
              </a:rPr>
              <a:t>7) System Administrator</a:t>
            </a:r>
            <a:endParaRPr lang="en-US" sz="2400"/>
          </a:p>
          <a:p>
            <a:r>
              <a:rPr lang="en-US" sz="2400">
                <a:sym typeface="+mn-ea"/>
              </a:rPr>
              <a:t>Python is awesome to perform multiple tasks ,using script its easy to perform mutiple tasks simultaneously.</a:t>
            </a:r>
            <a:endParaRPr lang="en-US" sz="2400"/>
          </a:p>
          <a:p>
            <a:r>
              <a:rPr lang="en-US" sz="2400" b="1">
                <a:sym typeface="+mn-ea"/>
              </a:rPr>
              <a:t>8) 3D CAD Applications</a:t>
            </a:r>
            <a:endParaRPr lang="en-US" sz="2400"/>
          </a:p>
          <a:p>
            <a:r>
              <a:rPr lang="en-US" sz="2400">
                <a:sym typeface="+mn-ea"/>
              </a:rPr>
              <a:t>To create CAD application Fandango is a real application which provides full features of CAD.</a:t>
            </a:r>
            <a:endParaRPr lang="en-US" sz="2400"/>
          </a:p>
          <a:p>
            <a:r>
              <a:rPr lang="en-US" sz="2400" b="1">
                <a:sym typeface="+mn-ea"/>
              </a:rPr>
              <a:t>9) Enterprise Applications</a:t>
            </a:r>
            <a:endParaRPr lang="en-US" sz="2400"/>
          </a:p>
          <a:p>
            <a:r>
              <a:rPr lang="en-US" sz="2400">
                <a:sym typeface="+mn-ea"/>
              </a:rPr>
              <a:t>Python can be used to create applications which can be used within an Enterprise or an Organization.</a:t>
            </a:r>
            <a:endParaRPr lang="en-US" sz="2400"/>
          </a:p>
          <a:p>
            <a:r>
              <a:rPr lang="en-US" sz="2400" b="1">
                <a:sym typeface="+mn-ea"/>
              </a:rPr>
              <a:t>There are several types of applications which can be developed using Python</a:t>
            </a:r>
            <a:endParaRPr lang="en-US" sz="2400" b="1"/>
          </a:p>
        </p:txBody>
      </p:sp>
      <p:sp>
        <p:nvSpPr>
          <p:cNvPr id="18436" name="文本框 8"/>
          <p:cNvSpPr txBox="1"/>
          <p:nvPr/>
        </p:nvSpPr>
        <p:spPr>
          <a:xfrm>
            <a:off x="113348" y="207328"/>
            <a:ext cx="447357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Scope of Python  </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348615" y="1041400"/>
            <a:ext cx="11495405" cy="5631180"/>
          </a:xfrm>
          <a:prstGeom prst="rect">
            <a:avLst/>
          </a:prstGeom>
          <a:noFill/>
        </p:spPr>
        <p:txBody>
          <a:bodyPr wrap="square" rtlCol="0" anchor="t">
            <a:spAutoFit/>
          </a:bodyPr>
          <a:lstStyle/>
          <a:p>
            <a:r>
              <a:rPr lang="en-US" sz="2400" b="1"/>
              <a:t>1) Easy to Learn and Use</a:t>
            </a:r>
            <a:endParaRPr lang="en-US" sz="2400"/>
          </a:p>
          <a:p>
            <a:r>
              <a:rPr lang="en-US" sz="2400"/>
              <a:t>Python is easy to learn and use. It is developer-friendly and high level programming language.</a:t>
            </a:r>
          </a:p>
          <a:p>
            <a:r>
              <a:rPr lang="en-US" sz="2400" b="1"/>
              <a:t>2) Expressive Language</a:t>
            </a:r>
            <a:endParaRPr lang="en-US" sz="2400"/>
          </a:p>
          <a:p>
            <a:r>
              <a:rPr lang="en-US" sz="2400"/>
              <a:t>Python language is more expressive means that it is more understandable and readable.</a:t>
            </a:r>
          </a:p>
          <a:p>
            <a:r>
              <a:rPr lang="en-US" sz="2400" b="1"/>
              <a:t>3) Interpreted Language</a:t>
            </a:r>
            <a:endParaRPr lang="en-US" sz="2400"/>
          </a:p>
          <a:p>
            <a:r>
              <a:rPr lang="en-US" sz="2400"/>
              <a:t>Python is an interpreted language i.e. interpreter executes the code line by line at a time. This makes debugging easy and thus suitable for beginners.</a:t>
            </a:r>
          </a:p>
          <a:p>
            <a:r>
              <a:rPr lang="en-US" sz="2400" b="1"/>
              <a:t>4) Cross-platform Language</a:t>
            </a:r>
            <a:endParaRPr lang="en-US" sz="2400"/>
          </a:p>
          <a:p>
            <a:r>
              <a:rPr lang="en-US" sz="2400"/>
              <a:t>Python can run equally on different platforms such as Windows, Linux, Unix and Macintosh etc. So, we can say that Python is a portable language.</a:t>
            </a:r>
          </a:p>
          <a:p>
            <a:r>
              <a:rPr lang="en-US" sz="2400" b="1"/>
              <a:t>5) Free and Open Source</a:t>
            </a:r>
            <a:endParaRPr lang="en-US" sz="2400"/>
          </a:p>
          <a:p>
            <a:r>
              <a:rPr lang="en-US" sz="2400"/>
              <a:t>Python language is freely available at offical web address.The source-code is also available. Therefore it is open source.</a:t>
            </a:r>
          </a:p>
          <a:p>
            <a:endParaRPr lang="en-US" sz="2400"/>
          </a:p>
        </p:txBody>
      </p:sp>
      <p:sp>
        <p:nvSpPr>
          <p:cNvPr id="18436" name="文本框 8"/>
          <p:cNvSpPr txBox="1"/>
          <p:nvPr/>
        </p:nvSpPr>
        <p:spPr>
          <a:xfrm>
            <a:off x="113348" y="207328"/>
            <a:ext cx="7550150"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 Why do people use Python?   </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2084</Words>
  <Application>Microsoft Office PowerPoint</Application>
  <PresentationFormat>Widescreen</PresentationFormat>
  <Paragraphs>221</Paragraphs>
  <Slides>28</Slides>
  <Notes>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28</vt:i4>
      </vt:variant>
    </vt:vector>
  </HeadingPairs>
  <TitlesOfParts>
    <vt:vector size="36" baseType="lpstr">
      <vt:lpstr>Arial</vt:lpstr>
      <vt:lpstr>Calibri</vt:lpstr>
      <vt:lpstr>Calibri Light</vt:lpstr>
      <vt:lpstr>Verdana</vt:lpstr>
      <vt:lpstr>Wingdings</vt:lpstr>
      <vt:lpstr>Office 主题</vt:lpstr>
      <vt:lpstr>1_Office 主题</vt:lpstr>
      <vt:lpstr>Paintbrush Picture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Anirudha Gaikwad</cp:lastModifiedBy>
  <cp:revision>89</cp:revision>
  <dcterms:created xsi:type="dcterms:W3CDTF">2016-01-14T13:25:00Z</dcterms:created>
  <dcterms:modified xsi:type="dcterms:W3CDTF">2025-01-07T08:19:44Z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