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1"/>
  </p:notesMasterIdLst>
  <p:handoutMasterIdLst>
    <p:handoutMasterId r:id="rId12"/>
  </p:handoutMasterIdLst>
  <p:sldIdLst>
    <p:sldId id="342" r:id="rId3"/>
    <p:sldId id="359" r:id="rId4"/>
    <p:sldId id="343" r:id="rId5"/>
    <p:sldId id="362" r:id="rId6"/>
    <p:sldId id="360" r:id="rId7"/>
    <p:sldId id="361" r:id="rId8"/>
    <p:sldId id="344" r:id="rId9"/>
    <p:sldId id="320"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66" d="100"/>
          <a:sy n="66" d="100"/>
        </p:scale>
        <p:origin x="48" y="16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2021/3/22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21858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67344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496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436267" y="5672504"/>
            <a:ext cx="3182987" cy="400110"/>
          </a:xfrm>
          <a:prstGeom prst="rect">
            <a:avLst/>
          </a:prstGeom>
          <a:noFill/>
          <a:ln w="9525">
            <a:noFill/>
          </a:ln>
        </p:spPr>
        <p:txBody>
          <a:bodyPr wrap="none" anchor="t">
            <a:spAutoFit/>
          </a:bodyPr>
          <a:lstStyle/>
          <a:p>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0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6" name="Rectangle 5"/>
          <p:cNvSpPr/>
          <p:nvPr/>
        </p:nvSpPr>
        <p:spPr>
          <a:xfrm>
            <a:off x="64530" y="1336507"/>
            <a:ext cx="11764371" cy="769441"/>
          </a:xfrm>
          <a:prstGeom prst="rect">
            <a:avLst/>
          </a:prstGeom>
        </p:spPr>
        <p:txBody>
          <a:bodyPr wrap="square">
            <a:spAutoFit/>
          </a:bodyPr>
          <a:lstStyle/>
          <a:p>
            <a:pPr algn="ctr"/>
            <a:endParaRPr lang="en-US" sz="4400" b="1" dirty="0">
              <a:latin typeface="Verdana" panose="020B0604030504040204" pitchFamily="34" charset="0"/>
              <a:ea typeface="Verdana" panose="020B0604030504040204" pitchFamily="34" charset="0"/>
            </a:endParaRPr>
          </a:p>
        </p:txBody>
      </p:sp>
      <p:sp>
        <p:nvSpPr>
          <p:cNvPr id="7" name="Rectangle 6"/>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sp>
        <p:nvSpPr>
          <p:cNvPr id="9" name="Rectangle 2"/>
          <p:cNvSpPr>
            <a:spLocks noChangeArrowheads="1"/>
          </p:cNvSpPr>
          <p:nvPr/>
        </p:nvSpPr>
        <p:spPr bwMode="auto">
          <a:xfrm>
            <a:off x="445770" y="3916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2" y="6045274"/>
            <a:ext cx="3710286" cy="752715"/>
          </a:xfrm>
          <a:prstGeom prst="rect">
            <a:avLst/>
          </a:prstGeom>
        </p:spPr>
      </p:pic>
      <p:sp>
        <p:nvSpPr>
          <p:cNvPr id="4" name="Rectangle 3"/>
          <p:cNvSpPr/>
          <p:nvPr/>
        </p:nvSpPr>
        <p:spPr>
          <a:xfrm>
            <a:off x="174172" y="348343"/>
            <a:ext cx="11498982" cy="5386090"/>
          </a:xfrm>
          <a:prstGeom prst="rect">
            <a:avLst/>
          </a:prstGeom>
        </p:spPr>
        <p:txBody>
          <a:bodyPr wrap="square">
            <a:spAutoFit/>
          </a:bodyPr>
          <a:lstStyle/>
          <a:p>
            <a:pPr algn="ctr"/>
            <a:r>
              <a:rPr lang="en-US" sz="3200" b="1" dirty="0">
                <a:latin typeface="Arial" panose="020B0604020202020204" pitchFamily="34" charset="0"/>
              </a:rPr>
              <a:t>“Full Stack Development Using Bootstrap &amp; Python Django Framework</a:t>
            </a:r>
            <a:r>
              <a:rPr lang="en-US" sz="3200" b="1" dirty="0" smtClean="0">
                <a:latin typeface="Arial" panose="020B0604020202020204" pitchFamily="34" charset="0"/>
              </a:rPr>
              <a:t>”</a:t>
            </a:r>
          </a:p>
          <a:p>
            <a:pPr algn="r"/>
            <a:r>
              <a:rPr lang="en-US" sz="3200" dirty="0" smtClean="0">
                <a:latin typeface="Arial" panose="020B0604020202020204" pitchFamily="34" charset="0"/>
              </a:rPr>
              <a:t>During </a:t>
            </a:r>
            <a:r>
              <a:rPr lang="en-US" sz="3200" dirty="0">
                <a:latin typeface="Arial" panose="020B0604020202020204" pitchFamily="34" charset="0"/>
              </a:rPr>
              <a:t>22 –27 March, </a:t>
            </a:r>
            <a:r>
              <a:rPr lang="en-US" sz="3200" dirty="0" smtClean="0">
                <a:latin typeface="Arial" panose="020B0604020202020204" pitchFamily="34" charset="0"/>
              </a:rPr>
              <a:t>2021</a:t>
            </a:r>
          </a:p>
          <a:p>
            <a:r>
              <a:rPr lang="en-US" sz="2400" dirty="0" smtClean="0">
                <a:latin typeface="Arial" panose="020B0604020202020204" pitchFamily="34" charset="0"/>
              </a:rPr>
              <a:t>Sponsored by</a:t>
            </a:r>
          </a:p>
          <a:p>
            <a:endParaRPr lang="en-US" sz="3200" dirty="0" smtClean="0">
              <a:latin typeface="Arial" panose="020B0604020202020204" pitchFamily="34" charset="0"/>
            </a:endParaRPr>
          </a:p>
          <a:p>
            <a:endParaRPr lang="en-US" sz="2400" dirty="0" smtClean="0">
              <a:latin typeface="Arial" panose="020B0604020202020204" pitchFamily="34" charset="0"/>
            </a:endParaRPr>
          </a:p>
          <a:p>
            <a:endParaRPr lang="en-US" sz="2400" dirty="0" smtClean="0">
              <a:latin typeface="Arial" panose="020B0604020202020204" pitchFamily="34" charset="0"/>
            </a:endParaRPr>
          </a:p>
          <a:p>
            <a:endParaRPr lang="en-US" sz="2400" dirty="0" smtClean="0">
              <a:latin typeface="Arial" panose="020B0604020202020204" pitchFamily="34" charset="0"/>
            </a:endParaRPr>
          </a:p>
          <a:p>
            <a:r>
              <a:rPr lang="en-US" sz="2400" dirty="0" smtClean="0">
                <a:latin typeface="Arial" panose="020B0604020202020204" pitchFamily="34" charset="0"/>
              </a:rPr>
              <a:t>Under </a:t>
            </a:r>
            <a:r>
              <a:rPr lang="en-US" sz="2400" dirty="0">
                <a:latin typeface="Arial" panose="020B0604020202020204" pitchFamily="34" charset="0"/>
              </a:rPr>
              <a:t>TEQIP-III </a:t>
            </a:r>
            <a:r>
              <a:rPr lang="en-US" sz="2400" dirty="0" smtClean="0">
                <a:latin typeface="Arial" panose="020B0604020202020204" pitchFamily="34" charset="0"/>
              </a:rPr>
              <a:t>Program Organized By </a:t>
            </a:r>
          </a:p>
          <a:p>
            <a:endParaRPr lang="en-US" sz="3200" dirty="0">
              <a:latin typeface="Arial" panose="020B0604020202020204" pitchFamily="34" charset="0"/>
            </a:endParaRPr>
          </a:p>
          <a:p>
            <a:endParaRPr lang="en-US" sz="3200" dirty="0" smtClean="0">
              <a:latin typeface="Arial" panose="020B0604020202020204" pitchFamily="34" charset="0"/>
            </a:endParaRPr>
          </a:p>
          <a:p>
            <a:pPr algn="r"/>
            <a:endParaRPr lang="en-US" sz="3200" dirty="0"/>
          </a:p>
        </p:txBody>
      </p:sp>
      <p:sp>
        <p:nvSpPr>
          <p:cNvPr id="10" name="Rectangle 9"/>
          <p:cNvSpPr/>
          <p:nvPr/>
        </p:nvSpPr>
        <p:spPr>
          <a:xfrm>
            <a:off x="900208" y="2244074"/>
            <a:ext cx="10071540" cy="1323439"/>
          </a:xfrm>
          <a:prstGeom prst="rect">
            <a:avLst/>
          </a:prstGeom>
          <a:noFill/>
        </p:spPr>
        <p:txBody>
          <a:bodyPr wrap="none" lIns="91440" tIns="45720" rIns="91440" bIns="45720">
            <a:spAutoFit/>
          </a:bodyPr>
          <a:lstStyle/>
          <a:p>
            <a:pPr algn="ct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rPr>
              <a:t>Dr</a:t>
            </a:r>
            <a:r>
              <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rPr>
              <a:t>. Babasaheb Ambedkar Technological </a:t>
            </a:r>
            <a:endPar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ndParaRPr>
          </a:p>
          <a:p>
            <a:pPr algn="ct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rPr>
              <a:t>University, </a:t>
            </a:r>
            <a:r>
              <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rPr>
              <a:t>Lonere </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Rectangle 10"/>
          <p:cNvSpPr/>
          <p:nvPr/>
        </p:nvSpPr>
        <p:spPr>
          <a:xfrm>
            <a:off x="675861" y="4286356"/>
            <a:ext cx="11454739"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latin typeface="Arial" panose="020B0604020202020204" pitchFamily="34" charset="0"/>
              </a:rPr>
              <a:t>N.K</a:t>
            </a:r>
            <a:r>
              <a:rPr lang="en-US" sz="4000" b="1" cap="none" spc="0" dirty="0">
                <a:ln w="22225">
                  <a:solidFill>
                    <a:schemeClr val="accent2"/>
                  </a:solidFill>
                  <a:prstDash val="solid"/>
                </a:ln>
                <a:solidFill>
                  <a:schemeClr val="accent2">
                    <a:lumMod val="40000"/>
                    <a:lumOff val="60000"/>
                  </a:schemeClr>
                </a:solidFill>
                <a:effectLst/>
                <a:latin typeface="Arial" panose="020B0604020202020204" pitchFamily="34" charset="0"/>
              </a:rPr>
              <a:t>. Orchid College of Engg. &amp; Tech., Solapur.</a:t>
            </a:r>
            <a:endParaRPr lang="en-US"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134408860"/>
              </p:ext>
            </p:extLst>
          </p:nvPr>
        </p:nvGraphicFramePr>
        <p:xfrm>
          <a:off x="368490" y="1237207"/>
          <a:ext cx="11341847" cy="4658166"/>
        </p:xfrm>
        <a:graphic>
          <a:graphicData uri="http://schemas.openxmlformats.org/drawingml/2006/table">
            <a:tbl>
              <a:tblPr firstRow="1" bandRow="1">
                <a:tableStyleId>{EB9631B5-78F2-41C9-869B-9F39066F8104}</a:tableStyleId>
              </a:tblPr>
              <a:tblGrid>
                <a:gridCol w="5252603"/>
                <a:gridCol w="6089244"/>
              </a:tblGrid>
              <a:tr h="631427">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HTML Template &amp; UI-KIT</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1136568">
                <a:tc>
                  <a:txBody>
                    <a:bodyPr/>
                    <a:lstStyle/>
                    <a:p>
                      <a:pPr marL="285750" indent="-285750">
                        <a:buFont typeface="Wingdings" panose="05000000000000000000" pitchFamily="2" charset="2"/>
                        <a:buChar char="Ø"/>
                      </a:pPr>
                      <a:r>
                        <a:rPr lang="en-US" sz="2400" dirty="0" smtClean="0"/>
                        <a:t>What is WWW</a:t>
                      </a:r>
                      <a:r>
                        <a:rPr lang="en-US" sz="2400" baseline="0" dirty="0" smtClean="0"/>
                        <a:t> &amp; </a:t>
                      </a:r>
                      <a:r>
                        <a:rPr lang="en-US" sz="2400" dirty="0" smtClean="0"/>
                        <a:t>Web Standards</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Understand  HTTP request message, HTTP response message</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r>
              <a:tr h="1190137">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HTTP response status codes</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Understand what is HTML Template &amp; </a:t>
                      </a:r>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kern="1200" dirty="0" smtClean="0">
                          <a:solidFill>
                            <a:schemeClr val="dk1"/>
                          </a:solidFill>
                          <a:latin typeface="+mn-lt"/>
                          <a:ea typeface="+mn-ea"/>
                          <a:cs typeface="+mn-cs"/>
                        </a:rPr>
                        <a:t>    UI-KIT?</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r>
              <a:tr h="82394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Develop Static Website</a:t>
                      </a:r>
                      <a:endParaRPr lang="en-US" sz="2400" kern="1200" dirty="0">
                        <a:solidFill>
                          <a:schemeClr val="dk1"/>
                        </a:solidFill>
                        <a:latin typeface="+mn-lt"/>
                        <a:ea typeface="+mn-ea"/>
                        <a:cs typeface="+mn-cs"/>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Understand Static Hosting Environments</a:t>
                      </a:r>
                      <a:endParaRPr lang="en-US" sz="2400" kern="1200" dirty="0">
                        <a:solidFill>
                          <a:schemeClr val="dk1"/>
                        </a:solidFill>
                        <a:latin typeface="+mn-lt"/>
                        <a:ea typeface="+mn-ea"/>
                        <a:cs typeface="+mn-cs"/>
                      </a:endParaRPr>
                    </a:p>
                  </a:txBody>
                  <a:tcPr/>
                </a:tc>
              </a:tr>
              <a:tr h="823941">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Host Website on Github/Firebase</a:t>
                      </a:r>
                      <a:endParaRPr lang="en-US" sz="2400" kern="1200" dirty="0">
                        <a:solidFill>
                          <a:schemeClr val="dk1"/>
                        </a:solidFill>
                        <a:latin typeface="+mn-lt"/>
                        <a:ea typeface="+mn-ea"/>
                        <a:cs typeface="+mn-cs"/>
                      </a:endParaRPr>
                    </a:p>
                  </a:txBody>
                  <a:tcPr/>
                </a:tc>
                <a:tc>
                  <a:txBody>
                    <a:bodyPr/>
                    <a:lstStyle/>
                    <a:p>
                      <a:pPr marL="0" indent="0" algn="l" defTabSz="914400" rtl="0" eaLnBrk="1" latinLnBrk="0" hangingPunct="1">
                        <a:buFont typeface="Wingdings" panose="05000000000000000000" pitchFamily="2" charset="2"/>
                        <a:buNone/>
                      </a:pPr>
                      <a:endParaRPr lang="en-US" sz="2400" kern="1200" dirty="0">
                        <a:solidFill>
                          <a:schemeClr val="dk1"/>
                        </a:solidFill>
                        <a:latin typeface="+mn-lt"/>
                        <a:ea typeface="+mn-ea"/>
                        <a:cs typeface="+mn-cs"/>
                      </a:endParaRPr>
                    </a:p>
                  </a:txBody>
                  <a:tcPr/>
                </a:tc>
              </a:tr>
            </a:tbl>
          </a:graphicData>
        </a:graphic>
      </p:graphicFrame>
      <p:sp>
        <p:nvSpPr>
          <p:cNvPr id="12"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 name="Rectangle 8"/>
          <p:cNvSpPr/>
          <p:nvPr/>
        </p:nvSpPr>
        <p:spPr>
          <a:xfrm>
            <a:off x="9465463" y="6495924"/>
            <a:ext cx="2464649" cy="369332"/>
          </a:xfrm>
          <a:prstGeom prst="rect">
            <a:avLst/>
          </a:prstGeom>
        </p:spPr>
        <p:txBody>
          <a:bodyPr wrap="none">
            <a:spAutoFit/>
          </a:bodyPr>
          <a:lstStyle/>
          <a:p>
            <a:r>
              <a:rPr lang="en-US" dirty="0" smtClean="0"/>
              <a:t>HTML Template &amp; UI-KIT</a:t>
            </a:r>
            <a:endParaRPr lang="en-US" dirty="0"/>
          </a:p>
        </p:txBody>
      </p:sp>
    </p:spTree>
    <p:extLst>
      <p:ext uri="{BB962C8B-B14F-4D97-AF65-F5344CB8AC3E}">
        <p14:creationId xmlns:p14="http://schemas.microsoft.com/office/powerpoint/2010/main" val="239246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10" name="Rectangle 9"/>
          <p:cNvSpPr/>
          <p:nvPr/>
        </p:nvSpPr>
        <p:spPr>
          <a:xfrm>
            <a:off x="423079" y="1584286"/>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r>
              <a:rPr lang="en-US" sz="2800" dirty="0" smtClean="0"/>
              <a:t>.</a:t>
            </a:r>
          </a:p>
        </p:txBody>
      </p:sp>
      <p:sp>
        <p:nvSpPr>
          <p:cNvPr id="11" name="Rectangle 10"/>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35999" y="217805"/>
            <a:ext cx="3410806"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Web Standards</a:t>
            </a:r>
          </a:p>
        </p:txBody>
      </p:sp>
      <p:sp>
        <p:nvSpPr>
          <p:cNvPr id="7" name="Rectangle 6"/>
          <p:cNvSpPr/>
          <p:nvPr/>
        </p:nvSpPr>
        <p:spPr>
          <a:xfrm>
            <a:off x="135998" y="1509383"/>
            <a:ext cx="11692903" cy="1384995"/>
          </a:xfrm>
          <a:prstGeom prst="rect">
            <a:avLst/>
          </a:prstGeom>
        </p:spPr>
        <p:txBody>
          <a:bodyPr wrap="square">
            <a:spAutoFit/>
          </a:bodyPr>
          <a:lstStyle/>
          <a:p>
            <a:pPr algn="just"/>
            <a:r>
              <a:rPr lang="en-US" sz="2800" dirty="0"/>
              <a:t>W3C standards define an Open Web Platform for application development that has the unprecedented potential to enable developers to build rich interactive </a:t>
            </a:r>
            <a:r>
              <a:rPr lang="en-US" sz="2800" dirty="0" smtClean="0"/>
              <a:t>experiences.</a:t>
            </a:r>
            <a:endParaRPr lang="en-US" sz="2800" dirty="0"/>
          </a:p>
        </p:txBody>
      </p:sp>
      <p:graphicFrame>
        <p:nvGraphicFramePr>
          <p:cNvPr id="10" name="Table 9"/>
          <p:cNvGraphicFramePr>
            <a:graphicFrameLocks noGrp="1"/>
          </p:cNvGraphicFramePr>
          <p:nvPr>
            <p:extLst>
              <p:ext uri="{D42A27DB-BD31-4B8C-83A1-F6EECF244321}">
                <p14:modId xmlns:p14="http://schemas.microsoft.com/office/powerpoint/2010/main" val="3212184514"/>
              </p:ext>
            </p:extLst>
          </p:nvPr>
        </p:nvGraphicFramePr>
        <p:xfrm>
          <a:off x="811530" y="3478070"/>
          <a:ext cx="9829800" cy="1842300"/>
        </p:xfrm>
        <a:graphic>
          <a:graphicData uri="http://schemas.openxmlformats.org/drawingml/2006/table">
            <a:tbl>
              <a:tblPr firstRow="1" bandRow="1">
                <a:tableStyleId>{00A15C55-8517-42AA-B614-E9B94910E393}</a:tableStyleId>
              </a:tblPr>
              <a:tblGrid>
                <a:gridCol w="4473182"/>
                <a:gridCol w="5356618"/>
              </a:tblGrid>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Design and Applications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of Devices</a:t>
                      </a:r>
                    </a:p>
                  </a:txBody>
                  <a:tcPr/>
                </a:tc>
              </a:tr>
              <a:tr h="47070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Architecture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Semantic Web </a:t>
                      </a:r>
                    </a:p>
                  </a:txBody>
                  <a:tcPr/>
                </a:tc>
              </a:tr>
              <a:tr h="370840">
                <a:tc>
                  <a:txBody>
                    <a:bodyPr/>
                    <a:lstStyle/>
                    <a:p>
                      <a:pPr marL="342900" indent="-342900">
                        <a:buFont typeface="Wingdings" panose="05000000000000000000" pitchFamily="2" charset="2"/>
                        <a:buChar char="Ø"/>
                      </a:pPr>
                      <a:r>
                        <a:rPr lang="en-US" sz="2400" b="1" dirty="0" smtClean="0"/>
                        <a:t>XML Technology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of Services </a:t>
                      </a:r>
                    </a:p>
                  </a:txBody>
                  <a:tcPr/>
                </a:tc>
              </a:tr>
              <a:tr h="370840">
                <a:tc gridSpan="2">
                  <a:txBody>
                    <a:bodyPr/>
                    <a:lstStyle/>
                    <a:p>
                      <a:pPr marL="342900" marR="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Browsers and Authoring Tools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bl>
          </a:graphicData>
        </a:graphic>
      </p:graphicFrame>
      <p:sp>
        <p:nvSpPr>
          <p:cNvPr id="11" name="Rectangle 10"/>
          <p:cNvSpPr/>
          <p:nvPr/>
        </p:nvSpPr>
        <p:spPr>
          <a:xfrm>
            <a:off x="2754840" y="6042426"/>
            <a:ext cx="5372625" cy="523220"/>
          </a:xfrm>
          <a:prstGeom prst="rect">
            <a:avLst/>
          </a:prstGeom>
        </p:spPr>
        <p:txBody>
          <a:bodyPr wrap="square">
            <a:spAutoFit/>
          </a:bodyPr>
          <a:lstStyle/>
          <a:p>
            <a:pPr algn="just"/>
            <a:r>
              <a:rPr lang="en-US" sz="2800" dirty="0"/>
              <a:t>World Wide Web Consortium(W3C)</a:t>
            </a:r>
          </a:p>
        </p:txBody>
      </p:sp>
      <p:sp>
        <p:nvSpPr>
          <p:cNvPr id="12" name="Rectangle 11"/>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spTree>
    <p:extLst>
      <p:ext uri="{BB962C8B-B14F-4D97-AF65-F5344CB8AC3E}">
        <p14:creationId xmlns:p14="http://schemas.microsoft.com/office/powerpoint/2010/main" val="3180672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23571" y="71003"/>
            <a:ext cx="6125138"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Client &amp; Server Architecture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2365" y="1592856"/>
            <a:ext cx="3376424" cy="39588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571" y="799609"/>
            <a:ext cx="8692004" cy="5639234"/>
          </a:xfrm>
          <a:prstGeom prst="rect">
            <a:avLst/>
          </a:prstGeom>
        </p:spPr>
      </p:pic>
      <p:sp>
        <p:nvSpPr>
          <p:cNvPr id="11" name="Rectangle 10"/>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spTree>
    <p:extLst>
      <p:ext uri="{BB962C8B-B14F-4D97-AF65-F5344CB8AC3E}">
        <p14:creationId xmlns:p14="http://schemas.microsoft.com/office/powerpoint/2010/main" val="3612498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23571" y="71003"/>
            <a:ext cx="6210098"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Understand </a:t>
            </a:r>
            <a:r>
              <a:rPr lang="en-US" dirty="0" smtClean="0"/>
              <a:t>HTTP Messages</a:t>
            </a:r>
            <a:endParaRPr lang="en-US" dirty="0"/>
          </a:p>
        </p:txBody>
      </p:sp>
      <p:sp>
        <p:nvSpPr>
          <p:cNvPr id="4" name="Rectangle 3"/>
          <p:cNvSpPr/>
          <p:nvPr/>
        </p:nvSpPr>
        <p:spPr>
          <a:xfrm>
            <a:off x="324562" y="1260483"/>
            <a:ext cx="11394272" cy="2862322"/>
          </a:xfrm>
          <a:prstGeom prst="rect">
            <a:avLst/>
          </a:prstGeom>
        </p:spPr>
        <p:txBody>
          <a:bodyPr wrap="square">
            <a:spAutoFit/>
          </a:bodyPr>
          <a:lstStyle/>
          <a:p>
            <a:pPr marL="457200" indent="-457200" algn="just">
              <a:buFont typeface="Wingdings" panose="05000000000000000000" pitchFamily="2" charset="2"/>
              <a:buChar char="Ø"/>
            </a:pPr>
            <a:r>
              <a:rPr lang="en-US" sz="3600" dirty="0" smtClean="0"/>
              <a:t>HTTP </a:t>
            </a:r>
            <a:r>
              <a:rPr lang="en-US" sz="3600" dirty="0"/>
              <a:t>Messages – Request ,Response </a:t>
            </a:r>
          </a:p>
          <a:p>
            <a:pPr marL="457200" indent="-457200" algn="just">
              <a:buFont typeface="Wingdings" panose="05000000000000000000" pitchFamily="2" charset="2"/>
              <a:buChar char="Ø"/>
            </a:pPr>
            <a:r>
              <a:rPr lang="en-US" sz="3600" dirty="0"/>
              <a:t>HTTP request methods</a:t>
            </a:r>
          </a:p>
          <a:p>
            <a:pPr marL="457200" indent="-457200" algn="just">
              <a:buFont typeface="Wingdings" panose="05000000000000000000" pitchFamily="2" charset="2"/>
              <a:buChar char="Ø"/>
            </a:pPr>
            <a:r>
              <a:rPr lang="en-US" sz="3600" dirty="0"/>
              <a:t>HTTP response status </a:t>
            </a:r>
            <a:r>
              <a:rPr lang="en-US" sz="3600" dirty="0" smtClean="0"/>
              <a:t>codes</a:t>
            </a:r>
            <a:endParaRPr lang="en-US" sz="3600" dirty="0"/>
          </a:p>
          <a:p>
            <a:pPr algn="just"/>
            <a:endParaRPr lang="en-US" sz="3600" dirty="0"/>
          </a:p>
          <a:p>
            <a:pPr algn="just"/>
            <a:r>
              <a:rPr lang="en-US" sz="3600" dirty="0"/>
              <a:t> </a:t>
            </a:r>
          </a:p>
        </p:txBody>
      </p:sp>
      <p:sp>
        <p:nvSpPr>
          <p:cNvPr id="10" name="Rectangle 9"/>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451688228"/>
              </p:ext>
            </p:extLst>
          </p:nvPr>
        </p:nvGraphicFramePr>
        <p:xfrm>
          <a:off x="667657" y="3560570"/>
          <a:ext cx="9936208" cy="2103120"/>
        </p:xfrm>
        <a:graphic>
          <a:graphicData uri="http://schemas.openxmlformats.org/drawingml/2006/table">
            <a:tbl>
              <a:tblPr firstRow="1" bandRow="1">
                <a:tableStyleId>{5C22544A-7EE6-4342-B048-85BDC9FD1C3A}</a:tableStyleId>
              </a:tblPr>
              <a:tblGrid>
                <a:gridCol w="4968104"/>
                <a:gridCol w="4968104"/>
              </a:tblGrid>
              <a:tr h="370840">
                <a:tc>
                  <a:txBody>
                    <a:bodyPr/>
                    <a:lstStyle/>
                    <a:p>
                      <a:r>
                        <a:rPr lang="en-US" sz="2400" dirty="0" smtClean="0"/>
                        <a:t> Informational responses (100–199)</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Successful responses (200–299)</a:t>
                      </a:r>
                    </a:p>
                    <a:p>
                      <a:endParaRPr lang="en-US" sz="2400" dirty="0"/>
                    </a:p>
                  </a:txBody>
                  <a:tcPr/>
                </a:tc>
              </a:tr>
              <a:tr h="370840">
                <a:tc>
                  <a:txBody>
                    <a:bodyPr/>
                    <a:lstStyle/>
                    <a:p>
                      <a:r>
                        <a:rPr lang="en-US" sz="2400" dirty="0" smtClean="0"/>
                        <a:t>Redirects (300–399)</a:t>
                      </a:r>
                      <a:endParaRPr lang="en-US" sz="2400" dirty="0"/>
                    </a:p>
                  </a:txBody>
                  <a:tcPr/>
                </a:tc>
                <a:tc>
                  <a:txBody>
                    <a:bodyPr/>
                    <a:lstStyle/>
                    <a:p>
                      <a:r>
                        <a:rPr lang="en-US" sz="2400" dirty="0" smtClean="0"/>
                        <a:t> Client errors (400–499)</a:t>
                      </a:r>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Server errors (500–599)</a:t>
                      </a:r>
                    </a:p>
                    <a:p>
                      <a:pPr algn="ctr"/>
                      <a:endParaRPr lang="en-US" sz="2400" dirty="0"/>
                    </a:p>
                  </a:txBody>
                  <a:tcPr/>
                </a:tc>
                <a:tc hMerge="1">
                  <a:txBody>
                    <a:bodyPr/>
                    <a:lstStyle/>
                    <a:p>
                      <a:endParaRPr lang="en-US" sz="2400" dirty="0" smtClean="0"/>
                    </a:p>
                  </a:txBody>
                  <a:tcPr/>
                </a:tc>
              </a:tr>
            </a:tbl>
          </a:graphicData>
        </a:graphic>
      </p:graphicFrame>
    </p:spTree>
    <p:extLst>
      <p:ext uri="{BB962C8B-B14F-4D97-AF65-F5344CB8AC3E}">
        <p14:creationId xmlns:p14="http://schemas.microsoft.com/office/powerpoint/2010/main" val="990098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
        <p:nvSpPr>
          <p:cNvPr id="10" name="Rectangle 9"/>
          <p:cNvSpPr/>
          <p:nvPr/>
        </p:nvSpPr>
        <p:spPr>
          <a:xfrm>
            <a:off x="9521709" y="6445581"/>
            <a:ext cx="2464649" cy="369332"/>
          </a:xfrm>
          <a:prstGeom prst="rect">
            <a:avLst/>
          </a:prstGeom>
        </p:spPr>
        <p:txBody>
          <a:bodyPr wrap="none">
            <a:spAutoFit/>
          </a:bodyPr>
          <a:lstStyle/>
          <a:p>
            <a:r>
              <a:rPr lang="en-US" dirty="0" smtClean="0"/>
              <a:t>HTML Template &amp; UI-KIT</a:t>
            </a:r>
            <a:endParaRPr lang="en-US" dirty="0"/>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2" name="Rectangle 11"/>
          <p:cNvSpPr/>
          <p:nvPr/>
        </p:nvSpPr>
        <p:spPr>
          <a:xfrm>
            <a:off x="10099068" y="6438843"/>
            <a:ext cx="1729833" cy="369332"/>
          </a:xfrm>
          <a:prstGeom prst="rect">
            <a:avLst/>
          </a:prstGeom>
        </p:spPr>
        <p:txBody>
          <a:bodyPr wrap="none">
            <a:spAutoFit/>
          </a:bodyPr>
          <a:lstStyle/>
          <a:p>
            <a:r>
              <a:rPr lang="en-US" dirty="0"/>
              <a:t>Web Technology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09" y="5731850"/>
            <a:ext cx="5305425" cy="10763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389</Words>
  <Application>Microsoft Office PowerPoint</Application>
  <PresentationFormat>Widescreen</PresentationFormat>
  <Paragraphs>65</Paragraphs>
  <Slides>8</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Microsoft YaHei</vt:lpstr>
      <vt:lpstr>SimSun</vt:lpstr>
      <vt:lpstr>SimSun</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185</cp:revision>
  <dcterms:created xsi:type="dcterms:W3CDTF">2016-01-14T13:25:00Z</dcterms:created>
  <dcterms:modified xsi:type="dcterms:W3CDTF">2021-03-22T07:45:04Z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