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8" r:id="rId6"/>
    <p:sldId id="268" r:id="rId7"/>
    <p:sldId id="269" r:id="rId8"/>
    <p:sldId id="271" r:id="rId9"/>
    <p:sldId id="276" r:id="rId10"/>
    <p:sldId id="279" r:id="rId11"/>
    <p:sldId id="280" r:id="rId12"/>
    <p:sldId id="281" r:id="rId13"/>
    <p:sldId id="282" r:id="rId14"/>
    <p:sldId id="260" r:id="rId15"/>
    <p:sldId id="261" r:id="rId16"/>
    <p:sldId id="272" r:id="rId17"/>
    <p:sldId id="273" r:id="rId18"/>
    <p:sldId id="274" r:id="rId19"/>
    <p:sldId id="263" r:id="rId20"/>
    <p:sldId id="275" r:id="rId21"/>
    <p:sldId id="267" r:id="rId22"/>
    <p:sldId id="283" r:id="rId23"/>
    <p:sldId id="284" r:id="rId24"/>
    <p:sldId id="285" r:id="rId25"/>
    <p:sldId id="286" r:id="rId26"/>
    <p:sldId id="287" r:id="rId27"/>
    <p:sldId id="259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 varScale="1">
        <p:scale>
          <a:sx n="73" d="100"/>
          <a:sy n="73" d="100"/>
        </p:scale>
        <p:origin x="61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2021-12-19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2021-12-19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1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2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9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97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3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2021-12-19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2021-12-19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2021-12-19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2021-12-19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2021-12-19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2021-12-19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2021-12-19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2021-12-19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2021-12-19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2021-12-19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2021-12-19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2021-12-19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SQ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hp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mysql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5" y="152400"/>
            <a:ext cx="5561488" cy="856804"/>
          </a:xfrm>
        </p:spPr>
        <p:txBody>
          <a:bodyPr/>
          <a:lstStyle/>
          <a:p>
            <a:r>
              <a:rPr lang="en-IN" b="1" dirty="0"/>
              <a:t>Database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1337"/>
              </p:ext>
            </p:extLst>
          </p:nvPr>
        </p:nvGraphicFramePr>
        <p:xfrm>
          <a:off x="455612" y="2209800"/>
          <a:ext cx="11041040" cy="267551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Database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Database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Purpose of Database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a Database Model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of database models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66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Things you do with RDBMS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 Terminology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148">
                <a:tc gridSpan="2"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SQL Getting Started with MySQL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28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28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958948"/>
            <a:ext cx="10820400" cy="160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/>
              <a:t>NoSQL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b="1" i="1" dirty="0" smtClean="0"/>
              <a:t>database model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Types of database models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1812" y="1728946"/>
            <a:ext cx="10744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In </a:t>
            </a:r>
            <a:r>
              <a:rPr lang="en-IN" dirty="0"/>
              <a:t>addition to the object database model, other non-SQL models have emerged in contrast to the relational model:</a:t>
            </a:r>
          </a:p>
          <a:p>
            <a:endParaRPr lang="en-IN" dirty="0"/>
          </a:p>
          <a:p>
            <a:r>
              <a:rPr lang="en-IN" b="1" i="1" dirty="0"/>
              <a:t>The graph database model, </a:t>
            </a:r>
            <a:r>
              <a:rPr lang="en-IN" dirty="0"/>
              <a:t>which is even more flexible than a network model, allowing any node to connect with any other.</a:t>
            </a:r>
          </a:p>
          <a:p>
            <a:endParaRPr lang="en-IN" dirty="0"/>
          </a:p>
          <a:p>
            <a:r>
              <a:rPr lang="en-IN" b="1" i="1" dirty="0"/>
              <a:t>The </a:t>
            </a:r>
            <a:r>
              <a:rPr lang="en-IN" b="1" i="1" dirty="0" err="1"/>
              <a:t>multivalue</a:t>
            </a:r>
            <a:r>
              <a:rPr lang="en-IN" b="1" i="1" dirty="0"/>
              <a:t> model, </a:t>
            </a:r>
            <a:r>
              <a:rPr lang="en-IN" dirty="0"/>
              <a:t>which breaks from the relational model by allowing attributes to contain a list of data rather than a single data point.</a:t>
            </a:r>
          </a:p>
          <a:p>
            <a:endParaRPr lang="en-IN" dirty="0"/>
          </a:p>
          <a:p>
            <a:r>
              <a:rPr lang="en-IN" b="1" i="1" dirty="0"/>
              <a:t>The document model</a:t>
            </a:r>
            <a:r>
              <a:rPr lang="en-IN" dirty="0"/>
              <a:t>, which is designed for storing and managing documents or semi-structured data, rather than atomic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72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685800"/>
            <a:ext cx="10706100" cy="5886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-29891" y="89263"/>
            <a:ext cx="996728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b="1" dirty="0">
                <a:latin typeface="+mj-lt"/>
                <a:ea typeface="+mj-ea"/>
                <a:cs typeface="+mj-cs"/>
              </a:rPr>
              <a:t>Things you do with RDBMS</a:t>
            </a:r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7714" y="13063"/>
            <a:ext cx="12294071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b="1" dirty="0">
                <a:latin typeface="+mj-lt"/>
                <a:ea typeface="+mj-ea"/>
                <a:cs typeface="+mj-cs"/>
              </a:rPr>
              <a:t>Relational Database Terminology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821" y="1371600"/>
            <a:ext cx="11811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 smtClean="0"/>
              <a:t>Database</a:t>
            </a:r>
          </a:p>
          <a:p>
            <a:r>
              <a:rPr lang="en-IN" dirty="0"/>
              <a:t>	</a:t>
            </a:r>
            <a:r>
              <a:rPr lang="en-IN" dirty="0" smtClean="0"/>
              <a:t>A </a:t>
            </a:r>
            <a:r>
              <a:rPr lang="en-IN" dirty="0"/>
              <a:t>database is a named collection of tables. (see table). A database can also contain views, indexes, sequences, data types, operators, and functions. </a:t>
            </a:r>
          </a:p>
          <a:p>
            <a:endParaRPr lang="en-IN" b="1" i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Command</a:t>
            </a:r>
          </a:p>
          <a:p>
            <a:r>
              <a:rPr lang="en-IN" dirty="0" smtClean="0"/>
              <a:t>	A </a:t>
            </a:r>
            <a:r>
              <a:rPr lang="en-IN" dirty="0"/>
              <a:t>command is a string that you send to the server in hopes of having the server do something useful. Some people use the word statement to mean command. 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Query</a:t>
            </a:r>
          </a:p>
          <a:p>
            <a:r>
              <a:rPr lang="en-IN" dirty="0" smtClean="0"/>
              <a:t>	A </a:t>
            </a:r>
            <a:r>
              <a:rPr lang="en-IN" dirty="0"/>
              <a:t>query is a type of command that retrieves data from the server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Normalization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smtClean="0"/>
              <a:t>	Is</a:t>
            </a:r>
            <a:r>
              <a:rPr lang="en-IN" dirty="0"/>
              <a:t> the process of organizing data into a </a:t>
            </a:r>
            <a:r>
              <a:rPr lang="en-IN"/>
              <a:t>related </a:t>
            </a:r>
            <a:r>
              <a:rPr lang="en-IN" smtClean="0"/>
              <a:t>table, </a:t>
            </a:r>
            <a:r>
              <a:rPr lang="en-IN" dirty="0"/>
              <a:t>it also eliminates redundancy and increases the integrity which improves performance of the </a:t>
            </a:r>
            <a:r>
              <a:rPr lang="en-IN" dirty="0" smtClean="0"/>
              <a:t>query.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7714" y="13063"/>
            <a:ext cx="12294071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b="1" dirty="0">
                <a:latin typeface="+mj-lt"/>
                <a:ea typeface="+mj-ea"/>
                <a:cs typeface="+mj-cs"/>
              </a:rPr>
              <a:t>Relational Database Terminology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721" y="1371600"/>
            <a:ext cx="1188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Column (field, attribute)</a:t>
            </a:r>
          </a:p>
          <a:p>
            <a:r>
              <a:rPr lang="en-IN" dirty="0" smtClean="0"/>
              <a:t>	A </a:t>
            </a:r>
            <a:r>
              <a:rPr lang="en-IN" dirty="0"/>
              <a:t>column is the smallest unit of storage in a relational database. A column represents one piece of information about an object. Every column has a name and a data type. Columns are grouped into rows, and rows are grouped into tables. 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Row (record, tuple)</a:t>
            </a:r>
          </a:p>
          <a:p>
            <a:r>
              <a:rPr lang="en-IN" dirty="0" smtClean="0"/>
              <a:t>	A </a:t>
            </a:r>
            <a:r>
              <a:rPr lang="en-IN" dirty="0"/>
              <a:t>row is a collection of column values. Every row in a table has the same shape (in other words, every row is composed of the same set of columns). If you are trying to model a real-world application, a row represents a real-world object. For example, if you are running an auto dealership, you might have a vehicles table. Each row in the vehicles table represents a car (or truck, or motorcycle, and so on). The kinds of information that you store are the same for all vehicles (that is, every car has a </a:t>
            </a:r>
            <a:r>
              <a:rPr lang="en-IN" dirty="0" err="1"/>
              <a:t>color</a:t>
            </a:r>
            <a:r>
              <a:rPr lang="en-IN" dirty="0"/>
              <a:t>, a vehicle ID, an engine, and so on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31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7714" y="13063"/>
            <a:ext cx="12294071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b="1" dirty="0">
                <a:latin typeface="+mj-lt"/>
                <a:ea typeface="+mj-ea"/>
                <a:cs typeface="+mj-cs"/>
              </a:rPr>
              <a:t>Relational Database Terminology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221" y="1676400"/>
            <a:ext cx="1150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Client</a:t>
            </a:r>
          </a:p>
          <a:p>
            <a:r>
              <a:rPr lang="en-IN" dirty="0" smtClean="0"/>
              <a:t>	A </a:t>
            </a:r>
            <a:r>
              <a:rPr lang="en-IN" dirty="0"/>
              <a:t>client is an application that makes requests of the </a:t>
            </a:r>
            <a:r>
              <a:rPr lang="en-IN" dirty="0" smtClean="0"/>
              <a:t>Database </a:t>
            </a:r>
            <a:r>
              <a:rPr lang="en-IN" dirty="0"/>
              <a:t>server. </a:t>
            </a:r>
            <a:endParaRPr lang="en-IN" dirty="0" smtClean="0"/>
          </a:p>
          <a:p>
            <a:r>
              <a:rPr lang="en-IN" dirty="0" smtClean="0"/>
              <a:t>Client </a:t>
            </a:r>
            <a:r>
              <a:rPr lang="en-IN" dirty="0"/>
              <a:t>applications provide a user interface and can be written in many languages</a:t>
            </a:r>
            <a:r>
              <a:rPr lang="en-IN" dirty="0" smtClean="0"/>
              <a:t>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MySQL </a:t>
            </a:r>
            <a:r>
              <a:rPr lang="en-IN" dirty="0" smtClean="0"/>
              <a:t>Workbench</a:t>
            </a:r>
            <a:r>
              <a:rPr lang="en-US" dirty="0" smtClean="0"/>
              <a:t>,</a:t>
            </a:r>
            <a:r>
              <a:rPr lang="en-US" dirty="0" err="1" smtClean="0"/>
              <a:t>PhpMyAdmin</a:t>
            </a:r>
            <a:endParaRPr lang="en-IN" dirty="0"/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Server</a:t>
            </a:r>
          </a:p>
          <a:p>
            <a:r>
              <a:rPr lang="en-IN" dirty="0" smtClean="0"/>
              <a:t>	The </a:t>
            </a:r>
            <a:r>
              <a:rPr lang="en-IN" dirty="0" err="1" smtClean="0"/>
              <a:t>MySQL,Oracle,PostgreSQL</a:t>
            </a:r>
            <a:r>
              <a:rPr lang="en-IN" dirty="0" smtClean="0"/>
              <a:t> database server </a:t>
            </a:r>
            <a:r>
              <a:rPr lang="en-IN" dirty="0"/>
              <a:t>is a program that services commands coming from client applications. </a:t>
            </a:r>
            <a:endParaRPr lang="en-IN" dirty="0" smtClean="0"/>
          </a:p>
          <a:p>
            <a:r>
              <a:rPr lang="en-IN" dirty="0" smtClean="0"/>
              <a:t>The Database </a:t>
            </a:r>
            <a:r>
              <a:rPr lang="en-IN" dirty="0"/>
              <a:t>server has no user </a:t>
            </a:r>
            <a:r>
              <a:rPr lang="en-IN" dirty="0" err="1"/>
              <a:t>interface?you</a:t>
            </a:r>
            <a:r>
              <a:rPr lang="en-IN" dirty="0"/>
              <a:t> can't talk to the server directly, you must use a client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685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7714" y="13063"/>
            <a:ext cx="12294071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b="1" dirty="0">
                <a:latin typeface="+mj-lt"/>
                <a:ea typeface="+mj-ea"/>
                <a:cs typeface="+mj-cs"/>
              </a:rPr>
              <a:t>Relational Database Terminology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227012" y="1720840"/>
            <a:ext cx="1173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foreign key</a:t>
            </a:r>
          </a:p>
          <a:p>
            <a:r>
              <a:rPr lang="en-IN" dirty="0" smtClean="0"/>
              <a:t>	A </a:t>
            </a:r>
            <a:r>
              <a:rPr lang="en-IN" dirty="0"/>
              <a:t>foreign key is a column or a set of columns in a table whose values correspond to the values of the primary key in another table.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primary key</a:t>
            </a:r>
          </a:p>
          <a:p>
            <a:r>
              <a:rPr lang="en-IN" dirty="0" smtClean="0"/>
              <a:t>	A </a:t>
            </a:r>
            <a:r>
              <a:rPr lang="en-IN" dirty="0"/>
              <a:t>primary key is a column or a group of columns in a table that uniquely identifies the rows in that table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Views</a:t>
            </a:r>
            <a:endParaRPr lang="en-US" b="1" i="1" dirty="0"/>
          </a:p>
          <a:p>
            <a:r>
              <a:rPr lang="en-IN" dirty="0" smtClean="0"/>
              <a:t>	Views </a:t>
            </a:r>
            <a:r>
              <a:rPr lang="en-IN" dirty="0"/>
              <a:t>are virtual tables. They are only a structure, and contain no data. Their purpose is to allow a user to see a subset of the actual data. A view can consist of a subset of one table</a:t>
            </a:r>
          </a:p>
        </p:txBody>
      </p:sp>
    </p:spTree>
    <p:extLst>
      <p:ext uri="{BB962C8B-B14F-4D97-AF65-F5344CB8AC3E}">
        <p14:creationId xmlns:p14="http://schemas.microsoft.com/office/powerpoint/2010/main" val="248227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0781" y="8709"/>
            <a:ext cx="12289605" cy="6008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3600" b="1" dirty="0">
                <a:latin typeface="+mj-lt"/>
                <a:ea typeface="+mj-ea"/>
                <a:cs typeface="+mj-cs"/>
              </a:rPr>
              <a:t>Introduction to SQL Getting Started with MySQL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12" y="1066800"/>
            <a:ext cx="120380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	SQL </a:t>
            </a:r>
            <a:r>
              <a:rPr lang="en-IN" dirty="0"/>
              <a:t>is the most common language for extracting and organising data that is stored in a </a:t>
            </a:r>
            <a:r>
              <a:rPr lang="en-IN" b="1" i="1" dirty="0"/>
              <a:t>relational </a:t>
            </a:r>
            <a:r>
              <a:rPr lang="en-IN" b="1" i="1" dirty="0" err="1"/>
              <a:t>database</a:t>
            </a:r>
            <a:r>
              <a:rPr lang="en-IN" dirty="0" err="1"/>
              <a:t>,SQL</a:t>
            </a:r>
            <a:r>
              <a:rPr lang="en-IN" dirty="0"/>
              <a:t> is the language of databases. It facilitates retrieving specific information from databases that are further used for </a:t>
            </a:r>
            <a:r>
              <a:rPr lang="en-IN" dirty="0" smtClean="0"/>
              <a:t>analysis.</a:t>
            </a:r>
            <a:endParaRPr lang="en-IN" dirty="0"/>
          </a:p>
          <a:p>
            <a:r>
              <a:rPr lang="en-IN" dirty="0" smtClean="0"/>
              <a:t>	There </a:t>
            </a:r>
            <a:r>
              <a:rPr lang="en-IN" dirty="0"/>
              <a:t>are different versions and frameworks for SQL, the most commonly used is MySQL. MySQL is an open-source solution that helps facilitate SQL’s role in managing back-end data for web applications. Companies such as Facebook, Instagram, WhatsApp, etc. all use SQL for back-end data storage and data processing solutions. </a:t>
            </a:r>
            <a:endParaRPr lang="en-IN" dirty="0" smtClean="0"/>
          </a:p>
          <a:p>
            <a:r>
              <a:rPr lang="en-IN" dirty="0" smtClean="0"/>
              <a:t>	When </a:t>
            </a:r>
            <a:r>
              <a:rPr lang="en-IN" dirty="0"/>
              <a:t>an SQL query is written &amp; run (or parsed), it is processed by a query optimiser. The query reaches SQL server, where it compiles in three phases; Parsing, Binding and Optimisation.</a:t>
            </a:r>
          </a:p>
          <a:p>
            <a:r>
              <a:rPr lang="en-IN" b="1" dirty="0" smtClean="0"/>
              <a:t>Parsing</a:t>
            </a:r>
            <a:r>
              <a:rPr lang="en-IN" dirty="0" smtClean="0"/>
              <a:t> </a:t>
            </a:r>
            <a:r>
              <a:rPr lang="en-IN" dirty="0"/>
              <a:t>– A process to check the syntax</a:t>
            </a:r>
          </a:p>
          <a:p>
            <a:r>
              <a:rPr lang="en-IN" b="1" dirty="0"/>
              <a:t>Binding</a:t>
            </a:r>
            <a:r>
              <a:rPr lang="en-IN" dirty="0"/>
              <a:t> – A process to check the query semantics</a:t>
            </a:r>
          </a:p>
          <a:p>
            <a:r>
              <a:rPr lang="en-IN" b="1" dirty="0"/>
              <a:t>Optimisation</a:t>
            </a:r>
            <a:r>
              <a:rPr lang="en-IN" dirty="0"/>
              <a:t> – A process to generate the query execution plan</a:t>
            </a:r>
          </a:p>
          <a:p>
            <a:endParaRPr lang="en-IN" dirty="0"/>
          </a:p>
          <a:p>
            <a:r>
              <a:rPr lang="en-IN" b="1" i="1" dirty="0"/>
              <a:t>SQL stands for 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0781" y="8709"/>
            <a:ext cx="12289605" cy="6008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3600" b="1" dirty="0">
                <a:latin typeface="+mj-lt"/>
                <a:ea typeface="+mj-ea"/>
                <a:cs typeface="+mj-cs"/>
              </a:rPr>
              <a:t>Introduction to SQL Getting Started with MySQL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9412" y="1295400"/>
            <a:ext cx="11582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/>
              <a:t>SQL </a:t>
            </a:r>
            <a:r>
              <a:rPr lang="en-IN" b="1" i="1" dirty="0"/>
              <a:t>Used for?</a:t>
            </a:r>
          </a:p>
          <a:p>
            <a:r>
              <a:rPr lang="en-IN" dirty="0"/>
              <a:t>Now that we understand what is SQL and how does it work, let’s try to see what SQL can do.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programming language has various uses for data analysts &amp; data science professionals. It is particularly helpful because it can: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Execute queries against a database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Retrieve data from a database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Insert records into a database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Update records in a database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Delete records from a database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Create new databases, or new tables in a database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Create stored procedures &amp; views in a database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Set permissions on tables, procedures, and views</a:t>
            </a:r>
          </a:p>
        </p:txBody>
      </p:sp>
    </p:spTree>
    <p:extLst>
      <p:ext uri="{BB962C8B-B14F-4D97-AF65-F5344CB8AC3E}">
        <p14:creationId xmlns:p14="http://schemas.microsoft.com/office/powerpoint/2010/main" val="222787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1447800"/>
            <a:ext cx="10514330" cy="533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https://dev.mysql.com/doc/refman/8.0/en/what-is-mysql.html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-77788" y="0"/>
            <a:ext cx="6382773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MySQL Overview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12" y="2286000"/>
            <a:ext cx="1120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What is MySQL?</a:t>
            </a:r>
          </a:p>
          <a:p>
            <a:r>
              <a:rPr lang="en-IN" dirty="0" smtClean="0"/>
              <a:t>	MySQL</a:t>
            </a:r>
            <a:r>
              <a:rPr lang="en-IN" dirty="0"/>
              <a:t>, the most popular Open Source SQL database management system, is developed, distributed, and supported by Oracle Corporation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is a database management system.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databases are relational.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software is Open Source.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The MySQL Database Server is very fast, reliable, scalable, and easy to use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Server works in client/server or embedded systems.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27012" y="6172200"/>
            <a:ext cx="10514330" cy="533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https://dev.mysql.com/doc/refman/8.0/en/features.html</a:t>
            </a:r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0"/>
            <a:ext cx="1188720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Installation of the MySQL server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612" y="1959429"/>
            <a:ext cx="11506200" cy="366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How to Get MySQL</a:t>
            </a:r>
          </a:p>
          <a:p>
            <a:r>
              <a:rPr lang="en-IN" dirty="0" smtClean="0"/>
              <a:t>	Check </a:t>
            </a:r>
            <a:r>
              <a:rPr lang="en-IN" dirty="0"/>
              <a:t>downloads page at https://dev.mysql.com/downloads/ for information about the current version of MySQL and for downloading instructions.</a:t>
            </a:r>
          </a:p>
          <a:p>
            <a:pPr algn="ctr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://dev.mysql.com/doc/refman/8.0/en/installation-layouts.html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Installation Requirements</a:t>
            </a:r>
          </a:p>
          <a:p>
            <a:r>
              <a:rPr lang="en-IN" dirty="0" smtClean="0"/>
              <a:t>	MySQL </a:t>
            </a:r>
            <a:r>
              <a:rPr lang="en-IN" dirty="0"/>
              <a:t>Installer requires Microsoft .NET Framework 4.5.2 or later. If this version is not installed on the host computer, you can download it by visiting the Microsoft website.</a:t>
            </a:r>
          </a:p>
        </p:txBody>
      </p:sp>
    </p:spTree>
    <p:extLst>
      <p:ext uri="{BB962C8B-B14F-4D97-AF65-F5344CB8AC3E}">
        <p14:creationId xmlns:p14="http://schemas.microsoft.com/office/powerpoint/2010/main" val="253079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7612" y="1219200"/>
            <a:ext cx="10591800" cy="45720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 </a:t>
            </a:r>
            <a:r>
              <a:rPr lang="en-IN" b="1" dirty="0"/>
              <a:t>database</a:t>
            </a:r>
            <a:r>
              <a:rPr lang="en-IN" dirty="0"/>
              <a:t> is a storing system that collects organized data, to make some works easier like searching, structure, and extend.</a:t>
            </a:r>
          </a:p>
          <a:p>
            <a:r>
              <a:rPr lang="en-IN" dirty="0"/>
              <a:t>In web development, most databases use the relational database management system (RDBMS) to organize data and programming in </a:t>
            </a:r>
            <a:r>
              <a:rPr lang="en-IN" u="sng" dirty="0">
                <a:hlinkClick r:id="rId2"/>
              </a:rPr>
              <a:t>SQL</a:t>
            </a:r>
            <a:r>
              <a:rPr lang="en-IN" dirty="0"/>
              <a:t>. Some databases, however, don't follow the former mechanism to organized data, which called NoSQL.</a:t>
            </a:r>
          </a:p>
          <a:p>
            <a:r>
              <a:rPr lang="en-IN" dirty="0"/>
              <a:t>Some famous server-side RDBMS are </a:t>
            </a:r>
            <a:r>
              <a:rPr lang="en-IN" i="1" dirty="0"/>
              <a:t>MySQL</a:t>
            </a:r>
            <a:r>
              <a:rPr lang="en-IN" dirty="0"/>
              <a:t>(or </a:t>
            </a:r>
            <a:r>
              <a:rPr lang="en-IN" i="1" dirty="0" err="1"/>
              <a:t>MariaDB</a:t>
            </a:r>
            <a:r>
              <a:rPr lang="en-IN" dirty="0"/>
              <a:t> which is a fork of it), </a:t>
            </a:r>
            <a:r>
              <a:rPr lang="en-IN" i="1" dirty="0"/>
              <a:t>SQL Server</a:t>
            </a:r>
            <a:r>
              <a:rPr lang="en-IN" dirty="0"/>
              <a:t>, </a:t>
            </a:r>
            <a:r>
              <a:rPr lang="en-IN" dirty="0" err="1" smtClean="0"/>
              <a:t>PostgreSQL,and</a:t>
            </a:r>
            <a:r>
              <a:rPr lang="en-IN" dirty="0"/>
              <a:t> </a:t>
            </a:r>
            <a:r>
              <a:rPr lang="en-IN" i="1" dirty="0"/>
              <a:t>Oracle Database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On </a:t>
            </a:r>
            <a:r>
              <a:rPr lang="en-IN" dirty="0"/>
              <a:t>the other hand, some famous NoSQL examples are </a:t>
            </a:r>
            <a:r>
              <a:rPr lang="en-IN" i="1" dirty="0"/>
              <a:t>MongoDB</a:t>
            </a:r>
            <a:r>
              <a:rPr lang="en-IN" dirty="0"/>
              <a:t>, </a:t>
            </a:r>
            <a:r>
              <a:rPr lang="en-IN" i="1" dirty="0"/>
              <a:t>Cassandra</a:t>
            </a:r>
            <a:r>
              <a:rPr lang="en-IN" dirty="0"/>
              <a:t>, </a:t>
            </a:r>
            <a:r>
              <a:rPr lang="en-IN" dirty="0" smtClean="0"/>
              <a:t>Firebase and</a:t>
            </a:r>
            <a:r>
              <a:rPr lang="en-IN" dirty="0"/>
              <a:t> </a:t>
            </a:r>
            <a:r>
              <a:rPr lang="en-IN" i="1" dirty="0" err="1"/>
              <a:t>Redis</a:t>
            </a:r>
            <a:r>
              <a:rPr lang="en-IN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03"/>
            <a:ext cx="8761412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b="1" dirty="0">
                <a:latin typeface="+mj-lt"/>
                <a:ea typeface="+mj-ea"/>
                <a:cs typeface="+mj-cs"/>
              </a:rPr>
              <a:t>What is Database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1447800"/>
            <a:ext cx="10514330" cy="5334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b="1" dirty="0"/>
              <a:t>MySQL Installer Process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981200"/>
            <a:ext cx="11285623" cy="457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77788" y="0"/>
            <a:ext cx="1188720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Installation of the MySQL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612" y="6172200"/>
            <a:ext cx="1158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https://dev.mysql.com/doc/refman/8.0/en/mysql-installer-setup.html</a:t>
            </a:r>
          </a:p>
        </p:txBody>
      </p:sp>
    </p:spTree>
    <p:extLst>
      <p:ext uri="{BB962C8B-B14F-4D97-AF65-F5344CB8AC3E}">
        <p14:creationId xmlns:p14="http://schemas.microsoft.com/office/powerpoint/2010/main" val="1099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1447800"/>
            <a:ext cx="10514330" cy="533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https://dev.mysql.com/doc/refman/8.0/en/what-is-mysql.html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-77788" y="0"/>
            <a:ext cx="6382773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MySQL Overview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12" y="2579537"/>
            <a:ext cx="1120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What is MySQL?</a:t>
            </a:r>
          </a:p>
          <a:p>
            <a:r>
              <a:rPr lang="en-IN" dirty="0" smtClean="0"/>
              <a:t>	MySQL</a:t>
            </a:r>
            <a:r>
              <a:rPr lang="en-IN" dirty="0"/>
              <a:t>, the most popular Open Source SQL database management system, is developed, distributed, and supported by Oracle Corporation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is a database management system.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databases are relational.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software is Open Source.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The MySQL Database Server is very fast, reliable, scalable, and easy to use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Server works in client/server or embedded systems.</a:t>
            </a:r>
          </a:p>
        </p:txBody>
      </p:sp>
    </p:spTree>
    <p:extLst>
      <p:ext uri="{BB962C8B-B14F-4D97-AF65-F5344CB8AC3E}">
        <p14:creationId xmlns:p14="http://schemas.microsoft.com/office/powerpoint/2010/main" val="119776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1447800"/>
            <a:ext cx="10514330" cy="533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https://dev.mysql.com/doc/refman/8.0/en/what-is-mysql.html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-77788" y="0"/>
            <a:ext cx="6382773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MySQL Overview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12" y="2579537"/>
            <a:ext cx="1120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What is MySQL?</a:t>
            </a:r>
          </a:p>
          <a:p>
            <a:r>
              <a:rPr lang="en-IN" dirty="0" smtClean="0"/>
              <a:t>	MySQL</a:t>
            </a:r>
            <a:r>
              <a:rPr lang="en-IN" dirty="0"/>
              <a:t>, the most popular Open Source SQL database management system, is developed, distributed, and supported by Oracle Corporation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is a database management system.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databases are relational.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software is Open Source.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The MySQL Database Server is very fast, reliable, scalable, and easy to use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Server works in client/server or embedded systems.</a:t>
            </a:r>
          </a:p>
        </p:txBody>
      </p:sp>
    </p:spTree>
    <p:extLst>
      <p:ext uri="{BB962C8B-B14F-4D97-AF65-F5344CB8AC3E}">
        <p14:creationId xmlns:p14="http://schemas.microsoft.com/office/powerpoint/2010/main" val="342016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2" y="6172200"/>
            <a:ext cx="10514330" cy="533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https://www.phpmyadmin.net/</a:t>
            </a:r>
          </a:p>
        </p:txBody>
      </p:sp>
      <p:sp>
        <p:nvSpPr>
          <p:cNvPr id="3" name="Rectangle 2"/>
          <p:cNvSpPr/>
          <p:nvPr/>
        </p:nvSpPr>
        <p:spPr>
          <a:xfrm>
            <a:off x="-77788" y="0"/>
            <a:ext cx="868680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 smtClean="0">
                <a:latin typeface="+mj-lt"/>
                <a:ea typeface="+mj-ea"/>
                <a:cs typeface="+mj-cs"/>
              </a:rPr>
              <a:t>MySQL </a:t>
            </a:r>
            <a:r>
              <a:rPr lang="en-IN" sz="6000" b="1" dirty="0">
                <a:latin typeface="+mj-lt"/>
                <a:ea typeface="+mj-ea"/>
                <a:cs typeface="+mj-cs"/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677" y="1694596"/>
            <a:ext cx="11201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</a:t>
            </a:r>
            <a:r>
              <a:rPr lang="en-IN" dirty="0" smtClean="0"/>
              <a:t>Workbench</a:t>
            </a:r>
          </a:p>
          <a:p>
            <a:r>
              <a:rPr lang="en-IN" dirty="0"/>
              <a:t>MySQL Workbench is a unified visual tool for database architects, developers, and DBAs. MySQL Workbench provides data </a:t>
            </a:r>
            <a:r>
              <a:rPr lang="en-IN" dirty="0" err="1"/>
              <a:t>modeling</a:t>
            </a:r>
            <a:r>
              <a:rPr lang="en-IN" dirty="0"/>
              <a:t>, SQL development, and comprehensive administration tools for server configuration, user administration, backup, and much more. MySQL Workbench is available on Windows, Linux and Mac OS X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PhpMyAdmin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phpMyAdmin</a:t>
            </a:r>
            <a:r>
              <a:rPr lang="en-IN" dirty="0" smtClean="0"/>
              <a:t> </a:t>
            </a:r>
            <a:r>
              <a:rPr lang="en-IN" dirty="0"/>
              <a:t>is a free software tool written in </a:t>
            </a:r>
            <a:r>
              <a:rPr lang="en-IN" dirty="0">
                <a:hlinkClick r:id="rId3"/>
              </a:rPr>
              <a:t>PHP</a:t>
            </a:r>
            <a:r>
              <a:rPr lang="en-IN" dirty="0"/>
              <a:t>, intended to handle the administration of </a:t>
            </a:r>
            <a:r>
              <a:rPr lang="en-IN" dirty="0">
                <a:hlinkClick r:id="rId4"/>
              </a:rPr>
              <a:t>MySQL</a:t>
            </a:r>
            <a:r>
              <a:rPr lang="en-IN" dirty="0"/>
              <a:t> over the Web. </a:t>
            </a:r>
            <a:endParaRPr lang="en-IN" dirty="0" smtClean="0"/>
          </a:p>
          <a:p>
            <a:r>
              <a:rPr lang="en-IN" dirty="0" err="1" smtClean="0"/>
              <a:t>phpMyAdmin</a:t>
            </a:r>
            <a:r>
              <a:rPr lang="en-IN" dirty="0" smtClean="0"/>
              <a:t> </a:t>
            </a:r>
            <a:r>
              <a:rPr lang="en-IN" dirty="0"/>
              <a:t>supports a wide range of operations on MySQL and </a:t>
            </a:r>
            <a:r>
              <a:rPr lang="en-IN" dirty="0" err="1"/>
              <a:t>MariaDB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26026" y="838577"/>
            <a:ext cx="10514330" cy="533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https://www.mysql.com/products/workbench/</a:t>
            </a:r>
          </a:p>
        </p:txBody>
      </p:sp>
    </p:spTree>
    <p:extLst>
      <p:ext uri="{BB962C8B-B14F-4D97-AF65-F5344CB8AC3E}">
        <p14:creationId xmlns:p14="http://schemas.microsoft.com/office/powerpoint/2010/main" val="131191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36812" y="3124200"/>
            <a:ext cx="8610600" cy="11295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altLang="zh-CN" b="1" dirty="0">
                <a:sym typeface="Arial" panose="020B0604020202020204" pitchFamily="34" charset="0"/>
              </a:rPr>
              <a:t>Instructor: Anirudha Anil Gaikwad</a:t>
            </a:r>
          </a:p>
          <a:p>
            <a:pPr algn="ctr"/>
            <a:r>
              <a:rPr lang="en-IN" altLang="zh-CN" b="1" i="1" dirty="0">
                <a:sym typeface="Arial" panose="020B0604020202020204" pitchFamily="34" charset="0"/>
              </a:rPr>
              <a:t>https://github.com/anirudhagaikwad</a:t>
            </a:r>
            <a:r>
              <a:rPr lang="zh-CN" altLang="en-US" b="1" i="1" dirty="0">
                <a:sym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7638117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b="1" dirty="0">
                <a:latin typeface="+mj-lt"/>
                <a:ea typeface="+mj-ea"/>
                <a:cs typeface="+mj-cs"/>
              </a:rPr>
              <a:t>Purpose of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Databases are structured to facilitate the storage, retrieval, modification, and deletion of data in conjunction with various data-processing </a:t>
            </a:r>
            <a:r>
              <a:rPr lang="en-IN" dirty="0" smtClean="0"/>
              <a:t>operations.</a:t>
            </a:r>
          </a:p>
          <a:p>
            <a:r>
              <a:rPr lang="en-IN" dirty="0"/>
              <a:t>B</a:t>
            </a:r>
            <a:r>
              <a:rPr lang="en-IN" dirty="0" smtClean="0"/>
              <a:t>usinesses </a:t>
            </a:r>
            <a:r>
              <a:rPr lang="en-IN" dirty="0"/>
              <a:t>can use databases in various ways. It helps them to arrange information about their customers and clients. Also, it can include information about </a:t>
            </a:r>
            <a:r>
              <a:rPr lang="en-IN" dirty="0" smtClean="0"/>
              <a:t>product </a:t>
            </a:r>
            <a:r>
              <a:rPr lang="en-IN" dirty="0"/>
              <a:t>inventory.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helps to monitor sales, expenses, and other financial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10744200" cy="4572000"/>
          </a:xfrm>
        </p:spPr>
        <p:txBody>
          <a:bodyPr>
            <a:normAutofit/>
          </a:bodyPr>
          <a:lstStyle/>
          <a:p>
            <a:r>
              <a:rPr lang="en-IN" dirty="0"/>
              <a:t>A database model shows the logical structure of a database, including the relationships and constraints that determine how data can be stored and accessed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Individual database models are designed based on the rules and concepts of whichever broader data model the designers adopt.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32068" y="0"/>
            <a:ext cx="948375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What is a Database Model</a:t>
            </a:r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2" y="1447800"/>
            <a:ext cx="10820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There are many kinds of data models. Some of the most common ones include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Hierarchical database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Relational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Network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Object-oriented database </a:t>
            </a:r>
            <a:r>
              <a:rPr lang="en-IN" sz="2400" dirty="0" smtClean="0"/>
              <a:t>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No-SQL database model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Types of database models</a:t>
            </a:r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559148"/>
            <a:ext cx="10668000" cy="513644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958948"/>
            <a:ext cx="10820400" cy="160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 smtClean="0"/>
              <a:t>Hierarchical </a:t>
            </a:r>
            <a:r>
              <a:rPr lang="en-IN" b="1" i="1" dirty="0"/>
              <a:t>database </a:t>
            </a:r>
            <a:r>
              <a:rPr lang="en-IN" b="1" i="1" dirty="0" smtClean="0"/>
              <a:t>model</a:t>
            </a:r>
          </a:p>
          <a:p>
            <a:pPr marL="0" indent="0">
              <a:buNone/>
            </a:pPr>
            <a:r>
              <a:rPr lang="en-IN" dirty="0" smtClean="0"/>
              <a:t>	The </a:t>
            </a:r>
            <a:r>
              <a:rPr lang="en-IN" dirty="0"/>
              <a:t>hierarchical model organizes data into a tree-like structure, where each record has a single parent or root.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Types of database models</a:t>
            </a:r>
          </a:p>
        </p:txBody>
      </p:sp>
    </p:spTree>
    <p:extLst>
      <p:ext uri="{BB962C8B-B14F-4D97-AF65-F5344CB8AC3E}">
        <p14:creationId xmlns:p14="http://schemas.microsoft.com/office/powerpoint/2010/main" val="335357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958948"/>
            <a:ext cx="10820400" cy="160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/>
              <a:t>Relational </a:t>
            </a:r>
            <a:r>
              <a:rPr lang="en-IN" b="1" i="1" dirty="0" smtClean="0"/>
              <a:t>database model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relational model sorts data into tables, also known as relations, each of which consists of columns and rows.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Types of database models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530845"/>
            <a:ext cx="8937867" cy="426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1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958948"/>
            <a:ext cx="10820400" cy="1600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/>
              <a:t>Network</a:t>
            </a:r>
            <a:r>
              <a:rPr lang="en-IN" dirty="0"/>
              <a:t> </a:t>
            </a:r>
            <a:r>
              <a:rPr lang="en-IN" b="1" i="1" dirty="0" smtClean="0"/>
              <a:t>database model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3000" dirty="0"/>
              <a:t>It builds on the hierarchical model by allowing many-to-many relationships between linked records, implying multiple parent records. Based on mathematical set theory.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Types of database models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514600"/>
            <a:ext cx="10058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9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958948"/>
            <a:ext cx="10820400" cy="160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Object-oriented</a:t>
            </a:r>
            <a:r>
              <a:rPr lang="en-IN" dirty="0"/>
              <a:t> </a:t>
            </a:r>
            <a:r>
              <a:rPr lang="en-IN" b="1" i="1" dirty="0" smtClean="0"/>
              <a:t>database model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/>
              <a:t>This model defines a database as a collection of objects, or reusable software elements, with associated features and methods.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Types of database models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489510"/>
            <a:ext cx="11125200" cy="43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170</TotalTime>
  <Words>594</Words>
  <Application>Microsoft Office PowerPoint</Application>
  <PresentationFormat>Custom</PresentationFormat>
  <Paragraphs>170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Microsoft YaHei</vt:lpstr>
      <vt:lpstr>Arial</vt:lpstr>
      <vt:lpstr>Constantia</vt:lpstr>
      <vt:lpstr>Verdana</vt:lpstr>
      <vt:lpstr>Wingdings</vt:lpstr>
      <vt:lpstr>幼圆</vt:lpstr>
      <vt:lpstr>Cooking 16x9</vt:lpstr>
      <vt:lpstr>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Windows User</cp:lastModifiedBy>
  <cp:revision>74</cp:revision>
  <dcterms:created xsi:type="dcterms:W3CDTF">2021-12-19T05:09:16Z</dcterms:created>
  <dcterms:modified xsi:type="dcterms:W3CDTF">2021-12-19T08:53:21Z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