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256" r:id="rId5"/>
    <p:sldId id="258" r:id="rId6"/>
    <p:sldId id="268" r:id="rId7"/>
    <p:sldId id="269" r:id="rId8"/>
    <p:sldId id="270" r:id="rId9"/>
    <p:sldId id="259" r:id="rId1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92" autoAdjust="0"/>
  </p:normalViewPr>
  <p:slideViewPr>
    <p:cSldViewPr>
      <p:cViewPr varScale="1">
        <p:scale>
          <a:sx n="73" d="100"/>
          <a:sy n="73" d="100"/>
        </p:scale>
        <p:origin x="618" y="7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2021-12-19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2021-12-19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smtClean="0"/>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2021-12-19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2021-12-19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2021-12-19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2021-12-19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smtClean="0"/>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2021-12-19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smtClean="0"/>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2021-12-19</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2021-12-19</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2021-12-19</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2021-12-19</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2021-12-19</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2021-12-19</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2021-12-19</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ev.mysql.com/doc/refman/8.0/en/glossary.html#glos_sq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4" y="152400"/>
            <a:ext cx="7608277" cy="856804"/>
          </a:xfrm>
        </p:spPr>
        <p:txBody>
          <a:bodyPr/>
          <a:lstStyle/>
          <a:p>
            <a:r>
              <a:rPr lang="en-IN" b="1" dirty="0" smtClean="0"/>
              <a:t>Database </a:t>
            </a:r>
            <a:endParaRPr lang="en-IN" b="1" dirty="0"/>
          </a:p>
        </p:txBody>
      </p:sp>
      <p:graphicFrame>
        <p:nvGraphicFramePr>
          <p:cNvPr id="4" name="Table 3"/>
          <p:cNvGraphicFramePr>
            <a:graphicFrameLocks noGrp="1"/>
          </p:cNvGraphicFramePr>
          <p:nvPr>
            <p:extLst>
              <p:ext uri="{D42A27DB-BD31-4B8C-83A1-F6EECF244321}">
                <p14:modId xmlns:p14="http://schemas.microsoft.com/office/powerpoint/2010/main" val="4287147718"/>
              </p:ext>
            </p:extLst>
          </p:nvPr>
        </p:nvGraphicFramePr>
        <p:xfrm>
          <a:off x="455612" y="2209800"/>
          <a:ext cx="11041040" cy="2675510"/>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20001"/>
                    </a:ext>
                  </a:extLst>
                </a:gridCol>
              </a:tblGrid>
              <a:tr h="385948">
                <a:tc gridSpan="2">
                  <a:txBody>
                    <a:bodyPr/>
                    <a:lstStyle/>
                    <a:p>
                      <a:pPr algn="ctr"/>
                      <a:r>
                        <a:rPr lang="en-US" sz="2400" dirty="0" smtClean="0">
                          <a:solidFill>
                            <a:schemeClr val="tx1"/>
                          </a:solidFill>
                          <a:latin typeface="Verdana" panose="020B0604030504040204" pitchFamily="34" charset="0"/>
                          <a:ea typeface="Verdana" panose="020B0604030504040204" pitchFamily="34" charset="0"/>
                        </a:rPr>
                        <a:t>Database</a:t>
                      </a:r>
                      <a:endParaRPr lang="en-US" sz="2400" dirty="0">
                        <a:solidFill>
                          <a:schemeClr val="tx1"/>
                        </a:solidFill>
                        <a:latin typeface="Verdana" panose="020B0604030504040204" pitchFamily="34" charset="0"/>
                        <a:ea typeface="Verdana" panose="020B0604030504040204" pitchFamily="34" charset="0"/>
                      </a:endParaRPr>
                    </a:p>
                  </a:txBody>
                  <a:tcPr anchor="ctr"/>
                </a:tc>
                <a:tc hMerge="1">
                  <a:txBody>
                    <a:bodyPr/>
                    <a:lstStyle/>
                    <a:p>
                      <a:endParaRPr lang="en-US" dirty="0"/>
                    </a:p>
                  </a:txBody>
                  <a:tcPr/>
                </a:tc>
                <a:extLst>
                  <a:ext uri="{0D108BD9-81ED-4DB2-BD59-A6C34878D82A}">
                    <a16:rowId xmlns:a16="http://schemas.microsoft.com/office/drawing/2014/main" val="10000"/>
                  </a:ext>
                </a:extLst>
              </a:tr>
              <a:tr h="462148">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smtClean="0">
                          <a:solidFill>
                            <a:schemeClr val="dk1"/>
                          </a:solidFill>
                          <a:latin typeface="+mn-lt"/>
                          <a:ea typeface="+mn-ea"/>
                          <a:cs typeface="+mn-cs"/>
                        </a:rPr>
                        <a:t>MySQL Database Datatypes</a:t>
                      </a:r>
                      <a:endParaRPr lang="en-US" sz="2400" kern="1200" dirty="0">
                        <a:solidFill>
                          <a:schemeClr val="dk1"/>
                        </a:solidFill>
                        <a:latin typeface="+mn-lt"/>
                        <a:ea typeface="+mn-ea"/>
                        <a:cs typeface="+mn-cs"/>
                      </a:endParaRP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smtClean="0">
                          <a:solidFill>
                            <a:schemeClr val="dk1"/>
                          </a:solidFill>
                          <a:latin typeface="+mn-lt"/>
                          <a:ea typeface="+mn-ea"/>
                          <a:cs typeface="+mn-cs"/>
                        </a:rPr>
                        <a:t>DDL: Data Definition Language</a:t>
                      </a:r>
                      <a:endParaRPr lang="en-US" sz="2400" kern="1200" dirty="0" smtClean="0">
                        <a:solidFill>
                          <a:schemeClr val="dk1"/>
                        </a:solidFill>
                        <a:latin typeface="+mn-lt"/>
                        <a:ea typeface="+mn-ea"/>
                        <a:cs typeface="+mn-cs"/>
                      </a:endParaRPr>
                    </a:p>
                  </a:txBody>
                  <a:tcPr anchor="ctr"/>
                </a:tc>
                <a:extLst>
                  <a:ext uri="{0D108BD9-81ED-4DB2-BD59-A6C34878D82A}">
                    <a16:rowId xmlns:a16="http://schemas.microsoft.com/office/drawing/2014/main" val="10001"/>
                  </a:ext>
                </a:extLst>
              </a:tr>
              <a:tr h="462148">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sz="2400" kern="1200" dirty="0" smtClean="0">
                          <a:solidFill>
                            <a:schemeClr val="dk1"/>
                          </a:solidFill>
                          <a:latin typeface="+mn-lt"/>
                          <a:ea typeface="+mn-ea"/>
                          <a:cs typeface="+mn-cs"/>
                        </a:rPr>
                        <a:t>DML: Data Manipulation Language</a:t>
                      </a:r>
                      <a:endParaRPr lang="en-IN" sz="2400" kern="1200" dirty="0">
                        <a:solidFill>
                          <a:schemeClr val="dk1"/>
                        </a:solidFill>
                        <a:latin typeface="+mn-lt"/>
                        <a:ea typeface="+mn-ea"/>
                        <a:cs typeface="+mn-cs"/>
                      </a:endParaRP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sz="2400" kern="1200" dirty="0" smtClean="0">
                          <a:solidFill>
                            <a:schemeClr val="dk1"/>
                          </a:solidFill>
                          <a:latin typeface="+mn-lt"/>
                          <a:ea typeface="+mn-ea"/>
                          <a:cs typeface="+mn-cs"/>
                        </a:rPr>
                        <a:t>TCL: Transaction Control Language</a:t>
                      </a:r>
                      <a:endParaRPr lang="en-IN" sz="24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831866">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smtClean="0">
                          <a:solidFill>
                            <a:schemeClr val="dk1"/>
                          </a:solidFill>
                          <a:latin typeface="+mn-lt"/>
                          <a:ea typeface="+mn-ea"/>
                          <a:cs typeface="+mn-cs"/>
                        </a:rPr>
                        <a:t>DCL: Data Control Language</a:t>
                      </a:r>
                      <a:endParaRPr lang="en-US" sz="2400" kern="1200" dirty="0" smtClean="0">
                        <a:solidFill>
                          <a:schemeClr val="dk1"/>
                        </a:solidFill>
                        <a:latin typeface="+mn-lt"/>
                        <a:ea typeface="+mn-ea"/>
                        <a:cs typeface="+mn-cs"/>
                      </a:endParaRP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smtClean="0">
                          <a:solidFill>
                            <a:schemeClr val="dk1"/>
                          </a:solidFill>
                          <a:latin typeface="+mn-lt"/>
                          <a:ea typeface="+mn-ea"/>
                          <a:cs typeface="+mn-cs"/>
                        </a:rPr>
                        <a:t>DQL: Data Query Language</a:t>
                      </a:r>
                      <a:endParaRPr lang="en-US" sz="2400" kern="1200" dirty="0" smtClean="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462148">
                <a:tc gridSpan="2">
                  <a:txBody>
                    <a:bodyPr/>
                    <a:lstStyle/>
                    <a:p>
                      <a:pPr marL="342900" marR="0" indent="-342900" algn="ctr"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smtClean="0">
                          <a:solidFill>
                            <a:schemeClr val="dk1"/>
                          </a:solidFill>
                          <a:latin typeface="+mn-lt"/>
                          <a:ea typeface="+mn-ea"/>
                          <a:cs typeface="+mn-cs"/>
                        </a:rPr>
                        <a:t>MySQL Connectors</a:t>
                      </a:r>
                      <a:endParaRPr lang="en-US" sz="2400" kern="1200" dirty="0">
                        <a:solidFill>
                          <a:schemeClr val="dk1"/>
                        </a:solidFill>
                        <a:latin typeface="+mn-lt"/>
                        <a:ea typeface="+mn-ea"/>
                        <a:cs typeface="+mn-cs"/>
                      </a:endParaRPr>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24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a:t>
            </a:r>
            <a:r>
              <a:rPr lang="en-US" altLang="zh-CN" sz="28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learn ? </a:t>
            </a:r>
            <a:endPar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17013" y="3425962"/>
            <a:ext cx="10668000" cy="2209800"/>
          </a:xfrm>
        </p:spPr>
        <p:txBody>
          <a:bodyPr>
            <a:normAutofit/>
          </a:bodyPr>
          <a:lstStyle/>
          <a:p>
            <a:pPr>
              <a:buFont typeface="Wingdings" panose="05000000000000000000" pitchFamily="2" charset="2"/>
              <a:buChar char="Ø"/>
            </a:pPr>
            <a:r>
              <a:rPr lang="en-IN" b="1" i="1" dirty="0"/>
              <a:t>MySQL supports </a:t>
            </a:r>
            <a:r>
              <a:rPr lang="en-IN" b="1" i="1" dirty="0">
                <a:hlinkClick r:id="rId2" tooltip="SQL"/>
              </a:rPr>
              <a:t>SQL</a:t>
            </a:r>
            <a:r>
              <a:rPr lang="en-IN" b="1" i="1" dirty="0"/>
              <a:t> data types in several categories</a:t>
            </a:r>
            <a:r>
              <a:rPr lang="en-IN" dirty="0" smtClean="0"/>
              <a:t>:</a:t>
            </a:r>
          </a:p>
          <a:p>
            <a:pPr marL="0" indent="0">
              <a:buNone/>
            </a:pPr>
            <a:r>
              <a:rPr lang="en-IN" dirty="0"/>
              <a:t>signed/unsigned </a:t>
            </a:r>
            <a:r>
              <a:rPr lang="en-IN" dirty="0" smtClean="0"/>
              <a:t>INTEGER,FLOAT</a:t>
            </a:r>
            <a:r>
              <a:rPr lang="en-IN" dirty="0"/>
              <a:t>, DOUBLE, CHAR, VARCHAR, BINARY, VARBINARY, TEXT, BLOB, DATE, TIME, DATETIME, TIMESTAMP, YEAR, SET, ENUM</a:t>
            </a:r>
            <a:endParaRPr lang="en-IN" dirty="0"/>
          </a:p>
        </p:txBody>
      </p:sp>
      <p:sp>
        <p:nvSpPr>
          <p:cNvPr id="2" name="Rectangle 1"/>
          <p:cNvSpPr/>
          <p:nvPr/>
        </p:nvSpPr>
        <p:spPr>
          <a:xfrm>
            <a:off x="0" y="28303"/>
            <a:ext cx="8761412" cy="849463"/>
          </a:xfrm>
          <a:prstGeom prst="rect">
            <a:avLst/>
          </a:prstGeom>
        </p:spPr>
        <p:txBody>
          <a:bodyPr vert="horz" lIns="121899" tIns="60949" rIns="121899" bIns="60949" rtlCol="0" anchor="b">
            <a:noAutofit/>
          </a:bodyPr>
          <a:lstStyle/>
          <a:p>
            <a:pPr>
              <a:lnSpc>
                <a:spcPct val="80000"/>
              </a:lnSpc>
              <a:spcBef>
                <a:spcPct val="0"/>
              </a:spcBef>
            </a:pPr>
            <a:r>
              <a:rPr lang="en-US" sz="6000" b="1" dirty="0" smtClean="0">
                <a:latin typeface="+mj-lt"/>
                <a:ea typeface="+mj-ea"/>
                <a:cs typeface="+mj-cs"/>
              </a:rPr>
              <a:t>MySQL </a:t>
            </a:r>
            <a:r>
              <a:rPr lang="en-US" sz="6000" b="1" dirty="0">
                <a:latin typeface="+mj-lt"/>
                <a:ea typeface="+mj-ea"/>
                <a:cs typeface="+mj-cs"/>
              </a:rPr>
              <a:t>Datatypes</a:t>
            </a:r>
            <a:endParaRPr lang="en-US" sz="6000" b="1" dirty="0">
              <a:latin typeface="+mj-lt"/>
              <a:ea typeface="+mj-ea"/>
              <a:cs typeface="+mj-cs"/>
            </a:endParaRPr>
          </a:p>
        </p:txBody>
      </p:sp>
      <p:sp>
        <p:nvSpPr>
          <p:cNvPr id="4" name="Rectangle 3"/>
          <p:cNvSpPr/>
          <p:nvPr/>
        </p:nvSpPr>
        <p:spPr>
          <a:xfrm>
            <a:off x="379412" y="1524000"/>
            <a:ext cx="11430000" cy="1255728"/>
          </a:xfrm>
          <a:prstGeom prst="rect">
            <a:avLst/>
          </a:prstGeom>
        </p:spPr>
        <p:txBody>
          <a:bodyPr vert="horz" lIns="121899" tIns="60949" rIns="121899" bIns="60949" rtlCol="0">
            <a:normAutofit lnSpcReduction="10000"/>
          </a:bodyPr>
          <a:lstStyle/>
          <a:p>
            <a:pPr marL="457200" indent="-457200">
              <a:lnSpc>
                <a:spcPct val="90000"/>
              </a:lnSpc>
              <a:spcBef>
                <a:spcPts val="1800"/>
              </a:spcBef>
              <a:buClr>
                <a:schemeClr val="accent1">
                  <a:lumMod val="75000"/>
                </a:schemeClr>
              </a:buClr>
              <a:buFont typeface="Wingdings" panose="05000000000000000000" pitchFamily="2" charset="2"/>
              <a:buChar char="Ø"/>
            </a:pPr>
            <a:r>
              <a:rPr lang="en-IN" sz="2800" dirty="0"/>
              <a:t>In SQL Server, each column, local variable, expression, and parameter has a related data type. </a:t>
            </a:r>
            <a:r>
              <a:rPr lang="en-IN" sz="2800" dirty="0"/>
              <a:t>A data type is an attribute that specifies the type of data that the object can </a:t>
            </a:r>
            <a:r>
              <a:rPr lang="en-IN" sz="2800" dirty="0" smtClean="0"/>
              <a:t>hold.</a:t>
            </a:r>
            <a:endParaRPr lang="en-IN" sz="2800" dirty="0"/>
          </a:p>
        </p:txBody>
      </p:sp>
      <p:sp>
        <p:nvSpPr>
          <p:cNvPr id="5" name="Rectangle 4"/>
          <p:cNvSpPr/>
          <p:nvPr/>
        </p:nvSpPr>
        <p:spPr>
          <a:xfrm>
            <a:off x="798013" y="6249339"/>
            <a:ext cx="9906000" cy="480131"/>
          </a:xfrm>
          <a:prstGeom prst="rect">
            <a:avLst/>
          </a:prstGeom>
        </p:spPr>
        <p:txBody>
          <a:bodyPr vert="horz" lIns="121899" tIns="60949" rIns="121899" bIns="60949" rtlCol="0" anchor="b">
            <a:normAutofit lnSpcReduction="10000"/>
          </a:bodyPr>
          <a:lstStyle/>
          <a:p>
            <a:pPr algn="ctr">
              <a:lnSpc>
                <a:spcPct val="90000"/>
              </a:lnSpc>
              <a:spcBef>
                <a:spcPts val="1800"/>
              </a:spcBef>
              <a:buClr>
                <a:schemeClr val="accent1">
                  <a:lumMod val="75000"/>
                </a:schemeClr>
              </a:buClr>
              <a:buFont typeface="Arial" pitchFamily="34" charset="0"/>
              <a:buNone/>
            </a:pPr>
            <a:r>
              <a:rPr lang="en-IN" sz="2800" dirty="0">
                <a:solidFill>
                  <a:schemeClr val="accent1">
                    <a:lumMod val="75000"/>
                  </a:schemeClr>
                </a:solidFill>
              </a:rPr>
              <a:t>https://dev.mysql.com/doc/refman/8.0/en/data-types.html</a:t>
            </a:r>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014" y="1"/>
            <a:ext cx="11885612" cy="762000"/>
          </a:xfrm>
          <a:prstGeom prst="rect">
            <a:avLst/>
          </a:prstGeom>
        </p:spPr>
        <p:txBody>
          <a:bodyPr vert="horz" lIns="121899" tIns="60949" rIns="121899" bIns="60949" rtlCol="0" anchor="b">
            <a:noAutofit/>
          </a:bodyPr>
          <a:lstStyle/>
          <a:p>
            <a:pPr>
              <a:buFont typeface="Wingdings" panose="05000000000000000000" pitchFamily="2" charset="2"/>
              <a:buChar char="Ø"/>
            </a:pPr>
            <a:r>
              <a:rPr lang="en-IN" sz="4400" b="1" dirty="0"/>
              <a:t>SQL Data Types important </a:t>
            </a:r>
            <a:r>
              <a:rPr lang="en-IN" sz="4400" b="1" dirty="0" smtClean="0"/>
              <a:t>points</a:t>
            </a:r>
            <a:endParaRPr lang="en-IN" sz="4400" b="1" dirty="0"/>
          </a:p>
        </p:txBody>
      </p:sp>
      <p:sp>
        <p:nvSpPr>
          <p:cNvPr id="3" name="Content Placeholder 2"/>
          <p:cNvSpPr>
            <a:spLocks noGrp="1"/>
          </p:cNvSpPr>
          <p:nvPr>
            <p:ph idx="1"/>
          </p:nvPr>
        </p:nvSpPr>
        <p:spPr>
          <a:xfrm>
            <a:off x="1096168" y="1143000"/>
            <a:ext cx="10560844" cy="5562600"/>
          </a:xfrm>
        </p:spPr>
        <p:txBody>
          <a:bodyPr vert="horz" lIns="121899" tIns="60949" rIns="121899" bIns="60949" rtlCol="0">
            <a:normAutofit fontScale="92500"/>
          </a:bodyPr>
          <a:lstStyle/>
          <a:p>
            <a:r>
              <a:rPr lang="en-IN" dirty="0" smtClean="0"/>
              <a:t>Not </a:t>
            </a:r>
            <a:r>
              <a:rPr lang="en-IN" dirty="0"/>
              <a:t>all data types are supported by every relational database vendor. </a:t>
            </a:r>
            <a:r>
              <a:rPr lang="en-IN" dirty="0"/>
              <a:t>For example, Oracle database doesn’t support DATETIME and MySQL doesn’t support CLOB data type. So while designing database schema and writing SQL queries, make sure to check if the data types are supported or not.</a:t>
            </a:r>
          </a:p>
          <a:p>
            <a:r>
              <a:rPr lang="en-IN" dirty="0"/>
              <a:t>Data types listed here doesn’t include all the data types, these are the most popularly used data types. Some relational database vendors have their own data types that might be not listed here. For example, Microsoft SQL Server has money and </a:t>
            </a:r>
            <a:r>
              <a:rPr lang="en-IN" dirty="0" err="1"/>
              <a:t>smallmoney</a:t>
            </a:r>
            <a:r>
              <a:rPr lang="en-IN" dirty="0"/>
              <a:t> data types but since it’s not supported by other popular database </a:t>
            </a:r>
            <a:r>
              <a:rPr lang="en-IN" dirty="0" smtClean="0"/>
              <a:t>vendors</a:t>
            </a:r>
            <a:r>
              <a:rPr lang="en-IN" dirty="0"/>
              <a:t>.</a:t>
            </a:r>
            <a:endParaRPr lang="en-IN" dirty="0" smtClean="0"/>
          </a:p>
          <a:p>
            <a:r>
              <a:rPr lang="en-IN" dirty="0" smtClean="0"/>
              <a:t>Every </a:t>
            </a:r>
            <a:r>
              <a:rPr lang="en-IN" dirty="0"/>
              <a:t>relational database vendor has its own maximum size limit for different data types, you don’t need to remember the limit. </a:t>
            </a:r>
            <a:r>
              <a:rPr lang="en-IN" dirty="0"/>
              <a:t>Idea is to have the knowledge of what data type to be used in a specific scenario</a:t>
            </a:r>
          </a:p>
        </p:txBody>
      </p:sp>
    </p:spTree>
    <p:extLst>
      <p:ext uri="{BB962C8B-B14F-4D97-AF65-F5344CB8AC3E}">
        <p14:creationId xmlns:p14="http://schemas.microsoft.com/office/powerpoint/2010/main" val="42464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0" y="76200"/>
            <a:ext cx="11885612" cy="762000"/>
          </a:xfrm>
          <a:prstGeom prst="rect">
            <a:avLst/>
          </a:prstGeom>
        </p:spPr>
        <p:txBody>
          <a:bodyPr vert="horz" lIns="121899" tIns="60949" rIns="121899" bIns="60949" rtlCol="0" anchor="b">
            <a:noAutofit/>
          </a:bodyPr>
          <a:lstStyle/>
          <a:p>
            <a:pPr>
              <a:lnSpc>
                <a:spcPct val="80000"/>
              </a:lnSpc>
              <a:spcBef>
                <a:spcPct val="0"/>
              </a:spcBef>
            </a:pPr>
            <a:r>
              <a:rPr lang="en-IN" sz="6000" b="1" dirty="0">
                <a:latin typeface="+mj-lt"/>
                <a:ea typeface="+mj-ea"/>
                <a:cs typeface="+mj-cs"/>
              </a:rPr>
              <a:t>SQL Command</a:t>
            </a:r>
            <a:endParaRPr lang="en-IN" sz="6000" b="1" dirty="0">
              <a:latin typeface="+mj-lt"/>
              <a:ea typeface="+mj-ea"/>
              <a:cs typeface="+mj-cs"/>
            </a:endParaRPr>
          </a:p>
        </p:txBody>
      </p:sp>
      <p:sp>
        <p:nvSpPr>
          <p:cNvPr id="3" name="Content Placeholder 2"/>
          <p:cNvSpPr>
            <a:spLocks noGrp="1"/>
          </p:cNvSpPr>
          <p:nvPr>
            <p:ph idx="1"/>
          </p:nvPr>
        </p:nvSpPr>
        <p:spPr>
          <a:xfrm>
            <a:off x="687398" y="1752600"/>
            <a:ext cx="10560844" cy="3886200"/>
          </a:xfrm>
        </p:spPr>
        <p:txBody>
          <a:bodyPr vert="horz" lIns="121899" tIns="60949" rIns="121899" bIns="60949" rtlCol="0">
            <a:normAutofit lnSpcReduction="10000"/>
          </a:bodyPr>
          <a:lstStyle/>
          <a:p>
            <a:pPr>
              <a:buFont typeface="Wingdings" panose="05000000000000000000" pitchFamily="2" charset="2"/>
              <a:buChar char="Ø"/>
            </a:pPr>
            <a:r>
              <a:rPr lang="en-IN" b="1" i="1" dirty="0"/>
              <a:t>SQL defines following ways to manipulate data stored in an RDBMS</a:t>
            </a:r>
            <a:r>
              <a:rPr lang="en-IN" b="1" i="1" dirty="0" smtClean="0"/>
              <a:t>.</a:t>
            </a:r>
          </a:p>
          <a:p>
            <a:pPr>
              <a:buFont typeface="Wingdings" panose="05000000000000000000" pitchFamily="2" charset="2"/>
              <a:buChar char="v"/>
            </a:pPr>
            <a:r>
              <a:rPr lang="en-IN" dirty="0"/>
              <a:t>DDL: Data Definition Language</a:t>
            </a:r>
          </a:p>
          <a:p>
            <a:pPr>
              <a:buFont typeface="Wingdings" panose="05000000000000000000" pitchFamily="2" charset="2"/>
              <a:buChar char="v"/>
            </a:pPr>
            <a:r>
              <a:rPr lang="en-IN" dirty="0"/>
              <a:t>DML: Data Manipulation Language</a:t>
            </a:r>
          </a:p>
          <a:p>
            <a:pPr>
              <a:buFont typeface="Wingdings" panose="05000000000000000000" pitchFamily="2" charset="2"/>
              <a:buChar char="v"/>
            </a:pPr>
            <a:r>
              <a:rPr lang="en-IN" dirty="0"/>
              <a:t>TCL: Transaction Control Language</a:t>
            </a:r>
          </a:p>
          <a:p>
            <a:pPr>
              <a:buFont typeface="Wingdings" panose="05000000000000000000" pitchFamily="2" charset="2"/>
              <a:buChar char="v"/>
            </a:pPr>
            <a:r>
              <a:rPr lang="en-IN" dirty="0"/>
              <a:t>DCL: Data Control Language</a:t>
            </a:r>
          </a:p>
          <a:p>
            <a:pPr>
              <a:buFont typeface="Wingdings" panose="05000000000000000000" pitchFamily="2" charset="2"/>
              <a:buChar char="v"/>
            </a:pPr>
            <a:r>
              <a:rPr lang="en-IN" dirty="0"/>
              <a:t>DQL: Data Query Language</a:t>
            </a:r>
          </a:p>
          <a:p>
            <a:endParaRPr lang="en-IN" dirty="0"/>
          </a:p>
        </p:txBody>
      </p:sp>
    </p:spTree>
    <p:extLst>
      <p:ext uri="{BB962C8B-B14F-4D97-AF65-F5344CB8AC3E}">
        <p14:creationId xmlns:p14="http://schemas.microsoft.com/office/powerpoint/2010/main" val="2843366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014" y="1"/>
            <a:ext cx="11885612" cy="762000"/>
          </a:xfrm>
          <a:prstGeom prst="rect">
            <a:avLst/>
          </a:prstGeom>
        </p:spPr>
        <p:txBody>
          <a:bodyPr vert="horz" lIns="121899" tIns="60949" rIns="121899" bIns="60949" rtlCol="0" anchor="b">
            <a:noAutofit/>
          </a:bodyPr>
          <a:lstStyle/>
          <a:p>
            <a:pPr>
              <a:lnSpc>
                <a:spcPct val="80000"/>
              </a:lnSpc>
              <a:spcBef>
                <a:spcPct val="0"/>
              </a:spcBef>
            </a:pPr>
            <a:r>
              <a:rPr lang="en-US" sz="6000" b="1" dirty="0">
                <a:latin typeface="+mj-lt"/>
                <a:ea typeface="+mj-ea"/>
                <a:cs typeface="+mj-cs"/>
              </a:rPr>
              <a:t>MySQL Connectors</a:t>
            </a:r>
            <a:endParaRPr lang="en-US" sz="6000" b="1" dirty="0">
              <a:latin typeface="+mj-lt"/>
              <a:ea typeface="+mj-ea"/>
              <a:cs typeface="+mj-cs"/>
            </a:endParaRPr>
          </a:p>
        </p:txBody>
      </p:sp>
      <p:sp>
        <p:nvSpPr>
          <p:cNvPr id="3" name="Content Placeholder 2"/>
          <p:cNvSpPr>
            <a:spLocks noGrp="1"/>
          </p:cNvSpPr>
          <p:nvPr>
            <p:ph idx="1"/>
          </p:nvPr>
        </p:nvSpPr>
        <p:spPr>
          <a:xfrm>
            <a:off x="608012" y="1828800"/>
            <a:ext cx="11122014" cy="3886200"/>
          </a:xfrm>
        </p:spPr>
        <p:txBody>
          <a:bodyPr vert="horz" lIns="121899" tIns="60949" rIns="121899" bIns="60949" rtlCol="0">
            <a:normAutofit/>
          </a:bodyPr>
          <a:lstStyle/>
          <a:p>
            <a:pPr>
              <a:buFont typeface="Wingdings" panose="05000000000000000000" pitchFamily="2" charset="2"/>
              <a:buChar char="Ø"/>
            </a:pPr>
            <a:r>
              <a:rPr lang="en-IN" b="1" i="1" dirty="0"/>
              <a:t>MySQL provides standards-based drivers for JDBC, </a:t>
            </a:r>
            <a:r>
              <a:rPr lang="en-IN" b="1" i="1" dirty="0" smtClean="0"/>
              <a:t>ODBC, Python </a:t>
            </a:r>
            <a:r>
              <a:rPr lang="en-IN" b="1" i="1" dirty="0"/>
              <a:t>and </a:t>
            </a:r>
            <a:r>
              <a:rPr lang="en-IN" b="1" i="1" dirty="0" err="1"/>
              <a:t>.Net</a:t>
            </a:r>
            <a:r>
              <a:rPr lang="en-IN" b="1" i="1" dirty="0"/>
              <a:t> enabling developers to build database applications in their language of choice</a:t>
            </a:r>
            <a:r>
              <a:rPr lang="en-IN" b="1" i="1" dirty="0" smtClean="0"/>
              <a:t>.</a:t>
            </a:r>
          </a:p>
          <a:p>
            <a:pPr>
              <a:buFont typeface="Wingdings" panose="05000000000000000000" pitchFamily="2" charset="2"/>
              <a:buChar char="Ø"/>
            </a:pPr>
            <a:r>
              <a:rPr lang="en-IN" dirty="0"/>
              <a:t>A database connector is </a:t>
            </a:r>
            <a:r>
              <a:rPr lang="en-IN" b="1" dirty="0"/>
              <a:t>a software that connects an application to </a:t>
            </a:r>
            <a:r>
              <a:rPr lang="en-IN" b="1" dirty="0" smtClean="0"/>
              <a:t>database.</a:t>
            </a:r>
          </a:p>
          <a:p>
            <a:pPr>
              <a:buFont typeface="Wingdings" panose="05000000000000000000" pitchFamily="2" charset="2"/>
              <a:buChar char="Ø"/>
            </a:pPr>
            <a:r>
              <a:rPr lang="en-US" b="1" i="1" dirty="0" smtClean="0"/>
              <a:t>Database Vendors provides official database connector</a:t>
            </a:r>
            <a:endParaRPr lang="en-IN" b="1" i="1" dirty="0" smtClean="0"/>
          </a:p>
          <a:p>
            <a:endParaRPr lang="en-IN" dirty="0"/>
          </a:p>
        </p:txBody>
      </p:sp>
      <p:sp>
        <p:nvSpPr>
          <p:cNvPr id="4" name="Rectangle 3"/>
          <p:cNvSpPr/>
          <p:nvPr/>
        </p:nvSpPr>
        <p:spPr>
          <a:xfrm>
            <a:off x="687398" y="5996601"/>
            <a:ext cx="9217014" cy="867930"/>
          </a:xfrm>
          <a:prstGeom prst="rect">
            <a:avLst/>
          </a:prstGeom>
        </p:spPr>
        <p:txBody>
          <a:bodyPr vert="horz" lIns="121899" tIns="60949" rIns="121899" bIns="60949" rtlCol="0" anchor="b">
            <a:normAutofit/>
          </a:bodyPr>
          <a:lstStyle/>
          <a:p>
            <a:pPr algn="ctr">
              <a:lnSpc>
                <a:spcPct val="90000"/>
              </a:lnSpc>
              <a:spcBef>
                <a:spcPts val="1800"/>
              </a:spcBef>
              <a:buClr>
                <a:schemeClr val="accent1">
                  <a:lumMod val="75000"/>
                </a:schemeClr>
              </a:buClr>
              <a:buFont typeface="Arial" pitchFamily="34" charset="0"/>
              <a:buNone/>
            </a:pPr>
            <a:r>
              <a:rPr lang="en-IN" sz="2800" dirty="0">
                <a:solidFill>
                  <a:schemeClr val="accent1">
                    <a:lumMod val="75000"/>
                  </a:schemeClr>
                </a:solidFill>
              </a:rPr>
              <a:t>https://www.mysql.com/products/connector/</a:t>
            </a:r>
          </a:p>
        </p:txBody>
      </p:sp>
    </p:spTree>
    <p:extLst>
      <p:ext uri="{BB962C8B-B14F-4D97-AF65-F5344CB8AC3E}">
        <p14:creationId xmlns:p14="http://schemas.microsoft.com/office/powerpoint/2010/main" val="121990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304800"/>
            <a:ext cx="9141619" cy="2105367"/>
          </a:xfrm>
        </p:spPr>
        <p:txBody>
          <a:bodyPr/>
          <a:lstStyle/>
          <a:p>
            <a:r>
              <a:rPr lang="en-US" dirty="0" smtClean="0"/>
              <a:t>Thanks</a:t>
            </a:r>
            <a:endParaRPr lang="en-US" dirty="0"/>
          </a:p>
        </p:txBody>
      </p:sp>
      <p:sp>
        <p:nvSpPr>
          <p:cNvPr id="4" name="文本框 9"/>
          <p:cNvSpPr txBox="1">
            <a:spLocks noGrp="1"/>
          </p:cNvSpPr>
          <p:nvPr>
            <p:ph type="body" idx="1"/>
          </p:nvPr>
        </p:nvSpPr>
        <p:spPr>
          <a:xfrm>
            <a:off x="2436812" y="3124200"/>
            <a:ext cx="8610600" cy="1129518"/>
          </a:xfrm>
          <a:prstGeom prst="rect">
            <a:avLst/>
          </a:prstGeom>
        </p:spPr>
        <p:txBody>
          <a:bodyPr vert="horz" lIns="121899" tIns="60949" rIns="121899" bIns="60949" rtlCol="0" anchor="b">
            <a:normAutofit/>
          </a:bodyPr>
          <a:lstStyle/>
          <a:p>
            <a:r>
              <a:rPr lang="en-US" altLang="zh-CN" b="1" dirty="0">
                <a:sym typeface="Arial" panose="020B0604020202020204" pitchFamily="34" charset="0"/>
              </a:rPr>
              <a:t>Instructor: Anirudha Anil Gaikwad</a:t>
            </a:r>
          </a:p>
          <a:p>
            <a:pPr algn="ctr"/>
            <a:r>
              <a:rPr lang="en-IN" altLang="zh-CN" b="1" i="1" dirty="0">
                <a:sym typeface="Arial" panose="020B0604020202020204" pitchFamily="34" charset="0"/>
              </a:rPr>
              <a:t>https://github.com/anirudhagaikwad</a:t>
            </a:r>
            <a:r>
              <a:rPr lang="zh-CN" altLang="en-US" b="1" i="1" dirty="0">
                <a:sym typeface="Arial" panose="020B0604020202020204" pitchFamily="34" charset="0"/>
              </a:rPr>
              <a:t> </a:t>
            </a:r>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Override1.xml><?xml version="1.0" encoding="utf-8"?>
<a:themeOverride xmlns:a="http://schemas.openxmlformats.org/drawingml/2006/main">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8942AA-0721-4324-BC2C-A3CB43F24E7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222</TotalTime>
  <Words>319</Words>
  <Application>Microsoft Office PowerPoint</Application>
  <PresentationFormat>Custom</PresentationFormat>
  <Paragraphs>34</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Microsoft YaHei</vt:lpstr>
      <vt:lpstr>Arial</vt:lpstr>
      <vt:lpstr>Constantia</vt:lpstr>
      <vt:lpstr>Verdana</vt:lpstr>
      <vt:lpstr>Wingdings</vt:lpstr>
      <vt:lpstr>幼圆</vt:lpstr>
      <vt:lpstr>Cooking 16x9</vt:lpstr>
      <vt:lpstr>Database </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Windows User</cp:lastModifiedBy>
  <cp:revision>90</cp:revision>
  <dcterms:created xsi:type="dcterms:W3CDTF">2021-12-19T05:09:16Z</dcterms:created>
  <dcterms:modified xsi:type="dcterms:W3CDTF">2021-12-19T09:29:17Z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