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386504-9534-4FC7-8960-8E9F1543EC27}">
  <a:tblStyle styleId="{82386504-9534-4FC7-8960-8E9F1543EC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31faf80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31faf80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f31faf80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f31faf80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f31faf80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f31faf80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f31faf8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f31faf8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f31faf8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f31faf8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f31faf8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f31faf8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f31faf8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f31faf8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f31faf8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f31faf8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31faf80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31faf80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31faf8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f31faf8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f31faf80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f31faf80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34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t>MiQ Assignment</a:t>
            </a:r>
            <a:endParaRPr b="1" sz="4600"/>
          </a:p>
        </p:txBody>
      </p:sp>
      <p:sp>
        <p:nvSpPr>
          <p:cNvPr id="55" name="Google Shape;55;p13"/>
          <p:cNvSpPr txBox="1"/>
          <p:nvPr/>
        </p:nvSpPr>
        <p:spPr>
          <a:xfrm>
            <a:off x="3370350" y="2571750"/>
            <a:ext cx="24033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Open Sans"/>
                <a:ea typeface="Open Sans"/>
                <a:cs typeface="Open Sans"/>
                <a:sym typeface="Open Sans"/>
              </a:rPr>
              <a:t>Mayank Joshi</a:t>
            </a:r>
            <a:endParaRPr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1349550" y="92925"/>
            <a:ext cx="64449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Market Basket Analysis</a:t>
            </a:r>
            <a:endParaRPr b="1" sz="2000">
              <a:solidFill>
                <a:srgbClr val="000000"/>
              </a:solidFill>
            </a:endParaRPr>
          </a:p>
        </p:txBody>
      </p:sp>
      <p:graphicFrame>
        <p:nvGraphicFramePr>
          <p:cNvPr id="128" name="Google Shape;128;p22"/>
          <p:cNvGraphicFramePr/>
          <p:nvPr/>
        </p:nvGraphicFramePr>
        <p:xfrm>
          <a:off x="845350" y="1393025"/>
          <a:ext cx="3000000" cy="3000000"/>
        </p:xfrm>
        <a:graphic>
          <a:graphicData uri="http://schemas.openxmlformats.org/drawingml/2006/table">
            <a:tbl>
              <a:tblPr>
                <a:noFill/>
                <a:tableStyleId>{82386504-9534-4FC7-8960-8E9F1543EC27}</a:tableStyleId>
              </a:tblPr>
              <a:tblGrid>
                <a:gridCol w="3619500"/>
                <a:gridCol w="3619500"/>
              </a:tblGrid>
              <a:tr h="381000">
                <a:tc>
                  <a:txBody>
                    <a:bodyPr/>
                    <a:lstStyle/>
                    <a:p>
                      <a:pPr indent="0" lvl="0" marL="0" rtl="0" algn="ctr">
                        <a:spcBef>
                          <a:spcPts val="0"/>
                        </a:spcBef>
                        <a:spcAft>
                          <a:spcPts val="0"/>
                        </a:spcAft>
                        <a:buNone/>
                      </a:pPr>
                      <a:r>
                        <a:rPr b="1" lang="en" sz="1200"/>
                        <a:t>Heritage Bra</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Heritage Tights</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Belilze Balconette Bikini Top</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Dominica High Waisted Briefs</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Staple Longline Tee</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Slater Shorts</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Rope</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Staple Shorts</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Bikini</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Customised Stretch Bralette</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Orange Label Vintage Embroidery T-shirt</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Acad Basic Crew Tee</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Modern Cotton Bikini Briefs</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Modern Cotton Bralette</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Modern Cotton Thong</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Modern Cotton Bralette</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200"/>
                        <a:t>Pigment Tail Tee</a:t>
                      </a:r>
                      <a:endParaRPr b="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i="1" lang="en" sz="1200"/>
                        <a:t>Acad Basic Crew Tee</a:t>
                      </a:r>
                      <a:endParaRPr i="1" sz="1200"/>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29" name="Google Shape;129;p22"/>
          <p:cNvSpPr txBox="1"/>
          <p:nvPr/>
        </p:nvSpPr>
        <p:spPr>
          <a:xfrm>
            <a:off x="845350" y="673425"/>
            <a:ext cx="76539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On performing Market Basket analysis I can conclude that the below mentioned are the top products which are likely to be purchased together by the users.</a:t>
            </a:r>
            <a:endParaRPr sz="1300"/>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398013" y="457875"/>
            <a:ext cx="82203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 visual below shows the segmentation of the audience on the basis of Revenue (16 segments). </a:t>
            </a:r>
            <a:r>
              <a:rPr b="1" i="1" lang="en" sz="1000"/>
              <a:t>I used RFM (Recency, Frequency and Monetary) analysis to segment the audience</a:t>
            </a:r>
            <a:r>
              <a:rPr lang="en" sz="1000"/>
              <a:t>.</a:t>
            </a:r>
            <a:endParaRPr sz="1000"/>
          </a:p>
          <a:p>
            <a:pPr indent="0" lvl="0" marL="0" rtl="0" algn="l">
              <a:spcBef>
                <a:spcPts val="0"/>
              </a:spcBef>
              <a:spcAft>
                <a:spcPts val="0"/>
              </a:spcAft>
              <a:buNone/>
            </a:pPr>
            <a:r>
              <a:t/>
            </a:r>
            <a:endParaRPr sz="400"/>
          </a:p>
          <a:p>
            <a:pPr indent="0" lvl="0" marL="0" rtl="0" algn="l">
              <a:spcBef>
                <a:spcPts val="0"/>
              </a:spcBef>
              <a:spcAft>
                <a:spcPts val="0"/>
              </a:spcAft>
              <a:buNone/>
            </a:pPr>
            <a:r>
              <a:rPr lang="en" sz="1000"/>
              <a:t>The </a:t>
            </a:r>
            <a:r>
              <a:rPr b="1" i="1" lang="en" sz="1000"/>
              <a:t>x-axis represents RFM score (the lower the better)</a:t>
            </a:r>
            <a:r>
              <a:rPr lang="en" sz="1000"/>
              <a:t>. As is evident that we have</a:t>
            </a:r>
            <a:r>
              <a:rPr b="1" i="1" lang="en" sz="1000"/>
              <a:t> 3521 unique users who belong to the first and the best group i.e. they have the best scores (1) and so contribute the maximum to the Revenue (19%)</a:t>
            </a:r>
            <a:r>
              <a:rPr lang="en" sz="1000"/>
              <a:t>.</a:t>
            </a:r>
            <a:endParaRPr sz="1000"/>
          </a:p>
        </p:txBody>
      </p:sp>
      <p:pic>
        <p:nvPicPr>
          <p:cNvPr id="136" name="Google Shape;136;p23"/>
          <p:cNvPicPr preferRelativeResize="0"/>
          <p:nvPr/>
        </p:nvPicPr>
        <p:blipFill>
          <a:blip r:embed="rId3">
            <a:alphaModFix/>
          </a:blip>
          <a:stretch>
            <a:fillRect/>
          </a:stretch>
        </p:blipFill>
        <p:spPr>
          <a:xfrm>
            <a:off x="1025238" y="1377075"/>
            <a:ext cx="6965826" cy="3542975"/>
          </a:xfrm>
          <a:prstGeom prst="rect">
            <a:avLst/>
          </a:prstGeom>
          <a:noFill/>
          <a:ln>
            <a:noFill/>
          </a:ln>
        </p:spPr>
      </p:pic>
      <p:sp>
        <p:nvSpPr>
          <p:cNvPr id="137" name="Google Shape;137;p23"/>
          <p:cNvSpPr txBox="1"/>
          <p:nvPr/>
        </p:nvSpPr>
        <p:spPr>
          <a:xfrm>
            <a:off x="2449275" y="91850"/>
            <a:ext cx="42555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RFM Analysis</a:t>
            </a:r>
            <a:endParaRPr b="1" sz="1800"/>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215400"/>
            <a:ext cx="8520600" cy="4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Media Strategy for targeting more users</a:t>
            </a:r>
            <a:endParaRPr b="1" sz="2000"/>
          </a:p>
        </p:txBody>
      </p:sp>
      <p:graphicFrame>
        <p:nvGraphicFramePr>
          <p:cNvPr id="144" name="Google Shape;144;p24"/>
          <p:cNvGraphicFramePr/>
          <p:nvPr/>
        </p:nvGraphicFramePr>
        <p:xfrm>
          <a:off x="311700" y="928700"/>
          <a:ext cx="3000000" cy="3000000"/>
        </p:xfrm>
        <a:graphic>
          <a:graphicData uri="http://schemas.openxmlformats.org/drawingml/2006/table">
            <a:tbl>
              <a:tblPr>
                <a:noFill/>
                <a:tableStyleId>{82386504-9534-4FC7-8960-8E9F1543EC27}</a:tableStyleId>
              </a:tblPr>
              <a:tblGrid>
                <a:gridCol w="1271575"/>
                <a:gridCol w="1271575"/>
              </a:tblGrid>
              <a:tr h="381000">
                <a:tc>
                  <a:txBody>
                    <a:bodyPr/>
                    <a:lstStyle/>
                    <a:p>
                      <a:pPr indent="0" lvl="0" marL="0" rtl="0" algn="l">
                        <a:spcBef>
                          <a:spcPts val="0"/>
                        </a:spcBef>
                        <a:spcAft>
                          <a:spcPts val="0"/>
                        </a:spcAft>
                        <a:buNone/>
                      </a:pPr>
                      <a:r>
                        <a:rPr lang="en"/>
                        <a:t>Category</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Revenue Contribution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b="1" lang="en"/>
                        <a:t>Male</a:t>
                      </a:r>
                      <a:endParaRPr b="1"/>
                    </a:p>
                  </a:txBody>
                  <a:tcPr marT="91425" marB="91425" marR="91425" marL="91425"/>
                </a:tc>
                <a:tc>
                  <a:txBody>
                    <a:bodyPr/>
                    <a:lstStyle/>
                    <a:p>
                      <a:pPr indent="0" lvl="0" marL="0" rtl="0" algn="l">
                        <a:spcBef>
                          <a:spcPts val="0"/>
                        </a:spcBef>
                        <a:spcAft>
                          <a:spcPts val="0"/>
                        </a:spcAft>
                        <a:buNone/>
                      </a:pPr>
                      <a:r>
                        <a:rPr lang="en"/>
                        <a:t>14.40%</a:t>
                      </a:r>
                      <a:endParaRPr/>
                    </a:p>
                  </a:txBody>
                  <a:tcPr marT="91425" marB="91425" marR="91425" marL="91425">
                    <a:solidFill>
                      <a:srgbClr val="EA9999"/>
                    </a:solidFill>
                  </a:tcPr>
                </a:tc>
              </a:tr>
              <a:tr h="381000">
                <a:tc>
                  <a:txBody>
                    <a:bodyPr/>
                    <a:lstStyle/>
                    <a:p>
                      <a:pPr indent="0" lvl="0" marL="0" rtl="0" algn="l">
                        <a:spcBef>
                          <a:spcPts val="0"/>
                        </a:spcBef>
                        <a:spcAft>
                          <a:spcPts val="0"/>
                        </a:spcAft>
                        <a:buNone/>
                      </a:pPr>
                      <a:r>
                        <a:rPr b="1" lang="en"/>
                        <a:t>New Zealand</a:t>
                      </a:r>
                      <a:endParaRPr b="1"/>
                    </a:p>
                  </a:txBody>
                  <a:tcPr marT="91425" marB="91425" marR="91425" marL="91425"/>
                </a:tc>
                <a:tc>
                  <a:txBody>
                    <a:bodyPr/>
                    <a:lstStyle/>
                    <a:p>
                      <a:pPr indent="0" lvl="0" marL="0" rtl="0" algn="l">
                        <a:spcBef>
                          <a:spcPts val="0"/>
                        </a:spcBef>
                        <a:spcAft>
                          <a:spcPts val="0"/>
                        </a:spcAft>
                        <a:buNone/>
                      </a:pPr>
                      <a:r>
                        <a:rPr lang="en"/>
                        <a:t>4.48%</a:t>
                      </a:r>
                      <a:endParaRPr/>
                    </a:p>
                  </a:txBody>
                  <a:tcPr marT="91425" marB="91425" marR="91425" marL="91425">
                    <a:solidFill>
                      <a:srgbClr val="EA9999"/>
                    </a:solidFill>
                  </a:tcPr>
                </a:tc>
              </a:tr>
            </a:tbl>
          </a:graphicData>
        </a:graphic>
      </p:graphicFrame>
      <p:sp>
        <p:nvSpPr>
          <p:cNvPr id="145" name="Google Shape;145;p24"/>
          <p:cNvSpPr txBox="1"/>
          <p:nvPr/>
        </p:nvSpPr>
        <p:spPr>
          <a:xfrm>
            <a:off x="3337150" y="704150"/>
            <a:ext cx="5373000" cy="41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While analyzing the dataset, we saw some alarming and equally important facts. The male contribution to the Revenue and the same from New Zealand is very low. </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a:t>I strongly believe the brand should target Male audience in the following ways:</a:t>
            </a:r>
            <a:endParaRPr/>
          </a:p>
          <a:p>
            <a:pPr indent="-317500" lvl="0" marL="457200" rtl="0" algn="l">
              <a:spcBef>
                <a:spcPts val="0"/>
              </a:spcBef>
              <a:spcAft>
                <a:spcPts val="0"/>
              </a:spcAft>
              <a:buSzPts val="1400"/>
              <a:buChar char="●"/>
            </a:pPr>
            <a:r>
              <a:rPr lang="en"/>
              <a:t>Promoting mens products on social media using influencers with deep reach</a:t>
            </a:r>
            <a:endParaRPr/>
          </a:p>
          <a:p>
            <a:pPr indent="-317500" lvl="0" marL="457200" rtl="0" algn="l">
              <a:spcBef>
                <a:spcPts val="0"/>
              </a:spcBef>
              <a:spcAft>
                <a:spcPts val="0"/>
              </a:spcAft>
              <a:buSzPts val="1400"/>
              <a:buChar char="●"/>
            </a:pPr>
            <a:r>
              <a:rPr lang="en"/>
              <a:t>Providing discounts on mens products</a:t>
            </a:r>
            <a:endParaRPr/>
          </a:p>
          <a:p>
            <a:pPr indent="-317500" lvl="0" marL="457200" rtl="0" algn="l">
              <a:spcBef>
                <a:spcPts val="0"/>
              </a:spcBef>
              <a:spcAft>
                <a:spcPts val="0"/>
              </a:spcAft>
              <a:buSzPts val="1400"/>
              <a:buChar char="●"/>
            </a:pPr>
            <a:r>
              <a:rPr lang="en"/>
              <a:t>Using affiliate marketing </a:t>
            </a:r>
            <a:endParaRPr/>
          </a:p>
          <a:p>
            <a:pPr indent="-317500" lvl="0" marL="457200" rtl="0" algn="l">
              <a:spcBef>
                <a:spcPts val="0"/>
              </a:spcBef>
              <a:spcAft>
                <a:spcPts val="0"/>
              </a:spcAft>
              <a:buSzPts val="1400"/>
              <a:buChar char="●"/>
            </a:pPr>
            <a:r>
              <a:rPr lang="en"/>
              <a:t>Targeted ads</a:t>
            </a:r>
            <a:endParaRPr/>
          </a:p>
          <a:p>
            <a:pPr indent="-317500" lvl="0" marL="457200" rtl="0" algn="l">
              <a:spcBef>
                <a:spcPts val="0"/>
              </a:spcBef>
              <a:spcAft>
                <a:spcPts val="0"/>
              </a:spcAft>
              <a:buSzPts val="1400"/>
              <a:buChar char="●"/>
            </a:pPr>
            <a:r>
              <a:rPr lang="en"/>
              <a:t>Staying relevant to men</a:t>
            </a:r>
            <a:endParaRPr/>
          </a:p>
          <a:p>
            <a:pPr indent="0" lvl="0" marL="0" rtl="0" algn="l">
              <a:spcBef>
                <a:spcPts val="0"/>
              </a:spcBef>
              <a:spcAft>
                <a:spcPts val="0"/>
              </a:spcAft>
              <a:buNone/>
            </a:pPr>
            <a:r>
              <a:t/>
            </a:r>
            <a:endParaRPr sz="600"/>
          </a:p>
          <a:p>
            <a:pPr indent="0" lvl="0" marL="0" rtl="0" algn="l">
              <a:spcBef>
                <a:spcPts val="0"/>
              </a:spcBef>
              <a:spcAft>
                <a:spcPts val="0"/>
              </a:spcAft>
              <a:buNone/>
            </a:pPr>
            <a:r>
              <a:rPr lang="en"/>
              <a:t>Moreover the brand needs to be promoted in New Zealand too.</a:t>
            </a:r>
            <a:endParaRPr/>
          </a:p>
          <a:p>
            <a:pPr indent="0" lvl="0" marL="0" rtl="0" algn="l">
              <a:spcBef>
                <a:spcPts val="0"/>
              </a:spcBef>
              <a:spcAft>
                <a:spcPts val="0"/>
              </a:spcAft>
              <a:buNone/>
            </a:pPr>
            <a:r>
              <a:rPr lang="en"/>
              <a:t>Same methods can be used here.</a:t>
            </a:r>
            <a:endParaRPr/>
          </a:p>
          <a:p>
            <a:pPr indent="0" lvl="0" marL="0" rtl="0" algn="l">
              <a:spcBef>
                <a:spcPts val="0"/>
              </a:spcBef>
              <a:spcAft>
                <a:spcPts val="0"/>
              </a:spcAft>
              <a:buNone/>
            </a:pPr>
            <a:r>
              <a:t/>
            </a:r>
            <a:endParaRPr sz="400"/>
          </a:p>
          <a:p>
            <a:pPr indent="0" lvl="0" marL="0" rtl="0" algn="l">
              <a:spcBef>
                <a:spcPts val="0"/>
              </a:spcBef>
              <a:spcAft>
                <a:spcPts val="0"/>
              </a:spcAft>
              <a:buNone/>
            </a:pPr>
            <a:r>
              <a:rPr lang="en"/>
              <a:t>In </a:t>
            </a:r>
            <a:r>
              <a:rPr lang="en"/>
              <a:t>today's</a:t>
            </a:r>
            <a:r>
              <a:rPr lang="en"/>
              <a:t> times I believe Social Media and Influencers should be used to its maximum along with the regular conventional modes to increase the reach of the brand among different target customers at the same time the offers should be made more lucrative to attract maximum target users to the brand.</a:t>
            </a:r>
            <a:endParaRPr/>
          </a:p>
          <a:p>
            <a:pPr indent="0" lvl="0" marL="0" rtl="0" algn="l">
              <a:spcBef>
                <a:spcPts val="0"/>
              </a:spcBef>
              <a:spcAft>
                <a:spcPts val="0"/>
              </a:spcAft>
              <a:buNone/>
            </a:pPr>
            <a:r>
              <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490150" y="377025"/>
            <a:ext cx="41637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OVERVIEW</a:t>
            </a:r>
            <a:endParaRPr b="1" sz="2400"/>
          </a:p>
        </p:txBody>
      </p:sp>
      <p:sp>
        <p:nvSpPr>
          <p:cNvPr id="61" name="Google Shape;61;p14"/>
          <p:cNvSpPr txBox="1"/>
          <p:nvPr/>
        </p:nvSpPr>
        <p:spPr>
          <a:xfrm>
            <a:off x="559225" y="1082325"/>
            <a:ext cx="77154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 in hand is for the Sales for all users who made purchase online in the first half of Oct’17 </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graphicFrame>
        <p:nvGraphicFramePr>
          <p:cNvPr id="62" name="Google Shape;62;p14"/>
          <p:cNvGraphicFramePr/>
          <p:nvPr/>
        </p:nvGraphicFramePr>
        <p:xfrm>
          <a:off x="937175" y="2003925"/>
          <a:ext cx="3000000" cy="3000000"/>
        </p:xfrm>
        <a:graphic>
          <a:graphicData uri="http://schemas.openxmlformats.org/drawingml/2006/table">
            <a:tbl>
              <a:tblPr>
                <a:noFill/>
                <a:tableStyleId>{82386504-9534-4FC7-8960-8E9F1543EC27}</a:tableStyleId>
              </a:tblPr>
              <a:tblGrid>
                <a:gridCol w="3619500"/>
                <a:gridCol w="3619500"/>
              </a:tblGrid>
              <a:tr h="381000">
                <a:tc>
                  <a:txBody>
                    <a:bodyPr/>
                    <a:lstStyle/>
                    <a:p>
                      <a:pPr indent="0" lvl="0" marL="0" rtl="0" algn="ctr">
                        <a:spcBef>
                          <a:spcPts val="0"/>
                        </a:spcBef>
                        <a:spcAft>
                          <a:spcPts val="0"/>
                        </a:spcAft>
                        <a:buNone/>
                      </a:pPr>
                      <a:r>
                        <a:rPr b="1" lang="en"/>
                        <a:t>Total Sales Revenue</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500">
                          <a:solidFill>
                            <a:srgbClr val="000000"/>
                          </a:solidFill>
                        </a:rPr>
                        <a:t>6,699,843.72 </a:t>
                      </a:r>
                      <a:r>
                        <a:rPr lang="en" sz="1500">
                          <a:solidFill>
                            <a:srgbClr val="000000"/>
                          </a:solidFill>
                        </a:rPr>
                        <a:t>price units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Total Orders placed</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500">
                          <a:solidFill>
                            <a:srgbClr val="000000"/>
                          </a:solidFill>
                        </a:rPr>
                        <a:t>49,984 </a:t>
                      </a:r>
                      <a:r>
                        <a:rPr lang="en" sz="1500">
                          <a:solidFill>
                            <a:srgbClr val="000000"/>
                          </a:solidFill>
                        </a:rPr>
                        <a:t>(excluding 15 undefined)</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Total units sold</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500">
                          <a:solidFill>
                            <a:srgbClr val="000000"/>
                          </a:solidFill>
                        </a:rPr>
                        <a:t>101,305 </a:t>
                      </a:r>
                      <a:r>
                        <a:rPr lang="en" sz="1500">
                          <a:solidFill>
                            <a:srgbClr val="000000"/>
                          </a:solidFill>
                        </a:rPr>
                        <a:t>units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Average unique order quantity</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500">
                          <a:solidFill>
                            <a:srgbClr val="000000"/>
                          </a:solidFill>
                        </a:rPr>
                        <a:t>2 </a:t>
                      </a:r>
                      <a:r>
                        <a:rPr lang="en" sz="1500">
                          <a:solidFill>
                            <a:srgbClr val="000000"/>
                          </a:solidFill>
                        </a:rPr>
                        <a:t>units (approx.)</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Revenue per order</a:t>
                      </a:r>
                      <a:endParaRPr b="1"/>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500">
                          <a:solidFill>
                            <a:srgbClr val="000000"/>
                          </a:solidFill>
                        </a:rPr>
                        <a:t>134</a:t>
                      </a:r>
                      <a:r>
                        <a:rPr lang="en" sz="1500">
                          <a:solidFill>
                            <a:srgbClr val="000000"/>
                          </a:solidFill>
                        </a:rPr>
                        <a:t> price units (approx.)</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25525" y="994325"/>
            <a:ext cx="4120574" cy="2472345"/>
          </a:xfrm>
          <a:prstGeom prst="rect">
            <a:avLst/>
          </a:prstGeom>
          <a:noFill/>
          <a:ln>
            <a:noFill/>
          </a:ln>
        </p:spPr>
      </p:pic>
      <p:sp>
        <p:nvSpPr>
          <p:cNvPr id="69" name="Google Shape;69;p15"/>
          <p:cNvSpPr txBox="1"/>
          <p:nvPr/>
        </p:nvSpPr>
        <p:spPr>
          <a:xfrm>
            <a:off x="474550" y="3398375"/>
            <a:ext cx="3306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Australia (96%) contributes way more to the revenue than New Zealand.</a:t>
            </a:r>
            <a:endParaRPr b="1" sz="700"/>
          </a:p>
          <a:p>
            <a:pPr indent="0" lvl="0" marL="0" rtl="0" algn="l">
              <a:spcBef>
                <a:spcPts val="0"/>
              </a:spcBef>
              <a:spcAft>
                <a:spcPts val="0"/>
              </a:spcAft>
              <a:buNone/>
            </a:pPr>
            <a:r>
              <a:t/>
            </a:r>
            <a:endParaRPr sz="1200">
              <a:solidFill>
                <a:schemeClr val="dk1"/>
              </a:solidFill>
            </a:endParaRPr>
          </a:p>
        </p:txBody>
      </p:sp>
      <p:pic>
        <p:nvPicPr>
          <p:cNvPr id="70" name="Google Shape;70;p15"/>
          <p:cNvPicPr preferRelativeResize="0"/>
          <p:nvPr/>
        </p:nvPicPr>
        <p:blipFill>
          <a:blip r:embed="rId4">
            <a:alphaModFix/>
          </a:blip>
          <a:stretch>
            <a:fillRect/>
          </a:stretch>
        </p:blipFill>
        <p:spPr>
          <a:xfrm>
            <a:off x="4471650" y="994325"/>
            <a:ext cx="4572000" cy="2743200"/>
          </a:xfrm>
          <a:prstGeom prst="rect">
            <a:avLst/>
          </a:prstGeom>
          <a:noFill/>
          <a:ln>
            <a:noFill/>
          </a:ln>
        </p:spPr>
      </p:pic>
      <p:sp>
        <p:nvSpPr>
          <p:cNvPr id="71" name="Google Shape;71;p15"/>
          <p:cNvSpPr txBox="1"/>
          <p:nvPr/>
        </p:nvSpPr>
        <p:spPr>
          <a:xfrm>
            <a:off x="4867275" y="3466675"/>
            <a:ext cx="3306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Majority of the audience of the brand is comprised of </a:t>
            </a:r>
            <a:r>
              <a:rPr b="1" i="1" lang="en" sz="1200">
                <a:solidFill>
                  <a:schemeClr val="dk1"/>
                </a:solidFill>
              </a:rPr>
              <a:t>Females (83%)</a:t>
            </a:r>
            <a:r>
              <a:rPr b="1" lang="en" sz="1200">
                <a:solidFill>
                  <a:schemeClr val="dk1"/>
                </a:solidFill>
              </a:rPr>
              <a:t>.</a:t>
            </a:r>
            <a:endParaRPr b="1" sz="7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323250" y="607850"/>
            <a:ext cx="4166664" cy="2486558"/>
          </a:xfrm>
          <a:prstGeom prst="rect">
            <a:avLst/>
          </a:prstGeom>
          <a:noFill/>
          <a:ln>
            <a:noFill/>
          </a:ln>
        </p:spPr>
      </p:pic>
      <p:pic>
        <p:nvPicPr>
          <p:cNvPr id="78" name="Google Shape;78;p16"/>
          <p:cNvPicPr preferRelativeResize="0"/>
          <p:nvPr/>
        </p:nvPicPr>
        <p:blipFill>
          <a:blip r:embed="rId4">
            <a:alphaModFix/>
          </a:blip>
          <a:stretch>
            <a:fillRect/>
          </a:stretch>
        </p:blipFill>
        <p:spPr>
          <a:xfrm>
            <a:off x="4508607" y="607850"/>
            <a:ext cx="4312142" cy="2573392"/>
          </a:xfrm>
          <a:prstGeom prst="rect">
            <a:avLst/>
          </a:prstGeom>
          <a:noFill/>
          <a:ln>
            <a:noFill/>
          </a:ln>
        </p:spPr>
      </p:pic>
      <p:pic>
        <p:nvPicPr>
          <p:cNvPr id="79" name="Google Shape;79;p16"/>
          <p:cNvPicPr preferRelativeResize="0"/>
          <p:nvPr/>
        </p:nvPicPr>
        <p:blipFill>
          <a:blip r:embed="rId5">
            <a:alphaModFix/>
          </a:blip>
          <a:stretch>
            <a:fillRect/>
          </a:stretch>
        </p:blipFill>
        <p:spPr>
          <a:xfrm>
            <a:off x="675482" y="3314868"/>
            <a:ext cx="3984606" cy="1220682"/>
          </a:xfrm>
          <a:prstGeom prst="rect">
            <a:avLst/>
          </a:prstGeom>
          <a:noFill/>
          <a:ln>
            <a:noFill/>
          </a:ln>
        </p:spPr>
      </p:pic>
      <p:sp>
        <p:nvSpPr>
          <p:cNvPr id="80" name="Google Shape;80;p16"/>
          <p:cNvSpPr txBox="1"/>
          <p:nvPr/>
        </p:nvSpPr>
        <p:spPr>
          <a:xfrm>
            <a:off x="5138791" y="3479658"/>
            <a:ext cx="3530400" cy="1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It is evident from the graphs that almost half of the users prefer paying via cc@braintree, followed by pbi@afterpay and paypal@braintree.</a:t>
            </a:r>
            <a:endParaRPr b="1" i="1"/>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3781"/>
          <a:stretch/>
        </p:blipFill>
        <p:spPr>
          <a:xfrm>
            <a:off x="319175" y="1056250"/>
            <a:ext cx="6299075" cy="3154874"/>
          </a:xfrm>
          <a:prstGeom prst="rect">
            <a:avLst/>
          </a:prstGeom>
          <a:noFill/>
          <a:ln>
            <a:noFill/>
          </a:ln>
        </p:spPr>
      </p:pic>
      <p:sp>
        <p:nvSpPr>
          <p:cNvPr id="87" name="Google Shape;87;p17"/>
          <p:cNvSpPr txBox="1"/>
          <p:nvPr/>
        </p:nvSpPr>
        <p:spPr>
          <a:xfrm>
            <a:off x="6788725" y="526800"/>
            <a:ext cx="2234100" cy="46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300"/>
              <a:t>Australia</a:t>
            </a:r>
            <a:r>
              <a:rPr i="1" lang="en" sz="1300"/>
              <a:t> contributes to </a:t>
            </a:r>
            <a:r>
              <a:rPr b="1" i="1" lang="en" sz="1300"/>
              <a:t>more than 95% of 6,699,843 price units</a:t>
            </a:r>
            <a:r>
              <a:rPr i="1" lang="en" sz="1300"/>
              <a:t> of revenue. Moreover, the </a:t>
            </a:r>
            <a:r>
              <a:rPr b="1" i="1" lang="en" sz="1300"/>
              <a:t>majority of purchases made on the website are by Females (&gt; 85%)</a:t>
            </a:r>
            <a:r>
              <a:rPr i="1" lang="en" sz="1300"/>
              <a:t> and thus contributing to majority of the revenue.</a:t>
            </a:r>
            <a:endParaRPr i="1" sz="1300"/>
          </a:p>
          <a:p>
            <a:pPr indent="0" lvl="0" marL="0" rtl="0" algn="ctr">
              <a:spcBef>
                <a:spcPts val="0"/>
              </a:spcBef>
              <a:spcAft>
                <a:spcPts val="0"/>
              </a:spcAft>
              <a:buNone/>
            </a:pPr>
            <a:r>
              <a:rPr i="1" lang="en" sz="1300"/>
              <a:t>Also, a key point to note is that the website has </a:t>
            </a:r>
            <a:r>
              <a:rPr b="1" i="1" lang="en" sz="1300"/>
              <a:t>more than 79% repeat customers who contribute to more than 75% of the total revenue</a:t>
            </a:r>
            <a:r>
              <a:rPr i="1" lang="en" sz="1300"/>
              <a:t>. Only </a:t>
            </a:r>
            <a:r>
              <a:rPr b="1" i="1" lang="en" sz="1300"/>
              <a:t>around 23% of the customers placed their orders for the first time</a:t>
            </a:r>
            <a:r>
              <a:rPr i="1" lang="en" sz="1300"/>
              <a:t>.</a:t>
            </a:r>
            <a:endParaRPr i="1" sz="1300"/>
          </a:p>
          <a:p>
            <a:pPr indent="0" lvl="0" marL="0" rtl="0" algn="ctr">
              <a:spcBef>
                <a:spcPts val="0"/>
              </a:spcBef>
              <a:spcAft>
                <a:spcPts val="0"/>
              </a:spcAft>
              <a:buNone/>
            </a:pPr>
            <a:r>
              <a:t/>
            </a:r>
            <a:endParaRPr i="1" sz="1300"/>
          </a:p>
        </p:txBody>
      </p:sp>
      <p:sp>
        <p:nvSpPr>
          <p:cNvPr id="88" name="Google Shape;88;p17"/>
          <p:cNvSpPr txBox="1"/>
          <p:nvPr/>
        </p:nvSpPr>
        <p:spPr>
          <a:xfrm>
            <a:off x="551100" y="443925"/>
            <a:ext cx="57558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Multivariable</a:t>
            </a:r>
            <a:r>
              <a:rPr b="1" lang="en"/>
              <a:t> analysis of Country, First Purchase Order and Gender with the Order count and Revenue</a:t>
            </a:r>
            <a:endParaRPr b="1"/>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2416838" y="325400"/>
            <a:ext cx="35322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Date-Day vs. Sales Revenue</a:t>
            </a:r>
            <a:endParaRPr b="1" sz="1600"/>
          </a:p>
        </p:txBody>
      </p:sp>
      <p:sp>
        <p:nvSpPr>
          <p:cNvPr id="95" name="Google Shape;95;p18"/>
          <p:cNvSpPr txBox="1"/>
          <p:nvPr/>
        </p:nvSpPr>
        <p:spPr>
          <a:xfrm>
            <a:off x="960538" y="3428500"/>
            <a:ext cx="7482900" cy="13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above graph provides us with a clear picture of the Sales trend on the website.</a:t>
            </a:r>
            <a:endParaRPr sz="1200"/>
          </a:p>
          <a:p>
            <a:pPr indent="0" lvl="0" marL="0" rtl="0" algn="l">
              <a:spcBef>
                <a:spcPts val="0"/>
              </a:spcBef>
              <a:spcAft>
                <a:spcPts val="0"/>
              </a:spcAft>
              <a:buNone/>
            </a:pPr>
            <a:r>
              <a:rPr lang="en" sz="1200"/>
              <a:t>Its very much evident that the users prefer to shop on the weekdays. Also, the </a:t>
            </a:r>
            <a:r>
              <a:rPr b="1" i="1" lang="en" sz="1200"/>
              <a:t>maximum sales revenue was recorded on 4th October 2017 which was a Wednesday</a:t>
            </a:r>
            <a:r>
              <a:rPr i="1" lang="en" sz="1200"/>
              <a:t> </a:t>
            </a:r>
            <a:r>
              <a:rPr b="1" i="1" lang="en" sz="1200"/>
              <a:t>almost 8% of the total sales revenue</a:t>
            </a:r>
            <a:r>
              <a:rPr i="1" lang="en" sz="1200"/>
              <a:t>. An interesting point to note is the </a:t>
            </a:r>
            <a:r>
              <a:rPr b="1" i="1" lang="en" sz="1200"/>
              <a:t>low sales over the weekends</a:t>
            </a:r>
            <a:r>
              <a:rPr i="1" lang="en" sz="1200"/>
              <a:t>. </a:t>
            </a:r>
            <a:r>
              <a:rPr lang="en" sz="1200"/>
              <a:t>This is most probably because users tend to spend weekends outdoors because October November are the most pleasant months in the Asia Pacific region. </a:t>
            </a:r>
            <a:endParaRPr sz="1200"/>
          </a:p>
        </p:txBody>
      </p:sp>
      <p:pic>
        <p:nvPicPr>
          <p:cNvPr id="96" name="Google Shape;96;p18"/>
          <p:cNvPicPr preferRelativeResize="0"/>
          <p:nvPr/>
        </p:nvPicPr>
        <p:blipFill>
          <a:blip r:embed="rId3">
            <a:alphaModFix/>
          </a:blip>
          <a:stretch>
            <a:fillRect/>
          </a:stretch>
        </p:blipFill>
        <p:spPr>
          <a:xfrm>
            <a:off x="455800" y="759200"/>
            <a:ext cx="8492400" cy="2776550"/>
          </a:xfrm>
          <a:prstGeom prst="rect">
            <a:avLst/>
          </a:prstGeom>
          <a:noFill/>
          <a:ln>
            <a:noFill/>
          </a:ln>
        </p:spPr>
      </p:pic>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2883300" y="384800"/>
            <a:ext cx="29109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Time vs. Revenue</a:t>
            </a:r>
            <a:endParaRPr b="1" sz="1800"/>
          </a:p>
        </p:txBody>
      </p:sp>
      <p:sp>
        <p:nvSpPr>
          <p:cNvPr id="103" name="Google Shape;103;p19"/>
          <p:cNvSpPr txBox="1"/>
          <p:nvPr/>
        </p:nvSpPr>
        <p:spPr>
          <a:xfrm rot="-5400000">
            <a:off x="-480350" y="1890000"/>
            <a:ext cx="2138100" cy="2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Percentage Revenue</a:t>
            </a:r>
            <a:endParaRPr b="1"/>
          </a:p>
        </p:txBody>
      </p:sp>
      <p:sp>
        <p:nvSpPr>
          <p:cNvPr id="104" name="Google Shape;104;p19"/>
          <p:cNvSpPr txBox="1"/>
          <p:nvPr/>
        </p:nvSpPr>
        <p:spPr>
          <a:xfrm>
            <a:off x="2323875" y="3421475"/>
            <a:ext cx="16887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Time</a:t>
            </a:r>
            <a:endParaRPr b="1"/>
          </a:p>
        </p:txBody>
      </p:sp>
      <p:pic>
        <p:nvPicPr>
          <p:cNvPr id="105" name="Google Shape;105;p19"/>
          <p:cNvPicPr preferRelativeResize="0"/>
          <p:nvPr/>
        </p:nvPicPr>
        <p:blipFill>
          <a:blip r:embed="rId3">
            <a:alphaModFix/>
          </a:blip>
          <a:stretch>
            <a:fillRect/>
          </a:stretch>
        </p:blipFill>
        <p:spPr>
          <a:xfrm>
            <a:off x="849550" y="764000"/>
            <a:ext cx="7075315" cy="2657475"/>
          </a:xfrm>
          <a:prstGeom prst="rect">
            <a:avLst/>
          </a:prstGeom>
          <a:noFill/>
          <a:ln>
            <a:noFill/>
          </a:ln>
        </p:spPr>
      </p:pic>
      <p:sp>
        <p:nvSpPr>
          <p:cNvPr id="106" name="Google Shape;106;p19"/>
          <p:cNvSpPr txBox="1"/>
          <p:nvPr/>
        </p:nvSpPr>
        <p:spPr>
          <a:xfrm>
            <a:off x="1053500" y="3857625"/>
            <a:ext cx="7482900" cy="9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the above chart one can easily make out that the users tend to place orders during late night and early morning. Here, </a:t>
            </a:r>
            <a:r>
              <a:rPr b="1" i="1" lang="en"/>
              <a:t>the maximum sales revenue is recorded for 10a.m. i.e. almost 8% of the total revenue</a:t>
            </a:r>
            <a:r>
              <a:rPr lang="en"/>
              <a:t>.</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2957850" y="394500"/>
            <a:ext cx="322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000000"/>
                </a:solidFill>
              </a:rPr>
              <a:t>Purchasers analysis</a:t>
            </a:r>
            <a:endParaRPr b="1" sz="2300">
              <a:solidFill>
                <a:srgbClr val="000000"/>
              </a:solidFill>
            </a:endParaRPr>
          </a:p>
        </p:txBody>
      </p:sp>
      <p:pic>
        <p:nvPicPr>
          <p:cNvPr id="113" name="Google Shape;113;p20"/>
          <p:cNvPicPr preferRelativeResize="0"/>
          <p:nvPr/>
        </p:nvPicPr>
        <p:blipFill>
          <a:blip r:embed="rId3">
            <a:alphaModFix/>
          </a:blip>
          <a:stretch>
            <a:fillRect/>
          </a:stretch>
        </p:blipFill>
        <p:spPr>
          <a:xfrm>
            <a:off x="248325" y="1469125"/>
            <a:ext cx="4527774" cy="2720400"/>
          </a:xfrm>
          <a:prstGeom prst="rect">
            <a:avLst/>
          </a:prstGeom>
          <a:noFill/>
          <a:ln>
            <a:noFill/>
          </a:ln>
        </p:spPr>
      </p:pic>
      <p:sp>
        <p:nvSpPr>
          <p:cNvPr id="114" name="Google Shape;114;p20"/>
          <p:cNvSpPr txBox="1"/>
          <p:nvPr/>
        </p:nvSpPr>
        <p:spPr>
          <a:xfrm>
            <a:off x="5116150" y="1716700"/>
            <a:ext cx="3666000" cy="20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90 % of the purchasers on the platform are single purchasers whereas around 10% of the purchasers are multiple purchasers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very peculiar observation about the multiple purchasers is that they have Not made the payment. Most probably these are credit purchases.</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53450" y="676750"/>
            <a:ext cx="5960101" cy="3790000"/>
          </a:xfrm>
          <a:prstGeom prst="rect">
            <a:avLst/>
          </a:prstGeom>
          <a:noFill/>
          <a:ln>
            <a:noFill/>
          </a:ln>
        </p:spPr>
      </p:pic>
      <p:sp>
        <p:nvSpPr>
          <p:cNvPr id="121" name="Google Shape;121;p21"/>
          <p:cNvSpPr txBox="1"/>
          <p:nvPr/>
        </p:nvSpPr>
        <p:spPr>
          <a:xfrm>
            <a:off x="6465450" y="446400"/>
            <a:ext cx="2355300" cy="4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This visual provides us with a crystal clear picture of the Orders &amp; Revenue contribution from the two Countries (Australia and New Zealand) and also drills down to show contribution from various Country Provinces.</a:t>
            </a:r>
            <a:endParaRPr i="1"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We can easily make out that </a:t>
            </a:r>
            <a:r>
              <a:rPr b="1" i="1" lang="en" sz="1100"/>
              <a:t>majority of the Revenue comes from Australia</a:t>
            </a:r>
            <a:r>
              <a:rPr lang="en" sz="1100"/>
              <a:t> and </a:t>
            </a:r>
            <a:r>
              <a:rPr b="1" i="1" lang="en" sz="1100" u="sng"/>
              <a:t>in Australia too NSW contributes to almost half of the total revenue followed by VIC and QLD</a:t>
            </a:r>
            <a:r>
              <a:rPr lang="en" sz="1100" u="sng"/>
              <a:t>.</a:t>
            </a:r>
            <a:endParaRPr sz="1100" u="sng"/>
          </a:p>
          <a:p>
            <a:pPr indent="0" lvl="0" marL="0" rtl="0" algn="l">
              <a:spcBef>
                <a:spcPts val="0"/>
              </a:spcBef>
              <a:spcAft>
                <a:spcPts val="0"/>
              </a:spcAft>
              <a:buNone/>
            </a:pPr>
            <a:r>
              <a:t/>
            </a:r>
            <a:endParaRPr sz="1100"/>
          </a:p>
          <a:p>
            <a:pPr indent="0" lvl="0" marL="0" rtl="0" algn="l">
              <a:spcBef>
                <a:spcPts val="0"/>
              </a:spcBef>
              <a:spcAft>
                <a:spcPts val="0"/>
              </a:spcAft>
              <a:buNone/>
            </a:pPr>
            <a:r>
              <a:rPr b="1" i="1" lang="en" sz="1100"/>
              <a:t>In New Zealand 4.39% of the revenue comes from Not specified country provinces.</a:t>
            </a:r>
            <a:endParaRPr b="1" i="1" sz="1100"/>
          </a:p>
          <a:p>
            <a:pPr indent="0" lvl="0" marL="0" rtl="0" algn="l">
              <a:spcBef>
                <a:spcPts val="0"/>
              </a:spcBef>
              <a:spcAft>
                <a:spcPts val="0"/>
              </a:spcAft>
              <a:buNone/>
            </a:pPr>
            <a:r>
              <a:t/>
            </a:r>
            <a:endParaRPr b="1" i="1" sz="1100"/>
          </a:p>
          <a:p>
            <a:pPr indent="0" lvl="0" marL="0" rtl="0" algn="l">
              <a:spcBef>
                <a:spcPts val="0"/>
              </a:spcBef>
              <a:spcAft>
                <a:spcPts val="0"/>
              </a:spcAft>
              <a:buNone/>
            </a:pPr>
            <a:r>
              <a:rPr b="1" i="1" lang="en" sz="1100"/>
              <a:t>A key point to note is that the Sales Revenue from each Province is directly proportional to the population of these provinces.</a:t>
            </a:r>
            <a:endParaRPr b="1" i="1" sz="1100"/>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