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60" r:id="rId4"/>
    <p:sldId id="264" r:id="rId5"/>
    <p:sldId id="265" r:id="rId6"/>
    <p:sldId id="261" r:id="rId7"/>
    <p:sldId id="262" r:id="rId8"/>
    <p:sldId id="266" r:id="rId9"/>
    <p:sldId id="268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D03D-A665-441B-B0D5-E0920B5DD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B2776-364B-48AB-8C9D-944CC8002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91C0E-2973-4439-B9A1-FD8C1B79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B615-3B34-4378-887D-4961D5BB109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BB0EA-2ABE-4691-8ECF-B7F380A1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C9F2B-DCDC-4969-81E2-F539AF3F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48F8-5980-48AE-867C-6CB6706CC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34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0FBD-FEA7-48E6-BC0B-63E15D1C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83301-4410-4580-BC54-83168D130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93558-518A-4090-B43E-15B35BCD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B615-3B34-4378-887D-4961D5BB109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BD3D0-472D-447A-B2E0-E594B112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66955-3D0C-4065-BDAD-7C290D701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48F8-5980-48AE-867C-6CB6706CC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63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57FF5B-30F7-4661-ACD8-631CBECC7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C3C29-B505-4938-8825-8E3FF75F6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01444-02E7-4C95-88BA-18BF0A5F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B615-3B34-4378-887D-4961D5BB109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9F18E-D119-4029-AEE3-3DB6E470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40B9-1D7D-44AA-A3EF-FBFE70D4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48F8-5980-48AE-867C-6CB6706CC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23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79EEB-67C1-4F7B-BC94-CE30BF03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89F0-9CEA-4537-B822-E98C1690B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0B272-C60B-43DF-AC2C-114F56DA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B615-3B34-4378-887D-4961D5BB109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31B95-155C-420C-B458-860A71632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1BC5A-032D-4EDB-91C6-FCA2E6A1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48F8-5980-48AE-867C-6CB6706CC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38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9BDB-C810-4213-BACB-308EADD06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C4A7C-A067-4E08-9E20-1649ABF60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19E92-2EBC-4112-AB3F-5081F45DF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B615-3B34-4378-887D-4961D5BB109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E9022-9892-4F89-9301-BB58BDDB9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595A7-DBC0-4A4D-98E8-7CE56E55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48F8-5980-48AE-867C-6CB6706CC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71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399C-525C-4533-A07A-8DFBD1CF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9FD12-B2A0-49CB-8F56-06B8E62D7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53D39-3EFA-4A45-A83F-542A55176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E9FC9-75B0-4EB4-BA89-8CD356367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B615-3B34-4378-887D-4961D5BB109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80AC4-2D16-48C4-9C1F-69CA8457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833BF-F71E-4384-83CC-89BCFC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48F8-5980-48AE-867C-6CB6706CC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54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B4615-E54D-48C2-889C-F721DCC4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5638A-9525-4AED-9DB6-8A9454160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9B916-828D-4858-9F19-D8E8D890B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D1DF9-6190-4ACF-BE5E-649D948D9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BD03BE-9134-4066-A664-198DC1FBF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38BE95-F84E-4875-8ECB-5D628EBF8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B615-3B34-4378-887D-4961D5BB109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65BE7-ED2D-4703-A481-908AC4FD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7BFD4D-0852-41B3-BA0C-BA7968A0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48F8-5980-48AE-867C-6CB6706CC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43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0265-4AA5-4C57-9FCE-2AE43418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1A5710-59F1-4B47-916F-138046C6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B615-3B34-4378-887D-4961D5BB109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D63A1-4DE0-4DC2-B037-2E131DEFE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1292F-1244-4882-BBDE-D125B469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48F8-5980-48AE-867C-6CB6706CC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74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C66F6F-1E39-4D4B-9167-26BFBAF0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B615-3B34-4378-887D-4961D5BB109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734B3E-D52B-4785-9C67-B898EECE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653B9-7954-44E4-B8A1-62693FAA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48F8-5980-48AE-867C-6CB6706CC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35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125F4-F15B-4683-BC91-E0E9B9198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4825-151C-440B-90C2-E7BC719BD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07903-9412-402D-A22B-33A692F38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C518B-A7E3-4837-91FA-3F3E9083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B615-3B34-4378-887D-4961D5BB109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DD840-281D-4A4E-9F40-F284490B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842CE-703D-41F8-97B2-0B6DC5C2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48F8-5980-48AE-867C-6CB6706CC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95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A788-9658-438C-9F8C-9AAED82BA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BA550-54A5-4CBA-AD7B-B77671DF0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9FC88-2128-4487-B366-F0B6BFF24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78972-088D-4711-A048-DE39EE10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B615-3B34-4378-887D-4961D5BB109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B89B8-A8D0-478E-9178-6DF24FB62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13573-E9FE-48FC-A91E-128DDAA3C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48F8-5980-48AE-867C-6CB6706CC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02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DAA53F-A60C-470C-B8A3-2DDBAE40D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85763-63B6-43C3-BE22-3830E3B20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8D61D-D0A6-4AFE-AA9D-084623F3E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EB615-3B34-4378-887D-4961D5BB109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D61CF-474D-4416-BCAC-1BC47BD7E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AFEE7-11A9-413A-843E-0B6F433B1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A48F8-5980-48AE-867C-6CB6706CC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11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gRouting/pgrouting/tree/31838b3b68bda559a0613838adfaafa23d8a653f/src/costFlow" TargetMode="External"/><Relationship Id="rId2" Type="http://schemas.openxmlformats.org/officeDocument/2006/relationships/hyperlink" Target="https://docs.huihoo.com/symbian/s60-5th-edition-cpp-developers-library-v2.1/GUID-02F20077-73B5-4A63-85DB-D909E0ADE01C/html/mrt/con_graph_challeng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brt/GTL/blob/c20d49d66a421a9826d3f485f74a524d414ab1cc/test/bgl_adaptor_test.c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p-algorithms.com/graph/edmonds_karp.html" TargetMode="External"/><Relationship Id="rId2" Type="http://schemas.openxmlformats.org/officeDocument/2006/relationships/hyperlink" Target="https://cp-algorithms.com/graph/min_cost_flow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andfonline.com/doi/full/10.1080/10556788.2014.89582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7CDF-4E90-4416-AEC6-402C9550C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Work report 27</a:t>
            </a:r>
            <a:r>
              <a:rPr lang="en-IN" baseline="30000" dirty="0"/>
              <a:t>th </a:t>
            </a:r>
            <a:r>
              <a:rPr lang="en-IN" dirty="0"/>
              <a:t>– 2</a:t>
            </a:r>
            <a:r>
              <a:rPr lang="en-IN" baseline="30000" dirty="0"/>
              <a:t>th</a:t>
            </a:r>
            <a:r>
              <a:rPr lang="en-IN" dirty="0"/>
              <a:t> July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D7044-90F8-47A1-A995-270D019C0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407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4EE4-F292-44F7-A927-A3FBCA345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FD17-9BC3-40DA-91E7-179302AC7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to keep a process running after logging off from </a:t>
            </a:r>
            <a:r>
              <a:rPr lang="en-IN" dirty="0" err="1"/>
              <a:t>ssh</a:t>
            </a:r>
            <a:r>
              <a:rPr lang="en-IN" dirty="0"/>
              <a:t>?</a:t>
            </a:r>
          </a:p>
          <a:p>
            <a:pPr lvl="1"/>
            <a:r>
              <a:rPr lang="en-IN" dirty="0"/>
              <a:t>Using </a:t>
            </a:r>
            <a:r>
              <a:rPr lang="en-IN" dirty="0" err="1"/>
              <a:t>tmux</a:t>
            </a:r>
            <a:r>
              <a:rPr lang="en-IN" dirty="0"/>
              <a:t> to create a new session?</a:t>
            </a:r>
          </a:p>
          <a:p>
            <a:r>
              <a:rPr lang="en-IN" dirty="0"/>
              <a:t>How to install a library?</a:t>
            </a:r>
          </a:p>
          <a:p>
            <a:pPr lvl="1"/>
            <a:r>
              <a:rPr lang="en-IN" dirty="0"/>
              <a:t>Using </a:t>
            </a:r>
            <a:r>
              <a:rPr lang="en-IN" dirty="0" err="1"/>
              <a:t>conda</a:t>
            </a:r>
            <a:r>
              <a:rPr lang="en-IN" dirty="0"/>
              <a:t> to create virtual environment?</a:t>
            </a:r>
          </a:p>
          <a:p>
            <a:pPr lvl="1"/>
            <a:r>
              <a:rPr lang="en-IN" dirty="0"/>
              <a:t>Installing from source in ‘</a:t>
            </a:r>
            <a:r>
              <a:rPr lang="en-IN" dirty="0" err="1"/>
              <a:t>anirudha</a:t>
            </a:r>
            <a:r>
              <a:rPr lang="en-IN" dirty="0"/>
              <a:t>/home’?</a:t>
            </a:r>
          </a:p>
        </p:txBody>
      </p:sp>
    </p:spTree>
    <p:extLst>
      <p:ext uri="{BB962C8B-B14F-4D97-AF65-F5344CB8AC3E}">
        <p14:creationId xmlns:p14="http://schemas.microsoft.com/office/powerpoint/2010/main" val="410211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DE7A-BF02-49B5-9E33-689EA4117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62946-2382-483E-B4C0-0132AF3EA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successive_shortest_path_nonnegative_weights</a:t>
            </a:r>
            <a:endParaRPr lang="en-US" dirty="0"/>
          </a:p>
          <a:p>
            <a:r>
              <a:rPr lang="en-IN" dirty="0">
                <a:hlinkClick r:id="rId2"/>
              </a:rPr>
              <a:t>Challenge (huihoo.com)</a:t>
            </a:r>
            <a:endParaRPr lang="en-IN" dirty="0"/>
          </a:p>
          <a:p>
            <a:r>
              <a:rPr lang="en-IN" dirty="0" err="1">
                <a:hlinkClick r:id="rId3"/>
              </a:rPr>
              <a:t>pgrouting</a:t>
            </a:r>
            <a:r>
              <a:rPr lang="en-IN" dirty="0">
                <a:hlinkClick r:id="rId3"/>
              </a:rPr>
              <a:t>/</a:t>
            </a:r>
            <a:r>
              <a:rPr lang="en-IN" dirty="0" err="1">
                <a:hlinkClick r:id="rId3"/>
              </a:rPr>
              <a:t>src</a:t>
            </a:r>
            <a:r>
              <a:rPr lang="en-IN" dirty="0">
                <a:hlinkClick r:id="rId3"/>
              </a:rPr>
              <a:t>/</a:t>
            </a:r>
            <a:r>
              <a:rPr lang="en-IN" dirty="0" err="1">
                <a:hlinkClick r:id="rId3"/>
              </a:rPr>
              <a:t>costFlow</a:t>
            </a:r>
            <a:r>
              <a:rPr lang="en-IN" dirty="0">
                <a:hlinkClick r:id="rId3"/>
              </a:rPr>
              <a:t> at 31838b3b68bda559a0613838adfaafa23d8a653f · </a:t>
            </a:r>
            <a:r>
              <a:rPr lang="en-IN" dirty="0" err="1">
                <a:hlinkClick r:id="rId3"/>
              </a:rPr>
              <a:t>pgRouting</a:t>
            </a:r>
            <a:r>
              <a:rPr lang="en-IN" dirty="0">
                <a:hlinkClick r:id="rId3"/>
              </a:rPr>
              <a:t>/</a:t>
            </a:r>
            <a:r>
              <a:rPr lang="en-IN" dirty="0" err="1">
                <a:hlinkClick r:id="rId3"/>
              </a:rPr>
              <a:t>pgrouting</a:t>
            </a:r>
            <a:r>
              <a:rPr lang="en-IN" dirty="0">
                <a:hlinkClick r:id="rId3"/>
              </a:rPr>
              <a:t> (github.com)</a:t>
            </a:r>
            <a:endParaRPr lang="en-IN" dirty="0"/>
          </a:p>
          <a:p>
            <a:r>
              <a:rPr lang="en-US" dirty="0">
                <a:hlinkClick r:id="rId4"/>
              </a:rPr>
              <a:t>GTL/bgl_adaptor_test.cc at c20d49d66a421a9826d3f485f74a524d414ab1cc · </a:t>
            </a:r>
            <a:r>
              <a:rPr lang="en-US" dirty="0" err="1">
                <a:hlinkClick r:id="rId4"/>
              </a:rPr>
              <a:t>mbrt</a:t>
            </a:r>
            <a:r>
              <a:rPr lang="en-US" dirty="0">
                <a:hlinkClick r:id="rId4"/>
              </a:rPr>
              <a:t>/GTL (github.com)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133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C11DC-7A08-47D0-A6E2-62A6EB206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56509-54FB-439B-A8C7-C9B242265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Minimum-cost flow - Successive shortest path algorithm - Competitive Programming Algorithms (cp-algorithms.com)</a:t>
            </a:r>
            <a:endParaRPr lang="en-IN" dirty="0"/>
          </a:p>
          <a:p>
            <a:r>
              <a:rPr lang="en-IN" dirty="0">
                <a:hlinkClick r:id="rId3"/>
              </a:rPr>
              <a:t>Maximum flow - Ford-Fulkerson and Edmonds-Karp - Competitive Programming Algorithms (cp-algorithms.com)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051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94A45-051B-4F39-A528-0DA41334D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Boost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DA724-CD00-40C4-97F0-5810718F5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BGL – boost graph library - Steep learning curve</a:t>
            </a:r>
          </a:p>
          <a:p>
            <a:endParaRPr lang="en-IN" dirty="0"/>
          </a:p>
          <a:p>
            <a:r>
              <a:rPr lang="en-IN" dirty="0"/>
              <a:t>Similar performance for small graphs</a:t>
            </a:r>
          </a:p>
          <a:p>
            <a:r>
              <a:rPr lang="en-IN" dirty="0"/>
              <a:t>Slower than python</a:t>
            </a:r>
          </a:p>
          <a:p>
            <a:r>
              <a:rPr lang="en-IN" dirty="0"/>
              <a:t>500 sources and 500 sinks : </a:t>
            </a:r>
          </a:p>
          <a:p>
            <a:pPr lvl="1"/>
            <a:r>
              <a:rPr lang="en-IN" dirty="0"/>
              <a:t>280.86 seconds vs 60 seconds for Python</a:t>
            </a:r>
          </a:p>
          <a:p>
            <a:endParaRPr lang="en-IN" dirty="0"/>
          </a:p>
          <a:p>
            <a:r>
              <a:rPr lang="en-IN" dirty="0"/>
              <a:t>C program should work significantly faster than python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426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26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28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4D3C95-C5D2-4883-A4FC-CF67C330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/>
              <a:t>Performance analysis of BGL</a:t>
            </a:r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32B47DB3-DDEF-4640-8DB5-A688CF183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940" y="2084141"/>
            <a:ext cx="4149400" cy="1763495"/>
          </a:xfrm>
          <a:prstGeom prst="rect">
            <a:avLst/>
          </a:prstGeom>
        </p:spPr>
      </p:pic>
      <p:pic>
        <p:nvPicPr>
          <p:cNvPr id="5" name="Content Placeholder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8E494ABB-A39F-4EAA-A4DA-97E92899A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62" y="4060406"/>
            <a:ext cx="5672021" cy="208446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B3B60BC-F351-45CA-9575-BD3EF6CB8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4052" y="1782981"/>
            <a:ext cx="4004479" cy="4393982"/>
          </a:xfrm>
        </p:spPr>
        <p:txBody>
          <a:bodyPr>
            <a:normAutofit/>
          </a:bodyPr>
          <a:lstStyle/>
          <a:p>
            <a:r>
              <a:rPr lang="en-US" sz="2000" dirty="0"/>
              <a:t>Boost Graph Library is highly inefficient </a:t>
            </a:r>
          </a:p>
          <a:p>
            <a:r>
              <a:rPr lang="en-US" sz="2000" dirty="0"/>
              <a:t>LEDA – commercial library for network analysis performs better than BGL</a:t>
            </a:r>
          </a:p>
          <a:p>
            <a:r>
              <a:rPr lang="en-US" sz="2000" dirty="0"/>
              <a:t>LEMON – open-source library performs better than both</a:t>
            </a:r>
          </a:p>
        </p:txBody>
      </p:sp>
      <p:grpSp>
        <p:nvGrpSpPr>
          <p:cNvPr id="39" name="Group 30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40" name="Isosceles Triangle 31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32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9917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CD0B8-182C-4D24-86EA-FF8C10130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IN" sz="4000" dirty="0"/>
              <a:t>Other options for MCMF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DDDE24-5E76-452D-BFDC-BE73E3D81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6"/>
            <a:ext cx="10320216" cy="1836331"/>
          </a:xfrm>
        </p:spPr>
        <p:txBody>
          <a:bodyPr anchor="ctr">
            <a:normAutofit/>
          </a:bodyPr>
          <a:lstStyle/>
          <a:p>
            <a:r>
              <a:rPr lang="en-US" sz="1600" dirty="0">
                <a:hlinkClick r:id="rId2"/>
              </a:rPr>
              <a:t>Minimum-cost flow algorithms: an experimental evaluation: Optimization Methods and Software: Vol 30, No 1 (tandfonline.com)</a:t>
            </a:r>
            <a:endParaRPr lang="en-US" sz="1600" dirty="0"/>
          </a:p>
          <a:p>
            <a:r>
              <a:rPr lang="en-US" sz="1600" dirty="0"/>
              <a:t>Performed Similar analysis on all algorithms available for MCMF</a:t>
            </a:r>
          </a:p>
          <a:p>
            <a:r>
              <a:rPr lang="en-US" sz="1600" dirty="0"/>
              <a:t>Then came up with Own implementation</a:t>
            </a:r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DF05C02D-D3D2-4C43-BFCD-E1D6553D9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79" y="3296238"/>
            <a:ext cx="9607802" cy="271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6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2855E5-F7DB-4240-B381-D760B4E7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/>
              <a:t>LEMON Library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524C0B3-0DD5-418E-9B29-491D984F4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Library for Efficient Modeling and Optimization in Networks.</a:t>
            </a:r>
          </a:p>
          <a:p>
            <a:r>
              <a:rPr lang="en-US" sz="2000" dirty="0"/>
              <a:t>Compactible with Boost</a:t>
            </a:r>
          </a:p>
          <a:p>
            <a:r>
              <a:rPr lang="en-US" sz="2000" dirty="0"/>
              <a:t>4 Different Algorithms for MCMF</a:t>
            </a:r>
          </a:p>
          <a:p>
            <a:r>
              <a:rPr lang="en-US" sz="2000" dirty="0"/>
              <a:t>More efficient than BGL</a:t>
            </a:r>
          </a:p>
          <a:p>
            <a:endParaRPr lang="en-US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53F215B-576B-4F0D-A0E4-95E589BC9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659" y="1782981"/>
            <a:ext cx="5796534" cy="436189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0474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68E6D9-3F70-47A1-9686-B77A5E462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IN" sz="3200" dirty="0"/>
              <a:t>Scope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DDA20962-7818-4756-8A51-884AC082D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Make LEMON lib algorithms parallel</a:t>
            </a:r>
          </a:p>
          <a:p>
            <a:endParaRPr lang="en-US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836E75-4DA2-41D7-ABFE-D8E12DE21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607" y="2734056"/>
            <a:ext cx="8055177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3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9FB72-F1EB-44DD-BA14-F4E5309C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en-IN" sz="5400" dirty="0"/>
              <a:t>Own Implementation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834A50-F281-4D37-9265-FE91B25B1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Created a basic Algorithm</a:t>
            </a:r>
          </a:p>
          <a:p>
            <a:r>
              <a:rPr lang="en-US" sz="2200" dirty="0"/>
              <a:t>Segmentation error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AD29B9-920C-4FBD-9965-E7144A0BA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002" y="640080"/>
            <a:ext cx="5271059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9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279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Work report 27th – 2th July</vt:lpstr>
      <vt:lpstr>PowerPoint Presentation</vt:lpstr>
      <vt:lpstr>PowerPoint Presentation</vt:lpstr>
      <vt:lpstr>Boost Prototype</vt:lpstr>
      <vt:lpstr>Performance analysis of BGL</vt:lpstr>
      <vt:lpstr>Other options for MCMF</vt:lpstr>
      <vt:lpstr>LEMON Library</vt:lpstr>
      <vt:lpstr>Scope</vt:lpstr>
      <vt:lpstr>Own Implementation</vt:lpstr>
      <vt:lpstr>SSH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Anirudha Kulkarni</dc:creator>
  <cp:lastModifiedBy>Anirudha Kulkarni</cp:lastModifiedBy>
  <cp:revision>15</cp:revision>
  <dcterms:created xsi:type="dcterms:W3CDTF">2021-06-27T15:32:53Z</dcterms:created>
  <dcterms:modified xsi:type="dcterms:W3CDTF">2021-07-03T11:19:26Z</dcterms:modified>
</cp:coreProperties>
</file>