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71" r:id="rId5"/>
    <p:sldId id="276" r:id="rId6"/>
    <p:sldId id="272" r:id="rId7"/>
    <p:sldId id="273" r:id="rId8"/>
    <p:sldId id="274" r:id="rId9"/>
    <p:sldId id="270" r:id="rId10"/>
    <p:sldId id="27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D7C2-8534-4E7A-ABC4-691EAD8C514E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08B7-9D78-43C5-834F-D9BE41765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08B7-9D78-43C5-834F-D9BE417655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minimum-cost-maximum-flow/tutorial/" TargetMode="External"/><Relationship Id="rId2" Type="http://schemas.openxmlformats.org/officeDocument/2006/relationships/hyperlink" Target="https://courses.csail.mit.edu/6.854/06/scribe/s12-minCostFlowAl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-algorithms.com/graph/min_cost_flow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mit.edu/15.053/www/AMP-Chapter-1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wsu.edu/students/odykhovychnyi/M201-04/Ch06_1-2_Simplex_Method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15.053/www/AMP-Chapter-13.pdf" TargetMode="External"/><Relationship Id="rId2" Type="http://schemas.openxmlformats.org/officeDocument/2006/relationships/hyperlink" Target="https://www.ripublication.com/irph/ijcsm/ijcsmv4n3_15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14</a:t>
            </a:r>
            <a:r>
              <a:rPr lang="en-IN" baseline="30000" dirty="0"/>
              <a:t>th </a:t>
            </a:r>
            <a:r>
              <a:rPr lang="en-IN" dirty="0"/>
              <a:t>– 19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F269-B29A-431B-9558-644E187E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Network flow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78F8-28C9-41DA-A6AF-23F43A61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59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D1F-4843-4FAA-906B-83FEE20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B9E6-6841-4D40-A551-1C48FC51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Solving Network model:</a:t>
            </a:r>
          </a:p>
          <a:p>
            <a:endParaRPr lang="en-IN" dirty="0"/>
          </a:p>
          <a:p>
            <a:pPr lvl="1"/>
            <a:r>
              <a:rPr lang="en-IN" dirty="0"/>
              <a:t>Cycle cancelling</a:t>
            </a:r>
          </a:p>
          <a:p>
            <a:pPr lvl="1"/>
            <a:r>
              <a:rPr lang="en-IN" dirty="0"/>
              <a:t>Shortest augmenting path for unit capacity graphs</a:t>
            </a:r>
          </a:p>
          <a:p>
            <a:pPr lvl="1"/>
            <a:r>
              <a:rPr lang="en-IN" dirty="0"/>
              <a:t>Capacity scaling </a:t>
            </a:r>
            <a:r>
              <a:rPr lang="en-IN" dirty="0">
                <a:hlinkClick r:id="rId2"/>
              </a:rPr>
              <a:t>s12-minCostFlowAlg.pdf (mit.edu)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dirty="0"/>
              <a:t>Hungarian Algorithm </a:t>
            </a:r>
            <a:r>
              <a:rPr lang="en-IN" dirty="0">
                <a:hlinkClick r:id="rId3"/>
              </a:rPr>
              <a:t>Minimum Cost Maximum Flow Tutorials &amp; Notes | Algorithms | </a:t>
            </a:r>
            <a:r>
              <a:rPr lang="en-IN" dirty="0" err="1">
                <a:hlinkClick r:id="rId3"/>
              </a:rPr>
              <a:t>HackerEarth</a:t>
            </a:r>
            <a:endParaRPr lang="en-IN" dirty="0"/>
          </a:p>
          <a:p>
            <a:pPr lvl="1"/>
            <a:r>
              <a:rPr lang="en-IN" dirty="0"/>
              <a:t>Extension of Edmonds-Karp </a:t>
            </a:r>
            <a:r>
              <a:rPr lang="en-IN" dirty="0">
                <a:hlinkClick r:id="rId4"/>
              </a:rPr>
              <a:t>Minimum-cost flow - Successive shortest path algorithm - Competitive Programming Algorithms (cp-algorithms.com)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00C-78BC-4FE4-80C6-85CEE451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EFB-F3E0-4F2C-8E13-9968347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Non linear Programming?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What is Simplex algorithm? Modelling the graph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What is network simplex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Analysing those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Start coding of a model – network flow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Design own algorithm inspired by linear programming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Parallelize the algorithm</a:t>
            </a:r>
          </a:p>
        </p:txBody>
      </p:sp>
    </p:spTree>
    <p:extLst>
      <p:ext uri="{BB962C8B-B14F-4D97-AF65-F5344CB8AC3E}">
        <p14:creationId xmlns:p14="http://schemas.microsoft.com/office/powerpoint/2010/main" val="9895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A659-FF30-4F83-8AD1-498F1985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non-linear?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E215-2B42-4C29-B159-B2841585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constraints are linear</a:t>
            </a:r>
          </a:p>
          <a:p>
            <a:r>
              <a:rPr lang="en-US" dirty="0"/>
              <a:t>But cost function is non-linear depends on </a:t>
            </a:r>
          </a:p>
          <a:p>
            <a:r>
              <a:rPr lang="en-US" dirty="0"/>
              <a:t>Linear programming will not be sufficient</a:t>
            </a:r>
          </a:p>
          <a:p>
            <a:r>
              <a:rPr lang="en-US" dirty="0"/>
              <a:t>Cost function specific optimizations 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01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0D6-EF43-411F-A778-6810522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Non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BD96-7880-4BD8-B857-3D7578C3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Maximize f(x1,x2,…,</a:t>
            </a:r>
            <a:r>
              <a:rPr lang="en-IN" dirty="0" err="1"/>
              <a:t>xn</a:t>
            </a:r>
            <a:r>
              <a:rPr lang="en-IN" dirty="0"/>
              <a:t>) subject to :</a:t>
            </a:r>
          </a:p>
          <a:p>
            <a:pPr lvl="1"/>
            <a:r>
              <a:rPr lang="en-IN" dirty="0"/>
              <a:t>G1(x1,x2,..,xn)&lt;b1</a:t>
            </a:r>
          </a:p>
          <a:p>
            <a:pPr lvl="1"/>
            <a:r>
              <a:rPr lang="en-IN" dirty="0"/>
              <a:t>G2(x1,x2,..,xn)&lt;b2 …</a:t>
            </a:r>
          </a:p>
          <a:p>
            <a:r>
              <a:rPr lang="en-IN" dirty="0"/>
              <a:t>Linear programming is special case when f and g are linear program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/>
              <a:t>Modelling and differences:  </a:t>
            </a:r>
            <a:r>
              <a:rPr lang="en-IN" dirty="0">
                <a:hlinkClick r:id="rId2"/>
              </a:rPr>
              <a:t> AMP-Chapter-13.pdf (mit.edu)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8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50A-2214-492C-BA89-3EB0B78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programming and network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BFA8-D296-4535-B193-E2BE45F6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7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2215-2A70-4D66-B43F-3A49BC07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0A93-C583-4192-B0EB-F9341AED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Notes:</a:t>
            </a:r>
          </a:p>
          <a:p>
            <a:pPr lvl="1"/>
            <a:r>
              <a:rPr lang="en-IN" dirty="0"/>
              <a:t>Find solution of system of linear equations and find the best solution </a:t>
            </a:r>
          </a:p>
          <a:p>
            <a:pPr lvl="1"/>
            <a:r>
              <a:rPr lang="en-IN" dirty="0"/>
              <a:t>Introduce slack variables to make it system of linear equations</a:t>
            </a:r>
          </a:p>
          <a:p>
            <a:pPr lvl="1"/>
            <a:r>
              <a:rPr lang="en-IN" dirty="0"/>
              <a:t>Both problems are equivalent</a:t>
            </a:r>
          </a:p>
          <a:p>
            <a:pPr lvl="1"/>
            <a:r>
              <a:rPr lang="en-IN" dirty="0"/>
              <a:t>Basic solutions – all intersection points – solution with any n variables = 0</a:t>
            </a:r>
          </a:p>
          <a:p>
            <a:pPr lvl="1"/>
            <a:r>
              <a:rPr lang="en-IN" dirty="0"/>
              <a:t>Basic feasible solution – if a basic solution – solution with all parameters=0 corresponding to initial system corresponds to a point in feasible region of LP only 4 in case of 2 variables 2 </a:t>
            </a:r>
            <a:r>
              <a:rPr lang="en-IN" dirty="0" err="1"/>
              <a:t>contraints</a:t>
            </a:r>
            <a:endParaRPr lang="en-IN" dirty="0"/>
          </a:p>
          <a:p>
            <a:pPr lvl="1"/>
            <a:r>
              <a:rPr lang="en-IN" dirty="0"/>
              <a:t>Optimal value of objective function must exist at basic feasible solutions</a:t>
            </a:r>
          </a:p>
          <a:p>
            <a:pPr lvl="1"/>
            <a:endParaRPr lang="en-IN" dirty="0"/>
          </a:p>
          <a:p>
            <a:r>
              <a:rPr lang="en-US" dirty="0">
                <a:hlinkClick r:id="rId2"/>
              </a:rPr>
              <a:t>Ch06_1-2_Simplex_Method.pdf (wsu.edu)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EE64-60D2-45B5-AC98-82A2A966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Network Simplex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688D-D664-4340-A556-2336B108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minimizing cost of network flow problems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edge gives a equation. Net supply at each node is fixed. Hence n*m equations and m*n unknowns. Solving using system of </a:t>
            </a:r>
            <a:r>
              <a:rPr lang="en-IN" dirty="0" err="1"/>
              <a:t>euqation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https://homepages.rpi.edu/~mitchj/handouts/networksimplex/networksimplex.html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CFC48-FE19-438D-8AD1-3C29350F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04" y="2550522"/>
            <a:ext cx="543000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86DF-9DC4-474D-A80A-30EC7B4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 on nonlinear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CCA6-F556-4336-993E-3E6A6F0C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Complexity increases with non linear aspect of cost function</a:t>
            </a:r>
          </a:p>
          <a:p>
            <a:r>
              <a:rPr lang="en-IN" dirty="0"/>
              <a:t>Solving cost functions:</a:t>
            </a:r>
            <a:endParaRPr lang="en-IN" dirty="0">
              <a:hlinkClick r:id="rId2"/>
            </a:endParaRPr>
          </a:p>
          <a:p>
            <a:pPr lvl="1"/>
            <a:r>
              <a:rPr lang="en-IN" dirty="0">
                <a:hlinkClick r:id="rId2"/>
              </a:rPr>
              <a:t>ijcsmv4n3_15.pdf (ripublication.com)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When only </a:t>
            </a:r>
            <a:r>
              <a:rPr lang="en-IN" dirty="0" err="1"/>
              <a:t>x</a:t>
            </a:r>
            <a:r>
              <a:rPr lang="en-IN" baseline="30000" dirty="0" err="1"/>
              <a:t>k</a:t>
            </a:r>
            <a:r>
              <a:rPr lang="en-IN" dirty="0"/>
              <a:t> are present: Substitute </a:t>
            </a:r>
            <a:r>
              <a:rPr lang="en-IN" dirty="0" err="1"/>
              <a:t>x</a:t>
            </a:r>
            <a:r>
              <a:rPr lang="en-IN" baseline="30000" dirty="0" err="1"/>
              <a:t>k</a:t>
            </a:r>
            <a:r>
              <a:rPr lang="en-IN" baseline="30000" dirty="0"/>
              <a:t> </a:t>
            </a:r>
            <a:r>
              <a:rPr lang="en-IN" dirty="0"/>
              <a:t>= y and take root of the equation</a:t>
            </a:r>
          </a:p>
          <a:p>
            <a:pPr lvl="1"/>
            <a:r>
              <a:rPr lang="en-IN" dirty="0">
                <a:hlinkClick r:id="rId3"/>
              </a:rPr>
              <a:t>AMP-Chapter-13.pdf (mit.edu)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Mostly depends upon function.</a:t>
            </a:r>
          </a:p>
          <a:p>
            <a:pPr lvl="2"/>
            <a:r>
              <a:rPr lang="en-IN" dirty="0"/>
              <a:t>How to optimize them with substitutions and make them as linear as possible</a:t>
            </a:r>
          </a:p>
          <a:p>
            <a:pPr lvl="2"/>
            <a:r>
              <a:rPr lang="en-IN" dirty="0"/>
              <a:t>Various methods – revisit once cost function is finalised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2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E7-6CCF-454F-B89A-83485D3C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1C95-CE24-4A2E-8363-A38C5FE7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[DONE] Understand statement and existing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[DONE] Randomly create data with required conditions – select a state, select randomly some cities as source with total sum equal to given sum, give random requirement to all districts, get distance between all sources and sinks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the problem: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Cost function?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C++/Python?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Write Algorithm and parallelize it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Comparison &amp; Contrast with parameters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6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522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Work report 14th – 19th June</vt:lpstr>
      <vt:lpstr>To do</vt:lpstr>
      <vt:lpstr>Why non-linear?</vt:lpstr>
      <vt:lpstr>What is Non Linear Programming</vt:lpstr>
      <vt:lpstr>Non-linear programming and network flow</vt:lpstr>
      <vt:lpstr>Simplex Algorithm</vt:lpstr>
      <vt:lpstr>Network Simplex Algorithm</vt:lpstr>
      <vt:lpstr>Simplex Algorithm on nonlinear programming</vt:lpstr>
      <vt:lpstr>Final Roadmap</vt:lpstr>
      <vt:lpstr>Extension to Network flow model</vt:lpstr>
      <vt:lpstr>How to solve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49</cp:revision>
  <dcterms:created xsi:type="dcterms:W3CDTF">2021-06-08T05:21:57Z</dcterms:created>
  <dcterms:modified xsi:type="dcterms:W3CDTF">2021-06-19T11:35:08Z</dcterms:modified>
</cp:coreProperties>
</file>