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3" r:id="rId6"/>
    <p:sldId id="264" r:id="rId7"/>
    <p:sldId id="259" r:id="rId8"/>
    <p:sldId id="262" r:id="rId9"/>
    <p:sldId id="260" r:id="rId10"/>
    <p:sldId id="267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131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3DBF-F397-4544-BF28-A06C0296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6A25-CEB5-4AAC-B39B-2A2A82B5E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8DE2-EF88-4926-9B3D-68D3D69C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57EF2-ECBF-42EE-9386-0E31DE53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DD09-A52D-46D9-B36E-E9D9FF3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4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9C38-B315-413D-B880-A7E82C66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70FB6-9099-4154-BBF0-84395D82F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C5BC-0BF5-4EBF-9C91-D7C19258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8806B-B9E6-4039-B3AA-64A6F6E3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E742-E45B-4296-A2AD-27AB6C1A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41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F5DE-E3E9-4D13-80A0-9CA5C0475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4161-6D95-48CA-A22A-D3C90084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7E2A-D9FE-4DEA-BECE-DBF28362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99A6-E7F2-4EEA-86CC-2F975C7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AE54-ED16-429B-B31E-5698689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4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C4F9-1859-4002-AC71-AF8D7237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4734-E444-4C53-801F-19B45D93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2D24-5C8A-43F2-B289-C67C9247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CF42-9F92-49FB-8AC6-E4486EF4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911E-33A2-46FC-80A7-F0DD9CF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1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205E-35AB-4BDF-94DA-FDA6F3C1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8A58D-15C4-4ADD-9758-0AB3B397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4C58-A013-42C8-B641-A6B7F164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FFD3-72AE-476E-AD39-7A64E182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A47B-87AF-4866-AB16-B72C4EDD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8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0FC8-4C72-40DC-8E37-0E9C41B9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AF14-AF26-4FD3-B046-E530C562B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19902-5A13-4828-AAC1-27674784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03390-CBCF-4D6D-8A11-71FB84FA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0876E-B339-441D-BF09-266C11B6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632CB-2349-4C05-9093-D39A9DC1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F9D1-619B-4574-88BC-4FCEABF2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715-A3E0-418F-B8A0-E5093F69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1A51-841E-425F-8A5D-8E30BF0A2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13A2B-93AC-4583-80A0-07CA27A4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547F-B668-4204-B1C9-6145F5946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B8D14-BE14-4704-A10B-D7542CC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7E3E4-C7CA-4862-87BD-A1BF494A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B3044-F684-4DDE-BA20-178B6ECB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5986-FB52-4CA3-87D8-FCD08054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E5B18-2D60-4F1E-A4A4-F7829D7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067E8-FD5A-4A51-95F5-BB292B3E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9BD6-2A5D-438F-BC2A-A57459A7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3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59596-538F-4877-AA06-8CDC6E11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EA300-43EC-4A02-87E3-FF9514F8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C589-4BC7-48DD-AC23-A7E82C9B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5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7FD-5C79-4042-8693-93C46EC3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72390-4730-4B34-ABC8-0AB02E08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DD0D4-EC5E-48F5-9786-AA09B3D5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4A4C-D15C-4B8C-BD91-C86E5A6B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858B-2D7E-48F3-B562-E5B00005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A0E6-F9A2-4D71-AA44-0FB0DA91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A408-CC3E-436B-8677-EEE92B9D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183FA-B016-4419-90B8-5655B125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6CF7-A132-4DD3-8DBC-146F65F5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8DF7F-5B1D-4E6A-81C2-C2188D82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195C2-AA71-421B-8C39-06810BC8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0CAC-5834-40F0-94E6-2166AB92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5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E230E-F9AC-4AB0-A170-183D48D0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4FE6-0E63-4F12-A2C4-DBBA7222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EDE99-8485-40D7-B8F9-CE2F45738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CF6-97A0-4024-9E89-2567FE0DCFCF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19BA-A197-45EA-AB69-D4C2BF60E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9575-C481-469B-B9A5-206AC75C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D6EDA-80E1-44DD-8BE3-6640EEEDB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33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math.illinois.edu/~mlavrov/docs/482-fall-2019/lecture27.pdf" TargetMode="External"/><Relationship Id="rId2" Type="http://schemas.openxmlformats.org/officeDocument/2006/relationships/hyperlink" Target="https://courses.cs.duke.edu/fall12/compsci590.1/network_flow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operations-research-in-r-transportation-problem-1df59961b2ad#:~:text=The%20transportation%20problem%20represents%20a,chain%20engineers%20for%20optimizing%20costs." TargetMode="External"/><Relationship Id="rId2" Type="http://schemas.openxmlformats.org/officeDocument/2006/relationships/hyperlink" Target="https://www.acsce.edu.in/acsce/wp-content/uploads/2020/03/1585041316993_Module-4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graphs/minimum-cost-maximum-flow/tutorial/" TargetMode="External"/><Relationship Id="rId2" Type="http://schemas.openxmlformats.org/officeDocument/2006/relationships/hyperlink" Target="https://courses.csail.mit.edu/6.854/06/scribe/s12-minCostFlowAl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p-algorithms.com/graph/min_cost_fl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998C-AEE5-42A2-81F2-AF5A4EA56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Work report 7</a:t>
            </a:r>
            <a:r>
              <a:rPr lang="en-IN" baseline="30000" dirty="0"/>
              <a:t>th </a:t>
            </a:r>
            <a:r>
              <a:rPr lang="en-IN" dirty="0"/>
              <a:t>– 11</a:t>
            </a:r>
            <a:r>
              <a:rPr lang="en-IN" baseline="30000" dirty="0"/>
              <a:t>th</a:t>
            </a:r>
            <a:r>
              <a:rPr lang="en-IN" dirty="0"/>
              <a:t> June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A4DCC-92D0-49B8-8647-C85D8405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655"/>
            <a:ext cx="9144000" cy="1655762"/>
          </a:xfrm>
        </p:spPr>
        <p:txBody>
          <a:bodyPr/>
          <a:lstStyle/>
          <a:p>
            <a:r>
              <a:rPr lang="en-IN" dirty="0"/>
              <a:t>Anirudha Kulkarni</a:t>
            </a:r>
          </a:p>
        </p:txBody>
      </p:sp>
    </p:spTree>
    <p:extLst>
      <p:ext uri="{BB962C8B-B14F-4D97-AF65-F5344CB8AC3E}">
        <p14:creationId xmlns:p14="http://schemas.microsoft.com/office/powerpoint/2010/main" val="262797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35F9-22B6-403D-B5FE-45ABACE7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3D79-423E-467A-9086-44FB0703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Programming:</a:t>
            </a:r>
          </a:p>
          <a:p>
            <a:pPr lvl="1"/>
            <a:r>
              <a:rPr lang="en-US" dirty="0" err="1"/>
              <a:t>NorthWest</a:t>
            </a:r>
            <a:r>
              <a:rPr lang="en-US" dirty="0"/>
              <a:t> Corner Cell Method.</a:t>
            </a:r>
          </a:p>
          <a:p>
            <a:pPr lvl="1"/>
            <a:r>
              <a:rPr lang="en-US" dirty="0"/>
              <a:t>Least Call Cell Method.</a:t>
            </a:r>
          </a:p>
          <a:p>
            <a:pPr lvl="1"/>
            <a:r>
              <a:rPr lang="en-US" dirty="0"/>
              <a:t>Vogel’s Approximation Method (VAM).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86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5E7-6CCF-454F-B89A-83485D3C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1C95-CE24-4A2E-8363-A38C5FE7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[DONE]Randomly create data with required conditions – select a state, select randomly some cities as source with total sum equal to given sum, give random requirement to all districts, get distance between all sources and sinks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Model the 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Network model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Write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Optimize it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69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58C9-7E2C-4840-B0A1-691DE52D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Simplex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613-35CB-4850-BE18-DE82160F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000C-78BC-4FE4-80C6-85CEE451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EFB-F3E0-4F2C-8E13-99683471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How to model this problem?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What algorithms can be applied to solve it?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Analysing those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What is Simplex algorithm?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How to model current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Collecting distance between districts using API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Modelling the graph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51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2BFF-1567-421D-8E85-BC554C58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model?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07C0-EF0B-4B28-8557-689D7369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model</a:t>
            </a:r>
          </a:p>
          <a:p>
            <a:r>
              <a:rPr lang="en-US" dirty="0"/>
              <a:t>Transportation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14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E98C-6714-4B7C-9E8C-3544E06A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4330-6516-4C52-A57E-4BC06AEE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multiple source multiple sink problem to single source single sink problem which can be solved with linear programming</a:t>
            </a:r>
          </a:p>
          <a:p>
            <a:r>
              <a:rPr lang="en-US" dirty="0"/>
              <a:t>To solve this kind of problem, we simply add a new “super-source” s and a new “super-sink” t. </a:t>
            </a:r>
          </a:p>
          <a:p>
            <a:r>
              <a:rPr lang="en-US" dirty="0"/>
              <a:t>Create arcs from super source to all sources with cost = 0 and capacity = maximum supply possible from corresponding source.</a:t>
            </a:r>
          </a:p>
          <a:p>
            <a:r>
              <a:rPr lang="en-US" dirty="0"/>
              <a:t>Create arcs from all sinks to super sink with cost = 0 and capacity = demand for corresponding sink.</a:t>
            </a:r>
          </a:p>
        </p:txBody>
      </p:sp>
    </p:spTree>
    <p:extLst>
      <p:ext uri="{BB962C8B-B14F-4D97-AF65-F5344CB8AC3E}">
        <p14:creationId xmlns:p14="http://schemas.microsoft.com/office/powerpoint/2010/main" val="28774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8A9-2C0A-4012-97EC-297F6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3B2934-BB20-41E1-880C-93CE283B7E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57" y="1690688"/>
            <a:ext cx="6114286" cy="34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F2FB-4300-40B8-AEBD-10F6ABB3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A843-95BC-4987-864E-21BDCA1D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Cost = 0 in super sources ensures all sources are used.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Cost of flow is defined as  </a:t>
            </a:r>
          </a:p>
          <a:p>
            <a:endParaRPr lang="en-IN" dirty="0"/>
          </a:p>
          <a:p>
            <a:r>
              <a:rPr lang="en-IN" dirty="0"/>
              <a:t>Hence problem reduces to maximum flow with smallest cost possible</a:t>
            </a:r>
          </a:p>
          <a:p>
            <a:r>
              <a:rPr lang="en-IN" dirty="0" err="1"/>
              <a:t>Integrality</a:t>
            </a:r>
            <a:r>
              <a:rPr lang="en-IN" dirty="0"/>
              <a:t> theorem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network_flow.pdf (duke.edu)</a:t>
            </a:r>
            <a:endParaRPr lang="en-IN" dirty="0"/>
          </a:p>
          <a:p>
            <a:r>
              <a:rPr lang="en-IN" dirty="0">
                <a:hlinkClick r:id="rId3"/>
              </a:rPr>
              <a:t>lecture27.pdf (illinois.edu)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88A3A-9FF1-436C-A369-AA1F5DCF8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914" y="2884990"/>
            <a:ext cx="2697524" cy="7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8113-9C16-4A4D-A173-C3541113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0C0E-A545-4E07-8B61-B3402588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Flow in edge &lt;= capacity of edge</a:t>
            </a:r>
          </a:p>
          <a:p>
            <a:r>
              <a:rPr lang="en-IN" dirty="0"/>
              <a:t>Except for super source and super sink:</a:t>
            </a:r>
          </a:p>
          <a:p>
            <a:pPr lvl="1"/>
            <a:r>
              <a:rPr lang="en-IN" dirty="0"/>
              <a:t>Net in flow of a node = net outflow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Cost function:</a:t>
            </a:r>
          </a:p>
          <a:p>
            <a:pPr lvl="1"/>
            <a:r>
              <a:rPr lang="en-IN" dirty="0"/>
              <a:t>Parameters:</a:t>
            </a:r>
          </a:p>
          <a:p>
            <a:pPr lvl="2"/>
            <a:r>
              <a:rPr lang="en-IN" dirty="0"/>
              <a:t>Monetary cost = base cost + flow dependent cost</a:t>
            </a:r>
          </a:p>
          <a:p>
            <a:pPr lvl="2"/>
            <a:r>
              <a:rPr lang="en-IN" dirty="0"/>
              <a:t>Time cost?</a:t>
            </a:r>
          </a:p>
          <a:p>
            <a:pPr lvl="2"/>
            <a:r>
              <a:rPr lang="en-IN" dirty="0"/>
              <a:t>Due to Demand of sink node?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78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3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A8E68-9F15-4FBC-B9CE-30624270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Transportation problem</a:t>
            </a:r>
            <a:endParaRPr lang="en-IN" sz="4000"/>
          </a:p>
        </p:txBody>
      </p:sp>
      <p:grpSp>
        <p:nvGrpSpPr>
          <p:cNvPr id="1033" name="Group 14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 1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42C81A2-DCB9-4E0A-8171-809FEA4DC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87" y="2834863"/>
            <a:ext cx="5278066" cy="39795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000" dirty="0"/>
              <a:t>Minimize cost such that:</a:t>
            </a:r>
          </a:p>
          <a:p>
            <a:pPr lvl="1"/>
            <a:r>
              <a:rPr lang="en-US" sz="2000" dirty="0"/>
              <a:t>F11+F12+ … + F1n &lt;= S1</a:t>
            </a:r>
          </a:p>
          <a:p>
            <a:pPr lvl="1"/>
            <a:r>
              <a:rPr lang="en-US" sz="2000" dirty="0"/>
              <a:t>F21+F22+ … + F2n &lt;= S2</a:t>
            </a:r>
          </a:p>
          <a:p>
            <a:pPr lvl="1"/>
            <a:r>
              <a:rPr lang="en-US" sz="2000" dirty="0"/>
              <a:t>F31+F32+ … + F3n &lt;= S3</a:t>
            </a:r>
          </a:p>
          <a:p>
            <a:pPr lvl="1"/>
            <a:r>
              <a:rPr lang="en-US" sz="2000" dirty="0"/>
              <a:t>Fm1+Fm2+ … + </a:t>
            </a:r>
            <a:r>
              <a:rPr lang="en-US" sz="2000" dirty="0" err="1"/>
              <a:t>Fmn</a:t>
            </a:r>
            <a:r>
              <a:rPr lang="en-US" sz="2000" dirty="0"/>
              <a:t> &lt;= </a:t>
            </a:r>
            <a:r>
              <a:rPr lang="en-US" sz="2000" dirty="0" err="1"/>
              <a:t>Sm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F11+F21+ … + Fn1 &gt;= D1</a:t>
            </a:r>
          </a:p>
          <a:p>
            <a:pPr lvl="1"/>
            <a:r>
              <a:rPr lang="en-US" sz="2000" dirty="0"/>
              <a:t>F12+F22+ … + Fn2 &gt;= D2</a:t>
            </a:r>
          </a:p>
          <a:p>
            <a:pPr lvl="1"/>
            <a:r>
              <a:rPr lang="en-US" sz="2000" dirty="0"/>
              <a:t>F13+F23+ … + Fn3 &gt;= D3</a:t>
            </a:r>
          </a:p>
          <a:p>
            <a:pPr lvl="1"/>
            <a:r>
              <a:rPr lang="en-US" sz="2000" dirty="0"/>
              <a:t>F1m+F2m+ … + </a:t>
            </a:r>
            <a:r>
              <a:rPr lang="en-US" sz="2000" dirty="0" err="1"/>
              <a:t>Fnm</a:t>
            </a:r>
            <a:r>
              <a:rPr lang="en-US" sz="2000" dirty="0"/>
              <a:t> &gt;= Dm</a:t>
            </a:r>
          </a:p>
          <a:p>
            <a:pPr lvl="1"/>
            <a:endParaRPr lang="en-US" sz="2000" dirty="0"/>
          </a:p>
          <a:p>
            <a:pPr lvl="1"/>
            <a:r>
              <a:rPr lang="en-US" sz="1600" dirty="0">
                <a:hlinkClick r:id="rId2"/>
              </a:rPr>
              <a:t>Module 4: Transportation Problem (acsce.edu.in)</a:t>
            </a:r>
            <a:endParaRPr lang="en-US" sz="1600" dirty="0"/>
          </a:p>
          <a:p>
            <a:pPr lvl="1"/>
            <a:r>
              <a:rPr lang="en-US" sz="1600" dirty="0">
                <a:hlinkClick r:id="rId3"/>
              </a:rPr>
              <a:t>Operations Research with R — Transportation Problem | by Roberto Salazar | Towards Data Science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E2ED04-A7CB-4EC8-9A0C-5E8B325B4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2" r="20835" b="-2"/>
          <a:stretch/>
        </p:blipFill>
        <p:spPr bwMode="auto">
          <a:xfrm>
            <a:off x="7083423" y="581892"/>
            <a:ext cx="4397433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3F30FA-F73C-46F0-A60F-CBB8A0FB3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 r="4" b="12601"/>
          <a:stretch/>
        </p:blipFill>
        <p:spPr bwMode="auto">
          <a:xfrm>
            <a:off x="7083423" y="3707894"/>
            <a:ext cx="439556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D1F-4843-4FAA-906B-83FEE201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B9E6-6841-4D40-A551-1C48FC51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Solving Network model:</a:t>
            </a:r>
          </a:p>
          <a:p>
            <a:endParaRPr lang="en-IN" dirty="0"/>
          </a:p>
          <a:p>
            <a:pPr lvl="1"/>
            <a:r>
              <a:rPr lang="en-IN" dirty="0"/>
              <a:t>Cycle cancelling</a:t>
            </a:r>
          </a:p>
          <a:p>
            <a:pPr lvl="1"/>
            <a:r>
              <a:rPr lang="en-IN" dirty="0"/>
              <a:t>Shortest augmenting path for unit capacity graphs</a:t>
            </a:r>
          </a:p>
          <a:p>
            <a:pPr lvl="1"/>
            <a:r>
              <a:rPr lang="en-IN" dirty="0"/>
              <a:t>Capacity scaling </a:t>
            </a:r>
            <a:r>
              <a:rPr lang="en-IN" dirty="0">
                <a:hlinkClick r:id="rId2"/>
              </a:rPr>
              <a:t>s12-minCostFlowAlg.pdf (mit.edu)</a:t>
            </a:r>
            <a:endParaRPr lang="en-IN" b="1" dirty="0"/>
          </a:p>
          <a:p>
            <a:pPr lvl="1"/>
            <a:endParaRPr lang="en-IN" dirty="0"/>
          </a:p>
          <a:p>
            <a:pPr lvl="1"/>
            <a:r>
              <a:rPr lang="en-IN" dirty="0"/>
              <a:t>Hungarian Algorithm </a:t>
            </a:r>
            <a:r>
              <a:rPr lang="en-IN" dirty="0">
                <a:hlinkClick r:id="rId3"/>
              </a:rPr>
              <a:t>Minimum Cost Maximum Flow Tutorials &amp; Notes | Algorithms | </a:t>
            </a:r>
            <a:r>
              <a:rPr lang="en-IN" dirty="0" err="1">
                <a:hlinkClick r:id="rId3"/>
              </a:rPr>
              <a:t>HackerEarth</a:t>
            </a:r>
            <a:endParaRPr lang="en-IN" dirty="0"/>
          </a:p>
          <a:p>
            <a:pPr lvl="1"/>
            <a:r>
              <a:rPr lang="en-IN" dirty="0"/>
              <a:t>Extension of Edmonds-Karp </a:t>
            </a:r>
            <a:r>
              <a:rPr lang="en-IN" dirty="0">
                <a:hlinkClick r:id="rId4"/>
              </a:rPr>
              <a:t>Minimum-cost flow - Successive shortest path algorithm - Competitive Programming Algorithms (cp-algorithms.com)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32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487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Work report 7th – 11th June</vt:lpstr>
      <vt:lpstr>To do</vt:lpstr>
      <vt:lpstr>How to model?</vt:lpstr>
      <vt:lpstr>Network Model</vt:lpstr>
      <vt:lpstr>PowerPoint Presentation</vt:lpstr>
      <vt:lpstr>Network Model</vt:lpstr>
      <vt:lpstr>Network Model</vt:lpstr>
      <vt:lpstr>Transportation problem</vt:lpstr>
      <vt:lpstr>How to solve</vt:lpstr>
      <vt:lpstr>How to solve?</vt:lpstr>
      <vt:lpstr>Code</vt:lpstr>
      <vt:lpstr>What is Simplex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Anirudha Kulkarni</dc:creator>
  <cp:lastModifiedBy>Anirudha Kulkarni</cp:lastModifiedBy>
  <cp:revision>27</cp:revision>
  <dcterms:created xsi:type="dcterms:W3CDTF">2021-06-08T05:21:57Z</dcterms:created>
  <dcterms:modified xsi:type="dcterms:W3CDTF">2021-06-12T13:20:31Z</dcterms:modified>
</cp:coreProperties>
</file>