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8" r:id="rId4"/>
    <p:sldId id="271" r:id="rId5"/>
    <p:sldId id="276" r:id="rId6"/>
    <p:sldId id="272" r:id="rId7"/>
    <p:sldId id="273" r:id="rId8"/>
    <p:sldId id="274" r:id="rId9"/>
    <p:sldId id="270" r:id="rId10"/>
    <p:sldId id="277" r:id="rId11"/>
    <p:sldId id="260" r:id="rId12"/>
    <p:sldId id="27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31" autoAdjust="0"/>
    <p:restoredTop sz="94660"/>
  </p:normalViewPr>
  <p:slideViewPr>
    <p:cSldViewPr snapToGrid="0">
      <p:cViewPr varScale="1">
        <p:scale>
          <a:sx n="86" d="100"/>
          <a:sy n="86" d="100"/>
        </p:scale>
        <p:origin x="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2D7C2-8534-4E7A-ABC4-691EAD8C514E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C008B7-9D78-43C5-834F-D9BE41765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979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C008B7-9D78-43C5-834F-D9BE4176557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740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B3DBF-F397-4544-BF28-A06C02966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96A25-CEB5-4AAC-B39B-2A2A82B5E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48DE2-EF88-4926-9B3D-68D3D69CD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CF6-97A0-4024-9E89-2567FE0DCFCF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57EF2-ECBF-42EE-9386-0E31DE539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ADD09-A52D-46D9-B36E-E9D9FF3CD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6EDA-80E1-44DD-8BE3-6640EEEDB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545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99C38-B315-413D-B880-A7E82C663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970FB6-9099-4154-BBF0-84395D82F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EC5BC-0BF5-4EBF-9C91-D7C192582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CF6-97A0-4024-9E89-2567FE0DCFCF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8806B-B9E6-4039-B3AA-64A6F6E38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CE742-E45B-4296-A2AD-27AB6C1A7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6EDA-80E1-44DD-8BE3-6640EEEDB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417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B6F5DE-E3E9-4D13-80A0-9CA5C0475F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714161-6D95-48CA-A22A-D3C90084A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E7E2A-D9FE-4DEA-BECE-DBF28362A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CF6-97A0-4024-9E89-2567FE0DCFCF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D99A6-E7F2-4EEA-86CC-2F975C7C2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0AE54-ED16-429B-B31E-56986893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6EDA-80E1-44DD-8BE3-6640EEEDB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349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8C4F9-1859-4002-AC71-AF8D72376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B4734-E444-4C53-801F-19B45D93C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12D24-5C8A-43F2-B289-C67C9247B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CF6-97A0-4024-9E89-2567FE0DCFCF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CCF42-9F92-49FB-8AC6-E4486EF4C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B911E-33A2-46FC-80A7-F0DD9CF9A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6EDA-80E1-44DD-8BE3-6640EEEDB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013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4205E-35AB-4BDF-94DA-FDA6F3C1B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8A58D-15C4-4ADD-9758-0AB3B3972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B4C58-A013-42C8-B641-A6B7F1643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CF6-97A0-4024-9E89-2567FE0DCFCF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CFFD3-72AE-476E-AD39-7A64E1823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BA47B-87AF-4866-AB16-B72C4EDD7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6EDA-80E1-44DD-8BE3-6640EEEDB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086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B0FC8-4C72-40DC-8E37-0E9C41B9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DAF14-AF26-4FD3-B046-E530C562B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19902-5A13-4828-AAC1-27674784A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03390-CBCF-4D6D-8A11-71FB84FA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CF6-97A0-4024-9E89-2567FE0DCFCF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0876E-B339-441D-BF09-266C11B63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632CB-2349-4C05-9093-D39A9DC1B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6EDA-80E1-44DD-8BE3-6640EEEDB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764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7F9D1-619B-4574-88BC-4FCEABF2E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B9715-A3E0-418F-B8A0-E5093F69E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91A51-841E-425F-8A5D-8E30BF0A2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F13A2B-93AC-4583-80A0-07CA27A4C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39547F-B668-4204-B1C9-6145F59463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2B8D14-BE14-4704-A10B-D7542CC93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CF6-97A0-4024-9E89-2567FE0DCFCF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47E3E4-C7CA-4862-87BD-A1BF494A7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B3044-F684-4DDE-BA20-178B6ECB6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6EDA-80E1-44DD-8BE3-6640EEEDB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88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B5986-FB52-4CA3-87D8-FCD08054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9E5B18-2D60-4F1E-A4A4-F7829D74E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CF6-97A0-4024-9E89-2567FE0DCFCF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3067E8-FD5A-4A51-95F5-BB292B3E4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0A9BD6-2A5D-438F-BC2A-A57459A7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6EDA-80E1-44DD-8BE3-6640EEEDB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038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C59596-538F-4877-AA06-8CDC6E11D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CF6-97A0-4024-9E89-2567FE0DCFCF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6EA300-43EC-4A02-87E3-FF9514F88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6C589-4BC7-48DD-AC23-A7E82C9BF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6EDA-80E1-44DD-8BE3-6640EEEDB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354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397FD-5C79-4042-8693-93C46EC39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72390-4730-4B34-ABC8-0AB02E084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EDD0D4-EC5E-48F5-9786-AA09B3D5C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4A4C-D15C-4B8C-BD91-C86E5A6B2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CF6-97A0-4024-9E89-2567FE0DCFCF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B858B-2D7E-48F3-B562-E5B00005E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CA0E6-F9A2-4D71-AA44-0FB0DA91E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6EDA-80E1-44DD-8BE3-6640EEEDB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026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EA408-CC3E-436B-8677-EEE92B9DC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1183FA-B016-4419-90B8-5655B1250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C6CF7-A132-4DD3-8DBC-146F65F5B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8DF7F-5B1D-4E6A-81C2-C2188D82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CF6-97A0-4024-9E89-2567FE0DCFCF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195C2-AA71-421B-8C39-06810BC86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E0CAC-5834-40F0-94E6-2166AB920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6EDA-80E1-44DD-8BE3-6640EEEDB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153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9E230E-F9AC-4AB0-A170-183D48D0E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74FE6-0E63-4F12-A2C4-DBBA72222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EDE99-8485-40D7-B8F9-CE2F457381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FBCF6-97A0-4024-9E89-2567FE0DCFCF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419BA-A197-45EA-AB69-D4C2BF60E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39575-C481-469B-B9A5-206AC75CC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D6EDA-80E1-44DD-8BE3-6640EEEDB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33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erearth.com/practice/algorithms/graphs/minimum-cost-maximum-flow/tutorial/" TargetMode="External"/><Relationship Id="rId2" Type="http://schemas.openxmlformats.org/officeDocument/2006/relationships/hyperlink" Target="https://courses.csail.mit.edu/6.854/06/scribe/s12-minCostFlowAlg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p-algorithms.com/graph/min_cost_flow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mit.edu/15.053/www/AMP-Chapter-13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th.wsu.edu/students/odykhovychnyi/M201-04/Ch06_1-2_Simplex_Method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mit.edu/15.053/www/AMP-Chapter-13.pdf" TargetMode="External"/><Relationship Id="rId2" Type="http://schemas.openxmlformats.org/officeDocument/2006/relationships/hyperlink" Target="https://www.ripublication.com/irph/ijcsm/ijcsmv4n3_15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7998C-AEE5-42A2-81F2-AF5A4EA569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Work report 14</a:t>
            </a:r>
            <a:r>
              <a:rPr lang="en-IN" baseline="30000" dirty="0"/>
              <a:t>th </a:t>
            </a:r>
            <a:r>
              <a:rPr lang="en-IN" dirty="0"/>
              <a:t>– 19</a:t>
            </a:r>
            <a:r>
              <a:rPr lang="en-IN" baseline="30000" dirty="0"/>
              <a:t>th</a:t>
            </a:r>
            <a:r>
              <a:rPr lang="en-IN" dirty="0"/>
              <a:t> June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A4DCC-92D0-49B8-8647-C85D84051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2655"/>
            <a:ext cx="9144000" cy="1655762"/>
          </a:xfrm>
        </p:spPr>
        <p:txBody>
          <a:bodyPr/>
          <a:lstStyle/>
          <a:p>
            <a:r>
              <a:rPr lang="en-IN" dirty="0"/>
              <a:t>Anirudha Kulkarni</a:t>
            </a:r>
          </a:p>
        </p:txBody>
      </p:sp>
    </p:spTree>
    <p:extLst>
      <p:ext uri="{BB962C8B-B14F-4D97-AF65-F5344CB8AC3E}">
        <p14:creationId xmlns:p14="http://schemas.microsoft.com/office/powerpoint/2010/main" val="262797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3F269-B29A-431B-9558-644E187EE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to Network flow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878F8-28C9-41DA-A6AF-23F43A616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1597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9CD1F-4843-4FAA-906B-83FEE201E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solve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4B9E6-6841-4D40-A551-1C48FC510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Solving Network model:</a:t>
            </a:r>
          </a:p>
          <a:p>
            <a:endParaRPr lang="en-IN" dirty="0"/>
          </a:p>
          <a:p>
            <a:pPr lvl="1"/>
            <a:r>
              <a:rPr lang="en-IN" dirty="0"/>
              <a:t>Cycle cancelling</a:t>
            </a:r>
          </a:p>
          <a:p>
            <a:pPr lvl="1"/>
            <a:r>
              <a:rPr lang="en-IN" dirty="0"/>
              <a:t>Shortest augmenting path for unit capacity graphs</a:t>
            </a:r>
          </a:p>
          <a:p>
            <a:pPr lvl="1"/>
            <a:r>
              <a:rPr lang="en-IN" dirty="0"/>
              <a:t>Capacity scaling </a:t>
            </a:r>
            <a:r>
              <a:rPr lang="en-IN" dirty="0">
                <a:hlinkClick r:id="rId2"/>
              </a:rPr>
              <a:t>s12-minCostFlowAlg.pdf (mit.edu)</a:t>
            </a:r>
            <a:endParaRPr lang="en-IN" b="1" dirty="0"/>
          </a:p>
          <a:p>
            <a:pPr lvl="1"/>
            <a:endParaRPr lang="en-IN" dirty="0"/>
          </a:p>
          <a:p>
            <a:pPr lvl="1"/>
            <a:r>
              <a:rPr lang="en-IN" dirty="0"/>
              <a:t>Hungarian Algorithm </a:t>
            </a:r>
            <a:r>
              <a:rPr lang="en-IN" dirty="0">
                <a:hlinkClick r:id="rId3"/>
              </a:rPr>
              <a:t>Minimum Cost Maximum Flow Tutorials &amp; Notes | Algorithms | </a:t>
            </a:r>
            <a:r>
              <a:rPr lang="en-IN" dirty="0" err="1">
                <a:hlinkClick r:id="rId3"/>
              </a:rPr>
              <a:t>HackerEarth</a:t>
            </a:r>
            <a:endParaRPr lang="en-IN" dirty="0"/>
          </a:p>
          <a:p>
            <a:pPr lvl="1"/>
            <a:r>
              <a:rPr lang="en-IN" dirty="0"/>
              <a:t>Extension of Edmonds-Karp </a:t>
            </a:r>
            <a:r>
              <a:rPr lang="en-IN" dirty="0">
                <a:hlinkClick r:id="rId4"/>
              </a:rPr>
              <a:t>Minimum-cost flow - Successive shortest path algorithm - Competitive Programming Algorithms (cp-algorithms.com)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9324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E6AD4-4D66-4A61-B810-753F1575C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EF04C-8D6D-453D-88C8-D79990329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the model and solve it [URGENT]</a:t>
            </a:r>
          </a:p>
          <a:p>
            <a:r>
              <a:rPr lang="en-US" dirty="0"/>
              <a:t>Parallel libraries for </a:t>
            </a:r>
            <a:r>
              <a:rPr lang="en-US"/>
              <a:t>network flow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107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0000C-78BC-4FE4-80C6-85CEE4510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7DEFB-F3E0-4F2C-8E13-996834719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Non linear Programming?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What is Simplex algorithm? Modelling the graph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What is network simplex algorithm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Analysing those algorithms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Start coding of a model – network flow algorithm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Design own algorithm inspired by linear programming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Parallelize the algorithm</a:t>
            </a:r>
          </a:p>
        </p:txBody>
      </p:sp>
    </p:spTree>
    <p:extLst>
      <p:ext uri="{BB962C8B-B14F-4D97-AF65-F5344CB8AC3E}">
        <p14:creationId xmlns:p14="http://schemas.microsoft.com/office/powerpoint/2010/main" val="989511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A659-FF30-4F83-8AD1-498F19859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non-linear?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BE215-2B42-4C29-B159-B28415855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constraints are linear</a:t>
            </a:r>
          </a:p>
          <a:p>
            <a:r>
              <a:rPr lang="en-US" dirty="0"/>
              <a:t>But cost function is non-linear depends on </a:t>
            </a:r>
          </a:p>
          <a:p>
            <a:r>
              <a:rPr lang="en-US" dirty="0"/>
              <a:t>Linear programming will not be sufficient</a:t>
            </a:r>
          </a:p>
          <a:p>
            <a:r>
              <a:rPr lang="en-US" dirty="0"/>
              <a:t>Cost function specific optimizations possible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0019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010D6-EF43-411F-A778-681052265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Non Linear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2BD96-7880-4BD8-B857-3D7578C30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Maximize f(x1,x2,…,</a:t>
            </a:r>
            <a:r>
              <a:rPr lang="en-IN" dirty="0" err="1"/>
              <a:t>xn</a:t>
            </a:r>
            <a:r>
              <a:rPr lang="en-IN" dirty="0"/>
              <a:t>) subject to :</a:t>
            </a:r>
          </a:p>
          <a:p>
            <a:pPr lvl="1"/>
            <a:r>
              <a:rPr lang="en-IN" dirty="0"/>
              <a:t>G1(x1,x2,..,xn)&lt;b1</a:t>
            </a:r>
          </a:p>
          <a:p>
            <a:pPr lvl="1"/>
            <a:r>
              <a:rPr lang="en-IN" dirty="0"/>
              <a:t>G2(x1,x2,..,xn)&lt;b2 …</a:t>
            </a:r>
          </a:p>
          <a:p>
            <a:r>
              <a:rPr lang="en-IN" dirty="0"/>
              <a:t>Linear programming is special case when f and g are linear program</a:t>
            </a:r>
          </a:p>
          <a:p>
            <a:pPr marL="457200" lvl="1" indent="0">
              <a:buNone/>
            </a:pPr>
            <a:endParaRPr lang="en-IN" dirty="0"/>
          </a:p>
          <a:p>
            <a:pPr lvl="1"/>
            <a:endParaRPr lang="en-IN" dirty="0"/>
          </a:p>
          <a:p>
            <a:endParaRPr lang="en-IN" dirty="0"/>
          </a:p>
          <a:p>
            <a:r>
              <a:rPr lang="en-IN" dirty="0"/>
              <a:t>Modelling and differences:  </a:t>
            </a:r>
            <a:r>
              <a:rPr lang="en-IN" dirty="0">
                <a:hlinkClick r:id="rId2"/>
              </a:rPr>
              <a:t> AMP-Chapter-13.pdf (mit.edu)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8682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C250A-2214-492C-BA89-3EB0B782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Non-linear programming and network flow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EBFA8-D296-4535-B193-E2BE45F6E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5777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52215-2A70-4D66-B43F-3A49BC078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Simplex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00A93-C583-4192-B0EB-F9341AED9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Notes:</a:t>
            </a:r>
          </a:p>
          <a:p>
            <a:pPr lvl="1"/>
            <a:r>
              <a:rPr lang="en-IN" dirty="0"/>
              <a:t>Find solution of system of linear equations and find the best solution </a:t>
            </a:r>
          </a:p>
          <a:p>
            <a:pPr lvl="1"/>
            <a:r>
              <a:rPr lang="en-IN" dirty="0"/>
              <a:t>Introduce slack variables to make it system of linear equations</a:t>
            </a:r>
          </a:p>
          <a:p>
            <a:pPr lvl="1"/>
            <a:r>
              <a:rPr lang="en-IN" dirty="0"/>
              <a:t>Both problems are equivalent</a:t>
            </a:r>
          </a:p>
          <a:p>
            <a:pPr lvl="1"/>
            <a:r>
              <a:rPr lang="en-IN" dirty="0"/>
              <a:t>Basic solutions – all intersection points – solution with any n variables = 0</a:t>
            </a:r>
          </a:p>
          <a:p>
            <a:pPr lvl="1"/>
            <a:r>
              <a:rPr lang="en-IN" dirty="0"/>
              <a:t>Basic feasible solution – if a basic solution – solution with all parameters=0 corresponding to initial system corresponds to a point in feasible region of LP only 4 in case of 2 variables 2 </a:t>
            </a:r>
            <a:r>
              <a:rPr lang="en-IN" dirty="0" err="1"/>
              <a:t>contraints</a:t>
            </a:r>
            <a:endParaRPr lang="en-IN" dirty="0"/>
          </a:p>
          <a:p>
            <a:pPr lvl="1"/>
            <a:r>
              <a:rPr lang="en-IN" dirty="0"/>
              <a:t>Optimal value of objective function must exist at basic feasible solutions</a:t>
            </a:r>
          </a:p>
          <a:p>
            <a:pPr lvl="1"/>
            <a:endParaRPr lang="en-IN" dirty="0"/>
          </a:p>
          <a:p>
            <a:r>
              <a:rPr lang="en-US" dirty="0">
                <a:hlinkClick r:id="rId2"/>
              </a:rPr>
              <a:t>Ch06_1-2_Simplex_Method.pdf (wsu.edu)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938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9EE64-60D2-45B5-AC98-82A2A966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Network Simplex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E688D-D664-4340-A556-2336B108F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For minimizing cost of network flow problems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Each edge gives a equation. Net supply at each node is fixed. Hence n*m equations and m*n unknowns. Solving using system of </a:t>
            </a:r>
            <a:r>
              <a:rPr lang="en-IN" dirty="0" err="1"/>
              <a:t>euqation</a:t>
            </a:r>
            <a:endParaRPr lang="en-IN" dirty="0"/>
          </a:p>
          <a:p>
            <a:endParaRPr lang="en-IN" dirty="0"/>
          </a:p>
          <a:p>
            <a:r>
              <a:rPr lang="en-IN" dirty="0"/>
              <a:t>https://homepages.rpi.edu/~mitchj/handouts/networksimplex/networksimplex.html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CCFC48-FE19-438D-8AD1-3C29350F3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604" y="2550522"/>
            <a:ext cx="5430008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487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B86DF-9DC4-474D-A80A-30EC7B41E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Simplex Algorithm on nonlinear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ACCA6-F556-4336-993E-3E6A6F0C2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Complexity increases with non linear aspect of cost function</a:t>
            </a:r>
          </a:p>
          <a:p>
            <a:r>
              <a:rPr lang="en-IN" dirty="0"/>
              <a:t>Solving cost functions:</a:t>
            </a:r>
            <a:endParaRPr lang="en-IN" dirty="0">
              <a:hlinkClick r:id="rId2"/>
            </a:endParaRPr>
          </a:p>
          <a:p>
            <a:pPr lvl="1"/>
            <a:r>
              <a:rPr lang="en-IN" dirty="0">
                <a:hlinkClick r:id="rId2"/>
              </a:rPr>
              <a:t>ijcsmv4n3_15.pdf (ripublication.com)</a:t>
            </a:r>
            <a:r>
              <a:rPr lang="en-IN" dirty="0"/>
              <a:t>:</a:t>
            </a:r>
          </a:p>
          <a:p>
            <a:pPr lvl="2"/>
            <a:r>
              <a:rPr lang="en-IN" dirty="0"/>
              <a:t>When only </a:t>
            </a:r>
            <a:r>
              <a:rPr lang="en-IN" dirty="0" err="1"/>
              <a:t>x</a:t>
            </a:r>
            <a:r>
              <a:rPr lang="en-IN" baseline="30000" dirty="0" err="1"/>
              <a:t>k</a:t>
            </a:r>
            <a:r>
              <a:rPr lang="en-IN" dirty="0"/>
              <a:t> are present: Substitute </a:t>
            </a:r>
            <a:r>
              <a:rPr lang="en-IN" dirty="0" err="1"/>
              <a:t>x</a:t>
            </a:r>
            <a:r>
              <a:rPr lang="en-IN" baseline="30000" dirty="0" err="1"/>
              <a:t>k</a:t>
            </a:r>
            <a:r>
              <a:rPr lang="en-IN" baseline="30000" dirty="0"/>
              <a:t> </a:t>
            </a:r>
            <a:r>
              <a:rPr lang="en-IN" dirty="0"/>
              <a:t>= y and take root of the equation</a:t>
            </a:r>
          </a:p>
          <a:p>
            <a:pPr lvl="1"/>
            <a:r>
              <a:rPr lang="en-IN" dirty="0">
                <a:hlinkClick r:id="rId3"/>
              </a:rPr>
              <a:t>AMP-Chapter-13.pdf (mit.edu)</a:t>
            </a:r>
            <a:r>
              <a:rPr lang="en-IN" dirty="0"/>
              <a:t>:</a:t>
            </a:r>
          </a:p>
          <a:p>
            <a:pPr lvl="2"/>
            <a:r>
              <a:rPr lang="en-IN" dirty="0"/>
              <a:t>Mostly depends upon function.</a:t>
            </a:r>
          </a:p>
          <a:p>
            <a:pPr lvl="2"/>
            <a:r>
              <a:rPr lang="en-IN" dirty="0"/>
              <a:t>How to optimize them with substitutions and make them as linear as possible</a:t>
            </a:r>
          </a:p>
          <a:p>
            <a:pPr lvl="2"/>
            <a:r>
              <a:rPr lang="en-IN" dirty="0"/>
              <a:t>Various methods – revisit once cost function is finalised</a:t>
            </a:r>
          </a:p>
          <a:p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624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D25E7-6CCF-454F-B89A-83485D3CA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01C95-CE24-4A2E-8363-A38C5FE7D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[DONE] Understand statement and existing solutions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[DONE] Randomly create data with required conditions – select a state, select randomly some cities as source with total sum equal to given sum, give random requirement to all districts, get distance between all sources and sinks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Model the problem: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Cost function?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C++/Python?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Write Algorithm and parallelize it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Comparison &amp; Contrast with parameters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4693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1292</TotalTime>
  <Words>537</Words>
  <Application>Microsoft Office PowerPoint</Application>
  <PresentationFormat>Widescreen</PresentationFormat>
  <Paragraphs>75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Work report 14th – 19th June</vt:lpstr>
      <vt:lpstr>To do</vt:lpstr>
      <vt:lpstr>Why non-linear?</vt:lpstr>
      <vt:lpstr>What is Non Linear Programming</vt:lpstr>
      <vt:lpstr>Non-linear programming and network flow</vt:lpstr>
      <vt:lpstr>Simplex Algorithm</vt:lpstr>
      <vt:lpstr>Network Simplex Algorithm</vt:lpstr>
      <vt:lpstr>Simplex Algorithm on nonlinear programming</vt:lpstr>
      <vt:lpstr>Final Roadmap</vt:lpstr>
      <vt:lpstr>Extension to Network flow model</vt:lpstr>
      <vt:lpstr>How to solve</vt:lpstr>
      <vt:lpstr>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Anirudha Kulkarni</dc:creator>
  <cp:lastModifiedBy>Anirudha Kulkarni</cp:lastModifiedBy>
  <cp:revision>50</cp:revision>
  <dcterms:created xsi:type="dcterms:W3CDTF">2021-06-08T05:21:57Z</dcterms:created>
  <dcterms:modified xsi:type="dcterms:W3CDTF">2021-06-22T14:30:18Z</dcterms:modified>
</cp:coreProperties>
</file>