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2" r:id="rId5"/>
    <p:sldId id="275" r:id="rId6"/>
    <p:sldId id="273" r:id="rId7"/>
    <p:sldId id="274" r:id="rId8"/>
    <p:sldId id="258" r:id="rId9"/>
    <p:sldId id="259" r:id="rId10"/>
    <p:sldId id="262" r:id="rId11"/>
    <p:sldId id="260" r:id="rId12"/>
    <p:sldId id="267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2D7C2-8534-4E7A-ABC4-691EAD8C5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08B7-9D78-43C5-834F-D9BE41765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7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008B7-9D78-43C5-834F-D9BE4176557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4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3DBF-F397-4544-BF28-A06C0296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6A25-CEB5-4AAC-B39B-2A2A82B5E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8DE2-EF88-4926-9B3D-68D3D69C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7EF2-ECBF-42EE-9386-0E31DE53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DD09-A52D-46D9-B36E-E9D9FF3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9C38-B315-413D-B880-A7E82C6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0FB6-9099-4154-BBF0-84395D82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C5BC-0BF5-4EBF-9C91-D7C19258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806B-B9E6-4039-B3AA-64A6F6E3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E742-E45B-4296-A2AD-27AB6C1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F5DE-E3E9-4D13-80A0-9CA5C04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4161-6D95-48CA-A22A-D3C90084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E2A-D9FE-4DEA-BECE-DBF2836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99A6-E7F2-4EEA-86CC-2F975C7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AE54-ED16-429B-B31E-5698689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4F9-1859-4002-AC71-AF8D723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4734-E444-4C53-801F-19B45D93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2D24-5C8A-43F2-B289-C67C9247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CF42-9F92-49FB-8AC6-E4486EF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911E-33A2-46FC-80A7-F0DD9CF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205E-35AB-4BDF-94DA-FDA6F3C1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58D-15C4-4ADD-9758-0AB3B397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4C58-A013-42C8-B641-A6B7F164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FFD3-72AE-476E-AD39-7A64E18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A47B-87AF-4866-AB16-B72C4ED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0FC8-4C72-40DC-8E37-0E9C41B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AF14-AF26-4FD3-B046-E530C562B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9902-5A13-4828-AAC1-27674784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3390-CBCF-4D6D-8A11-71FB84FA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0876E-B339-441D-BF09-266C11B6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32CB-2349-4C05-9093-D39A9DC1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9D1-619B-4574-88BC-4FCEABF2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715-A3E0-418F-B8A0-E5093F69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1A51-841E-425F-8A5D-8E30BF0A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3A2B-93AC-4583-80A0-07CA27A4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547F-B668-4204-B1C9-6145F5946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B8D14-BE14-4704-A10B-D7542CC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7E3E4-C7CA-4862-87BD-A1BF494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B3044-F684-4DDE-BA20-178B6EC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5986-FB52-4CA3-87D8-FCD08054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5B18-2D60-4F1E-A4A4-F7829D7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67E8-FD5A-4A51-95F5-BB292B3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9BD6-2A5D-438F-BC2A-A57459A7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596-538F-4877-AA06-8CDC6E11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A300-43EC-4A02-87E3-FF9514F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C589-4BC7-48DD-AC23-A7E82C9B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7FD-5C79-4042-8693-93C46EC3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2390-4730-4B34-ABC8-0AB02E08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DD0D4-EC5E-48F5-9786-AA09B3D5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4A4C-D15C-4B8C-BD91-C86E5A6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858B-2D7E-48F3-B562-E5B00005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A0E6-F9A2-4D71-AA44-0FB0DA91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A408-CC3E-436B-8677-EEE92B9D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183FA-B016-4419-90B8-5655B125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6CF7-A132-4DD3-8DBC-146F65F5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DF7F-5B1D-4E6A-81C2-C2188D82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95C2-AA71-421B-8C39-06810BC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0CAC-5834-40F0-94E6-2166AB9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E230E-F9AC-4AB0-A170-183D48D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4FE6-0E63-4F12-A2C4-DBBA7222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DE99-8485-40D7-B8F9-CE2F45738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CF6-97A0-4024-9E89-2567FE0DCFC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9BA-A197-45EA-AB69-D4C2BF60E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9575-C481-469B-B9A5-206AC75C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3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operations-research-in-r-transportation-problem-1df59961b2ad#:~:text=The%20transportation%20problem%20represents%20a,chain%20engineers%20for%20optimizing%20costs." TargetMode="External"/><Relationship Id="rId2" Type="http://schemas.openxmlformats.org/officeDocument/2006/relationships/hyperlink" Target="https://www.acsce.edu.in/acsce/wp-content/uploads/2020/03/1585041316993_Module-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minimum-cost-maximum-flow/tutorial/" TargetMode="External"/><Relationship Id="rId2" Type="http://schemas.openxmlformats.org/officeDocument/2006/relationships/hyperlink" Target="https://courses.csail.mit.edu/6.854/06/scribe/s12-minCostFlowAl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p-algorithms.com/graph/min_cost_flo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mit.edu/15.053/www/AMP-Chapter-13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wsu.edu/students/odykhovychnyi/M201-04/Ch06_1-2_Simplex_Method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15.053/www/AMP-Chapter-13.pdf" TargetMode="External"/><Relationship Id="rId2" Type="http://schemas.openxmlformats.org/officeDocument/2006/relationships/hyperlink" Target="https://www.ripublication.com/irph/ijcsm/ijcsmv4n3_15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98C-AEE5-42A2-81F2-AF5A4EA5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report 14</a:t>
            </a:r>
            <a:r>
              <a:rPr lang="en-IN" baseline="30000" dirty="0"/>
              <a:t>th </a:t>
            </a:r>
            <a:r>
              <a:rPr lang="en-IN" dirty="0"/>
              <a:t>– 19</a:t>
            </a:r>
            <a:r>
              <a:rPr lang="en-IN" baseline="30000" dirty="0"/>
              <a:t>th</a:t>
            </a:r>
            <a:r>
              <a:rPr lang="en-IN" dirty="0"/>
              <a:t> June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4DCC-92D0-49B8-8647-C85D8405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655"/>
            <a:ext cx="9144000" cy="1655762"/>
          </a:xfrm>
        </p:spPr>
        <p:txBody>
          <a:bodyPr/>
          <a:lstStyle/>
          <a:p>
            <a:r>
              <a:rPr lang="en-IN" dirty="0"/>
              <a:t>Anirudha Kulkarni</a:t>
            </a:r>
          </a:p>
        </p:txBody>
      </p:sp>
    </p:spTree>
    <p:extLst>
      <p:ext uri="{BB962C8B-B14F-4D97-AF65-F5344CB8AC3E}">
        <p14:creationId xmlns:p14="http://schemas.microsoft.com/office/powerpoint/2010/main" val="26279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3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A8E68-9F15-4FBC-B9CE-30624270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Transportation problem</a:t>
            </a:r>
            <a:endParaRPr lang="en-IN" sz="4000"/>
          </a:p>
        </p:txBody>
      </p:sp>
      <p:grpSp>
        <p:nvGrpSpPr>
          <p:cNvPr id="1033" name="Group 1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1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42C81A2-DCB9-4E0A-8171-809FEA4D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87" y="2834863"/>
            <a:ext cx="5278066" cy="39795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/>
              <a:t>Minimize cost such that:</a:t>
            </a:r>
          </a:p>
          <a:p>
            <a:pPr lvl="1"/>
            <a:r>
              <a:rPr lang="en-US" sz="2000" dirty="0"/>
              <a:t>F11+F12+ … + F1n &lt;= S1</a:t>
            </a:r>
          </a:p>
          <a:p>
            <a:pPr lvl="1"/>
            <a:r>
              <a:rPr lang="en-US" sz="2000" dirty="0"/>
              <a:t>F21+F22+ … + F2n &lt;= S2</a:t>
            </a:r>
          </a:p>
          <a:p>
            <a:pPr lvl="1"/>
            <a:r>
              <a:rPr lang="en-US" sz="2000" dirty="0"/>
              <a:t>F31+F32+ … + F3n &lt;= S3</a:t>
            </a:r>
          </a:p>
          <a:p>
            <a:pPr lvl="1"/>
            <a:r>
              <a:rPr lang="en-US" sz="2000" dirty="0"/>
              <a:t>Fm1+Fm2+ … + </a:t>
            </a:r>
            <a:r>
              <a:rPr lang="en-US" sz="2000" dirty="0" err="1"/>
              <a:t>Fmn</a:t>
            </a:r>
            <a:r>
              <a:rPr lang="en-US" sz="2000" dirty="0"/>
              <a:t> &lt;= </a:t>
            </a:r>
            <a:r>
              <a:rPr lang="en-US" sz="2000" dirty="0" err="1"/>
              <a:t>Sm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F11+F21+ … + Fn1 &gt;= D1</a:t>
            </a:r>
          </a:p>
          <a:p>
            <a:pPr lvl="1"/>
            <a:r>
              <a:rPr lang="en-US" sz="2000" dirty="0"/>
              <a:t>F12+F22+ … + Fn2 &gt;= D2</a:t>
            </a:r>
          </a:p>
          <a:p>
            <a:pPr lvl="1"/>
            <a:r>
              <a:rPr lang="en-US" sz="2000" dirty="0"/>
              <a:t>F13+F23+ … + Fn3 &gt;= D3</a:t>
            </a:r>
          </a:p>
          <a:p>
            <a:pPr lvl="1"/>
            <a:r>
              <a:rPr lang="en-US" sz="2000" dirty="0"/>
              <a:t>F1m+F2m+ … + </a:t>
            </a:r>
            <a:r>
              <a:rPr lang="en-US" sz="2000" dirty="0" err="1"/>
              <a:t>Fnm</a:t>
            </a:r>
            <a:r>
              <a:rPr lang="en-US" sz="2000" dirty="0"/>
              <a:t> &gt;= Dm</a:t>
            </a:r>
          </a:p>
          <a:p>
            <a:pPr lvl="1"/>
            <a:endParaRPr lang="en-US" sz="2000" dirty="0"/>
          </a:p>
          <a:p>
            <a:pPr lvl="1"/>
            <a:r>
              <a:rPr lang="en-US" sz="1600" dirty="0">
                <a:hlinkClick r:id="rId2"/>
              </a:rPr>
              <a:t>Module 4: Transportation Problem (acsce.edu.in)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Operations Research with R — Transportation Problem | by Roberto Salazar | Towards Data Science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E2ED04-A7CB-4EC8-9A0C-5E8B325B4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2" r="20835" b="-2"/>
          <a:stretch/>
        </p:blipFill>
        <p:spPr bwMode="auto">
          <a:xfrm>
            <a:off x="7083423" y="58189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3F30FA-F73C-46F0-A60F-CBB8A0FB3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 r="4" b="12601"/>
          <a:stretch/>
        </p:blipFill>
        <p:spPr bwMode="auto">
          <a:xfrm>
            <a:off x="7083423" y="3707894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9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D1F-4843-4FAA-906B-83FEE201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B9E6-6841-4D40-A551-1C48FC51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Solving Network model:</a:t>
            </a:r>
          </a:p>
          <a:p>
            <a:endParaRPr lang="en-IN" dirty="0"/>
          </a:p>
          <a:p>
            <a:pPr lvl="1"/>
            <a:r>
              <a:rPr lang="en-IN" dirty="0"/>
              <a:t>Cycle cancelling</a:t>
            </a:r>
          </a:p>
          <a:p>
            <a:pPr lvl="1"/>
            <a:r>
              <a:rPr lang="en-IN" dirty="0"/>
              <a:t>Shortest augmenting path for unit capacity graphs</a:t>
            </a:r>
          </a:p>
          <a:p>
            <a:pPr lvl="1"/>
            <a:r>
              <a:rPr lang="en-IN" dirty="0"/>
              <a:t>Capacity scaling </a:t>
            </a:r>
            <a:r>
              <a:rPr lang="en-IN" dirty="0">
                <a:hlinkClick r:id="rId2"/>
              </a:rPr>
              <a:t>s12-minCostFlowAlg.pdf (mit.edu)</a:t>
            </a:r>
            <a:endParaRPr lang="en-IN" b="1" dirty="0"/>
          </a:p>
          <a:p>
            <a:pPr lvl="1"/>
            <a:endParaRPr lang="en-IN" dirty="0"/>
          </a:p>
          <a:p>
            <a:pPr lvl="1"/>
            <a:r>
              <a:rPr lang="en-IN" dirty="0"/>
              <a:t>Hungarian Algorithm </a:t>
            </a:r>
            <a:r>
              <a:rPr lang="en-IN" dirty="0">
                <a:hlinkClick r:id="rId3"/>
              </a:rPr>
              <a:t>Minimum Cost Maximum Flow Tutorials &amp; Notes | Algorithms | </a:t>
            </a:r>
            <a:r>
              <a:rPr lang="en-IN" dirty="0" err="1">
                <a:hlinkClick r:id="rId3"/>
              </a:rPr>
              <a:t>HackerEarth</a:t>
            </a:r>
            <a:endParaRPr lang="en-IN" dirty="0"/>
          </a:p>
          <a:p>
            <a:pPr lvl="1"/>
            <a:r>
              <a:rPr lang="en-IN" dirty="0"/>
              <a:t>Extension of Edmonds-Karp </a:t>
            </a:r>
            <a:r>
              <a:rPr lang="en-IN" dirty="0">
                <a:hlinkClick r:id="rId4"/>
              </a:rPr>
              <a:t>Minimum-cost flow - Successive shortest path algorithm - Competitive Programming Algorithms (cp-algorithms.com)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32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35F9-22B6-403D-B5FE-45ABACE7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3D79-423E-467A-9086-44FB0703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Programming:</a:t>
            </a:r>
          </a:p>
          <a:p>
            <a:pPr lvl="1"/>
            <a:r>
              <a:rPr lang="en-US" dirty="0" err="1"/>
              <a:t>NorthWest</a:t>
            </a:r>
            <a:r>
              <a:rPr lang="en-US" dirty="0"/>
              <a:t> Corner Cell Method.</a:t>
            </a:r>
          </a:p>
          <a:p>
            <a:pPr lvl="1"/>
            <a:r>
              <a:rPr lang="en-US" dirty="0"/>
              <a:t>Least Call Cell Method.</a:t>
            </a:r>
          </a:p>
          <a:p>
            <a:pPr lvl="1"/>
            <a:r>
              <a:rPr lang="en-US" dirty="0"/>
              <a:t>Vogel’s Approximation Method (VAM).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86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5E7-6CCF-454F-B89A-83485D3C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1C95-CE24-4A2E-8363-A38C5FE7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[DONE]Randomly create data with required conditions – select a state, select randomly some cities as source with total sum equal to given sum, give random requirement to all districts, get distance between all sources and sinks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Model the 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Network model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Write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Optimize it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69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58C9-7E2C-4840-B0A1-691DE52D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Simplex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613-35CB-4850-BE18-DE82160F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000C-78BC-4FE4-80C6-85CEE451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EFB-F3E0-4F2C-8E13-99683471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Non linear Programming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What is Simplex algorithm? Modelling the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Analysing those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Start coding of a model – network flow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Design own algorithm inspired by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98951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10D6-EF43-411F-A778-68105226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Non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BD96-7880-4BD8-B857-3D7578C3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Maximize f(x1,x2,…,</a:t>
            </a:r>
            <a:r>
              <a:rPr lang="en-IN" dirty="0" err="1"/>
              <a:t>xn</a:t>
            </a:r>
            <a:r>
              <a:rPr lang="en-IN" dirty="0"/>
              <a:t>) subject to :</a:t>
            </a:r>
          </a:p>
          <a:p>
            <a:pPr lvl="1"/>
            <a:r>
              <a:rPr lang="en-IN" dirty="0"/>
              <a:t>G1(x1,x2,..,xn)&lt;b1</a:t>
            </a:r>
          </a:p>
          <a:p>
            <a:pPr lvl="1"/>
            <a:r>
              <a:rPr lang="en-IN" dirty="0"/>
              <a:t>G2(x1,x2,..,xn)&lt;b2</a:t>
            </a:r>
          </a:p>
          <a:p>
            <a:pPr lvl="1"/>
            <a:r>
              <a:rPr lang="en-IN" dirty="0"/>
              <a:t>.</a:t>
            </a:r>
          </a:p>
          <a:p>
            <a:pPr lvl="1"/>
            <a:r>
              <a:rPr lang="en-IN" dirty="0"/>
              <a:t>.</a:t>
            </a:r>
          </a:p>
          <a:p>
            <a:pPr lvl="1"/>
            <a:r>
              <a:rPr lang="en-IN" dirty="0"/>
              <a:t>.</a:t>
            </a:r>
          </a:p>
          <a:p>
            <a:r>
              <a:rPr lang="en-IN" dirty="0"/>
              <a:t>Linear programming is when f and g are linear program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r>
              <a:rPr lang="en-IN" dirty="0">
                <a:hlinkClick r:id="rId2"/>
              </a:rPr>
              <a:t>AMP-Chapter-13.pdf (mit.edu)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68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2215-2A70-4D66-B43F-3A49BC07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0A93-C583-4192-B0EB-F9341AED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Notes:</a:t>
            </a:r>
          </a:p>
          <a:p>
            <a:pPr lvl="1"/>
            <a:r>
              <a:rPr lang="en-IN" dirty="0"/>
              <a:t>Find solution of system of linear equations and find the best solution </a:t>
            </a:r>
          </a:p>
          <a:p>
            <a:pPr lvl="1"/>
            <a:r>
              <a:rPr lang="en-IN" dirty="0"/>
              <a:t>Introduce slack variables to make it system of linear equations</a:t>
            </a:r>
          </a:p>
          <a:p>
            <a:pPr lvl="1"/>
            <a:r>
              <a:rPr lang="en-IN" dirty="0"/>
              <a:t>Both problems are equivalent</a:t>
            </a:r>
          </a:p>
          <a:p>
            <a:pPr lvl="1"/>
            <a:r>
              <a:rPr lang="en-IN" dirty="0"/>
              <a:t>Basic solutions – all intersection points – solution with any n variables = 0</a:t>
            </a:r>
          </a:p>
          <a:p>
            <a:pPr lvl="1"/>
            <a:r>
              <a:rPr lang="en-IN" dirty="0"/>
              <a:t>Basic feasible solution – if a basic solution – solution with all parameters=0 corresponding to initial system corresponds to a point in feasible region of LP only 4 in case of 2 variables 2 </a:t>
            </a:r>
            <a:r>
              <a:rPr lang="en-IN" dirty="0" err="1"/>
              <a:t>contraints</a:t>
            </a:r>
            <a:endParaRPr lang="en-IN" dirty="0"/>
          </a:p>
          <a:p>
            <a:pPr lvl="1"/>
            <a:r>
              <a:rPr lang="en-IN" dirty="0"/>
              <a:t>Optimal value of objective function must exist at basic feasible solutions</a:t>
            </a:r>
          </a:p>
          <a:p>
            <a:pPr lvl="1"/>
            <a:endParaRPr lang="en-IN" dirty="0"/>
          </a:p>
          <a:p>
            <a:r>
              <a:rPr lang="en-US" dirty="0">
                <a:hlinkClick r:id="rId2"/>
              </a:rPr>
              <a:t>Ch06_1-2_Simplex_Method.pdf (wsu.edu)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3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5983-F720-4BF4-99CC-9DE28F6A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2C06-1AA7-4BF2-BFE1-3092F71A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variables: non zero variables = n-m</a:t>
            </a:r>
          </a:p>
          <a:p>
            <a:r>
              <a:rPr lang="en-IN" dirty="0"/>
              <a:t>Non Basic variables: which </a:t>
            </a:r>
            <a:r>
              <a:rPr lang="en-IN"/>
              <a:t>are zero =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7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EE64-60D2-45B5-AC98-82A2A966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688D-D664-4340-A556-2336B108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pPr lvl="1"/>
            <a:r>
              <a:rPr lang="en-IN" dirty="0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186448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86DF-9DC4-474D-A80A-30EC7B41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Simplex Algorithm on nonlinear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CCA6-F556-4336-993E-3E6A6F0C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ijcsmv4n3_15.pdf (ripublication.com)</a:t>
            </a:r>
            <a:endParaRPr lang="en-IN" dirty="0"/>
          </a:p>
          <a:p>
            <a:r>
              <a:rPr lang="en-IN" dirty="0">
                <a:hlinkClick r:id="rId3"/>
              </a:rPr>
              <a:t>AMP-Chapter-13.pdf (mit.edu)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62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E98C-6714-4B7C-9E8C-3544E06A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4330-6516-4C52-A57E-4BC06AEE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multiple source multiple sink problem to single source single sink problem which can be solved with linear programming</a:t>
            </a:r>
          </a:p>
          <a:p>
            <a:r>
              <a:rPr lang="en-US" dirty="0"/>
              <a:t>To solve this kind of problem, we simply add a new “super-source” s and a new “super-sink” t. </a:t>
            </a:r>
          </a:p>
          <a:p>
            <a:r>
              <a:rPr lang="en-US" dirty="0"/>
              <a:t>Create arcs from super source to all sources with cost = 0 and capacity = maximum supply possible from corresponding source.</a:t>
            </a:r>
          </a:p>
          <a:p>
            <a:r>
              <a:rPr lang="en-US" dirty="0"/>
              <a:t>Create arcs from all sinks to super sink with cost = 0 and capacity = demand for corresponding sink.</a:t>
            </a:r>
          </a:p>
        </p:txBody>
      </p:sp>
    </p:spTree>
    <p:extLst>
      <p:ext uri="{BB962C8B-B14F-4D97-AF65-F5344CB8AC3E}">
        <p14:creationId xmlns:p14="http://schemas.microsoft.com/office/powerpoint/2010/main" val="28774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8113-9C16-4A4D-A173-C3541113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0C0E-A545-4E07-8B61-B3402588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Flow in edge &lt;= capacity of edge</a:t>
            </a:r>
          </a:p>
          <a:p>
            <a:r>
              <a:rPr lang="en-IN" dirty="0"/>
              <a:t>Except for super source and super sink:</a:t>
            </a:r>
          </a:p>
          <a:p>
            <a:pPr lvl="1"/>
            <a:r>
              <a:rPr lang="en-IN" dirty="0"/>
              <a:t>Net in flow of a node = net outflow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Cost function:</a:t>
            </a:r>
          </a:p>
          <a:p>
            <a:pPr lvl="1"/>
            <a:r>
              <a:rPr lang="en-IN" dirty="0"/>
              <a:t>Parameters:</a:t>
            </a:r>
          </a:p>
          <a:p>
            <a:pPr lvl="2"/>
            <a:r>
              <a:rPr lang="en-IN" dirty="0"/>
              <a:t>Monetary cost = base cost + flow dependent cost</a:t>
            </a:r>
          </a:p>
          <a:p>
            <a:pPr lvl="2"/>
            <a:r>
              <a:rPr lang="en-IN" dirty="0"/>
              <a:t>Time cost?</a:t>
            </a:r>
          </a:p>
          <a:p>
            <a:pPr lvl="2"/>
            <a:r>
              <a:rPr lang="en-IN" dirty="0"/>
              <a:t>Due to Demand of sink node?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78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629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Work report 14th – 19th June</vt:lpstr>
      <vt:lpstr>To do</vt:lpstr>
      <vt:lpstr>What is Non Linear Programming</vt:lpstr>
      <vt:lpstr>Simplex Algorithm</vt:lpstr>
      <vt:lpstr>Simplex Algorithm</vt:lpstr>
      <vt:lpstr>Simplex Algorithm</vt:lpstr>
      <vt:lpstr>Simplex Algorithm on nonlinear programming</vt:lpstr>
      <vt:lpstr>Network Model</vt:lpstr>
      <vt:lpstr>Network Model</vt:lpstr>
      <vt:lpstr>Transportation problem</vt:lpstr>
      <vt:lpstr>How to solve</vt:lpstr>
      <vt:lpstr>How to solve?</vt:lpstr>
      <vt:lpstr>Code</vt:lpstr>
      <vt:lpstr>What is Simplex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37</cp:revision>
  <dcterms:created xsi:type="dcterms:W3CDTF">2021-06-08T05:21:57Z</dcterms:created>
  <dcterms:modified xsi:type="dcterms:W3CDTF">2021-06-15T19:46:46Z</dcterms:modified>
</cp:coreProperties>
</file>