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5"/>
  </p:notesMasterIdLst>
  <p:sldIdLst>
    <p:sldId id="256" r:id="rId2"/>
    <p:sldId id="258" r:id="rId3"/>
    <p:sldId id="259" r:id="rId4"/>
    <p:sldId id="260" r:id="rId5"/>
    <p:sldId id="276" r:id="rId6"/>
    <p:sldId id="277" r:id="rId7"/>
    <p:sldId id="261" r:id="rId8"/>
    <p:sldId id="262" r:id="rId9"/>
    <p:sldId id="263" r:id="rId10"/>
    <p:sldId id="264" r:id="rId11"/>
    <p:sldId id="266" r:id="rId12"/>
    <p:sldId id="267" r:id="rId13"/>
    <p:sldId id="290" r:id="rId14"/>
    <p:sldId id="291" r:id="rId15"/>
    <p:sldId id="292" r:id="rId16"/>
    <p:sldId id="279" r:id="rId17"/>
    <p:sldId id="280" r:id="rId18"/>
    <p:sldId id="281" r:id="rId19"/>
    <p:sldId id="282" r:id="rId20"/>
    <p:sldId id="283" r:id="rId21"/>
    <p:sldId id="286" r:id="rId22"/>
    <p:sldId id="287"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7957F-9EEC-457C-8DC4-4E9DFAB290E1}" type="datetimeFigureOut">
              <a:rPr lang="en-US" smtClean="0"/>
              <a:pPr/>
              <a:t>3/29/2020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58EA3-C09A-42AC-9583-58977C841CE8}" type="slidenum">
              <a:rPr lang="en-US" smtClean="0"/>
              <a:pPr/>
              <a:t>‹#›</a:t>
            </a:fld>
            <a:endParaRPr lang="en-US"/>
          </a:p>
        </p:txBody>
      </p:sp>
    </p:spTree>
    <p:extLst>
      <p:ext uri="{BB962C8B-B14F-4D97-AF65-F5344CB8AC3E}">
        <p14:creationId xmlns:p14="http://schemas.microsoft.com/office/powerpoint/2010/main" val="3070112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958EA3-C09A-42AC-9583-58977C841CE8}" type="slidenum">
              <a:rPr lang="en-US" smtClean="0"/>
              <a:pPr/>
              <a:t>5</a:t>
            </a:fld>
            <a:endParaRPr lang="en-US"/>
          </a:p>
        </p:txBody>
      </p:sp>
    </p:spTree>
    <p:extLst>
      <p:ext uri="{BB962C8B-B14F-4D97-AF65-F5344CB8AC3E}">
        <p14:creationId xmlns:p14="http://schemas.microsoft.com/office/powerpoint/2010/main" val="3908009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1BC3A0E-3C6B-42C0-ADE7-9E0204F35927}" type="datetimeFigureOut">
              <a:rPr lang="en-US" smtClean="0"/>
              <a:pPr/>
              <a:t>3/29/2020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3A63129-77C0-4C86-A194-6B98907CF2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B1BC3A0E-3C6B-42C0-ADE7-9E0204F35927}" type="datetimeFigureOut">
              <a:rPr lang="en-US" smtClean="0"/>
              <a:pPr/>
              <a:t>3/29/2020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3A63129-77C0-4C86-A194-6B98907CF25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1BC3A0E-3C6B-42C0-ADE7-9E0204F35927}" type="datetimeFigureOut">
              <a:rPr lang="en-US" smtClean="0"/>
              <a:pPr/>
              <a:t>3/29/2020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93A63129-77C0-4C86-A194-6B98907CF2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1BC3A0E-3C6B-42C0-ADE7-9E0204F35927}" type="datetimeFigureOut">
              <a:rPr lang="en-US" smtClean="0"/>
              <a:pPr/>
              <a:t>3/29/2020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63129-77C0-4C86-A194-6B98907CF25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B1BC3A0E-3C6B-42C0-ADE7-9E0204F35927}" type="datetimeFigureOut">
              <a:rPr lang="en-US" smtClean="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63129-77C0-4C86-A194-6B98907CF25A}"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1BC3A0E-3C6B-42C0-ADE7-9E0204F35927}" type="datetimeFigureOut">
              <a:rPr lang="en-US" smtClean="0"/>
              <a:pPr/>
              <a:t>3/29/2020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3A63129-77C0-4C86-A194-6B98907CF25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9"/>
          <p:cNvSpPr/>
          <p:nvPr/>
        </p:nvSpPr>
        <p:spPr>
          <a:xfrm>
            <a:off x="3505200" y="1447800"/>
            <a:ext cx="4669173" cy="584775"/>
          </a:xfrm>
          <a:prstGeom prst="rect">
            <a:avLst/>
          </a:prstGeom>
        </p:spPr>
        <p:txBody>
          <a:bodyPr wrap="square">
            <a:spAutoFit/>
          </a:bodyPr>
          <a:lstStyle/>
          <a:p>
            <a:r>
              <a:rPr lang="en-US" sz="3200" dirty="0">
                <a:solidFill>
                  <a:schemeClr val="bg1"/>
                </a:solidFill>
                <a:latin typeface="Cooper Black" pitchFamily="18" charset="0"/>
              </a:rPr>
              <a:t>A Major Project Title</a:t>
            </a:r>
          </a:p>
        </p:txBody>
      </p:sp>
      <p:sp>
        <p:nvSpPr>
          <p:cNvPr id="11" name="Rectangle 10"/>
          <p:cNvSpPr/>
          <p:nvPr/>
        </p:nvSpPr>
        <p:spPr>
          <a:xfrm>
            <a:off x="2714119" y="2667000"/>
            <a:ext cx="6429881" cy="1077218"/>
          </a:xfrm>
          <a:prstGeom prst="rect">
            <a:avLst/>
          </a:prstGeom>
        </p:spPr>
        <p:txBody>
          <a:bodyPr wrap="square">
            <a:spAutoFit/>
          </a:bodyPr>
          <a:lstStyle/>
          <a:p>
            <a:pPr algn="ctr"/>
            <a:r>
              <a:rPr lang="en-US" sz="3200" dirty="0">
                <a:solidFill>
                  <a:schemeClr val="bg1"/>
                </a:solidFill>
                <a:latin typeface="Cooper Black" pitchFamily="18" charset="0"/>
              </a:rPr>
              <a:t>IMPROVED  STUDENT PORTAL</a:t>
            </a:r>
          </a:p>
        </p:txBody>
      </p:sp>
      <p:sp>
        <p:nvSpPr>
          <p:cNvPr id="1033" name="Rectangle 9"/>
          <p:cNvSpPr>
            <a:spLocks noChangeArrowheads="1"/>
          </p:cNvSpPr>
          <p:nvPr/>
        </p:nvSpPr>
        <p:spPr bwMode="auto">
          <a:xfrm>
            <a:off x="2743200" y="4495800"/>
            <a:ext cx="6400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Calibri" pitchFamily="34" charset="0"/>
                <a:ea typeface="Times New Roman" pitchFamily="18" charset="0"/>
                <a:cs typeface="Times New Roman" pitchFamily="18" charset="0"/>
              </a:rPr>
              <a:t>GUIDED BY: 			    SUBMITTED</a:t>
            </a:r>
            <a:r>
              <a:rPr kumimoji="0" lang="en-US" b="1" i="0" u="none" strike="noStrike" cap="none" normalizeH="0" dirty="0">
                <a:ln>
                  <a:noFill/>
                </a:ln>
                <a:solidFill>
                  <a:schemeClr val="bg1"/>
                </a:solidFill>
                <a:effectLst/>
                <a:latin typeface="Calibri" pitchFamily="34" charset="0"/>
                <a:ea typeface="Times New Roman" pitchFamily="18" charset="0"/>
                <a:cs typeface="Times New Roman" pitchFamily="18" charset="0"/>
              </a:rPr>
              <a:t> </a:t>
            </a:r>
            <a:r>
              <a:rPr kumimoji="0" lang="en-US" b="1" i="0" u="none" strike="noStrike" cap="none" normalizeH="0" dirty="0" err="1">
                <a:ln>
                  <a:noFill/>
                </a:ln>
                <a:solidFill>
                  <a:schemeClr val="bg1"/>
                </a:solidFill>
                <a:effectLst/>
                <a:latin typeface="Calibri" pitchFamily="34" charset="0"/>
                <a:ea typeface="Times New Roman" pitchFamily="18" charset="0"/>
                <a:cs typeface="Times New Roman" pitchFamily="18" charset="0"/>
              </a:rPr>
              <a:t>BY:</a:t>
            </a:r>
            <a:r>
              <a:rPr lang="en-US" b="1" dirty="0" err="1">
                <a:solidFill>
                  <a:schemeClr val="bg1">
                    <a:lumMod val="95000"/>
                  </a:schemeClr>
                </a:solidFill>
              </a:rPr>
              <a:t>ASST.Prof</a:t>
            </a:r>
            <a:r>
              <a:rPr lang="en-US" b="1" dirty="0">
                <a:solidFill>
                  <a:schemeClr val="bg1">
                    <a:lumMod val="95000"/>
                  </a:schemeClr>
                </a:solidFill>
              </a:rPr>
              <a:t>. ANJALI SAH   </a:t>
            </a:r>
            <a:r>
              <a:rPr kumimoji="0" lang="en-US" b="1" i="0" u="none" strike="noStrike" cap="none" normalizeH="0" dirty="0">
                <a:ln>
                  <a:noFill/>
                </a:ln>
                <a:solidFill>
                  <a:schemeClr val="bg1"/>
                </a:solidFill>
                <a:effectLst/>
                <a:latin typeface="Arial" pitchFamily="34" charset="0"/>
                <a:ea typeface="Times New Roman" pitchFamily="18" charset="0"/>
                <a:cs typeface="Arial" pitchFamily="34" charset="0"/>
              </a:rPr>
              <a:t>           </a:t>
            </a:r>
            <a:r>
              <a:rPr lang="en-US" b="1" dirty="0"/>
              <a:t>  </a:t>
            </a:r>
            <a:r>
              <a:rPr lang="en-US" b="1" dirty="0">
                <a:solidFill>
                  <a:schemeClr val="bg1">
                    <a:lumMod val="95000"/>
                  </a:schemeClr>
                </a:solidFill>
              </a:rPr>
              <a:t>NAMRISHA GUPTA</a:t>
            </a:r>
            <a:endParaRPr kumimoji="0" lang="en-US" b="1" i="0" u="none" strike="noStrike" cap="none" normalizeH="0" dirty="0">
              <a:ln>
                <a:noFill/>
              </a:ln>
              <a:solidFill>
                <a:schemeClr val="bg1">
                  <a:lumMod val="95000"/>
                </a:schemeClr>
              </a:solidFill>
              <a:effectLst/>
              <a:latin typeface="Arial" pitchFamily="34" charset="0"/>
              <a:ea typeface="Times New Roman" pitchFamily="18" charset="0"/>
              <a:cs typeface="Arial" pitchFamily="34" charset="0"/>
            </a:endParaRPr>
          </a:p>
          <a:p>
            <a:pPr eaLnBrk="0" fontAlgn="base" hangingPunct="0">
              <a:spcBef>
                <a:spcPct val="0"/>
              </a:spcBef>
              <a:spcAft>
                <a:spcPct val="0"/>
              </a:spcAft>
            </a:pPr>
            <a:r>
              <a:rPr lang="en-US" b="1" baseline="0">
                <a:solidFill>
                  <a:schemeClr val="bg1">
                    <a:lumMod val="95000"/>
                  </a:schemeClr>
                </a:solidFill>
                <a:latin typeface="Arial" pitchFamily="34" charset="0"/>
                <a:cs typeface="Arial" pitchFamily="34" charset="0"/>
              </a:rPr>
              <a:t>                                                        </a:t>
            </a:r>
            <a:r>
              <a:rPr lang="en-US" b="1">
                <a:solidFill>
                  <a:schemeClr val="bg1">
                    <a:lumMod val="95000"/>
                  </a:schemeClr>
                </a:solidFill>
              </a:rPr>
              <a:t>   ANIRUDH </a:t>
            </a:r>
            <a:r>
              <a:rPr lang="en-US" b="1" dirty="0">
                <a:solidFill>
                  <a:schemeClr val="bg1">
                    <a:lumMod val="95000"/>
                  </a:schemeClr>
                </a:solidFill>
              </a:rPr>
              <a:t>BHARDWAJ</a:t>
            </a:r>
          </a:p>
          <a:p>
            <a:pPr lvl="0" eaLnBrk="0" fontAlgn="base" hangingPunct="0">
              <a:spcBef>
                <a:spcPct val="0"/>
              </a:spcBef>
              <a:spcAft>
                <a:spcPct val="0"/>
              </a:spcAft>
            </a:pPr>
            <a:endParaRPr lang="en-US" b="1" baseline="0" dirty="0">
              <a:solidFill>
                <a:schemeClr val="bg1"/>
              </a:solidFill>
              <a:latin typeface="Arial" pitchFamily="34" charset="0"/>
              <a:cs typeface="Arial" pitchFamily="34" charset="0"/>
            </a:endParaRPr>
          </a:p>
          <a:p>
            <a:pPr lvl="0" eaLnBrk="0" fontAlgn="base" hangingPunct="0">
              <a:spcBef>
                <a:spcPct val="0"/>
              </a:spcBef>
              <a:spcAft>
                <a:spcPct val="0"/>
              </a:spcAft>
            </a:pPr>
            <a:r>
              <a:rPr kumimoji="0" lang="en-US" b="1" i="0" u="none" strike="noStrike" cap="none" normalizeH="0" dirty="0">
                <a:ln>
                  <a:noFill/>
                </a:ln>
                <a:solidFill>
                  <a:schemeClr val="bg1"/>
                </a:solidFill>
                <a:effectLst/>
                <a:latin typeface="Arial" pitchFamily="34" charset="0"/>
                <a:cs typeface="Arial" pitchFamily="34" charset="0"/>
              </a:rPr>
              <a:t>                                                         </a:t>
            </a:r>
            <a:endParaRPr kumimoji="0" lang="en-US" b="0" i="0" u="none" strike="noStrike" cap="none" normalizeH="0" baseline="0" dirty="0">
              <a:ln>
                <a:noFill/>
              </a:ln>
              <a:solidFill>
                <a:schemeClr val="bg1"/>
              </a:solidFill>
              <a:effectLst/>
              <a:latin typeface="Arial" pitchFamily="34" charset="0"/>
              <a:cs typeface="Arial" pitchFamily="34" charset="0"/>
            </a:endParaRPr>
          </a:p>
        </p:txBody>
      </p:sp>
      <p:pic>
        <p:nvPicPr>
          <p:cNvPr id="8" name="Picture 7">
            <a:extLst>
              <a:ext uri="{FF2B5EF4-FFF2-40B4-BE49-F238E27FC236}">
                <a16:creationId xmlns:a16="http://schemas.microsoft.com/office/drawing/2014/main" id="{D4D27EA8-20E2-4C35-BF22-273A27D8723E}"/>
              </a:ext>
            </a:extLst>
          </p:cNvPr>
          <p:cNvPicPr>
            <a:picLocks noChangeAspect="1" noChangeArrowheads="1"/>
          </p:cNvPicPr>
          <p:nvPr/>
        </p:nvPicPr>
        <p:blipFill>
          <a:blip r:embed="rId5"/>
          <a:srcRect/>
          <a:stretch>
            <a:fillRect/>
          </a:stretch>
        </p:blipFill>
        <p:spPr bwMode="auto">
          <a:xfrm>
            <a:off x="26709" y="5486400"/>
            <a:ext cx="2667000" cy="1219200"/>
          </a:xfrm>
          <a:prstGeom prst="rect">
            <a:avLst/>
          </a:prstGeom>
          <a:noFill/>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96257" name="Picture 1" descr="C:\Users\RAVIKA~1\AppData\Local\Temp\msohtmlclip1\01\clip_image001.jpg"/>
          <p:cNvPicPr>
            <a:picLocks noChangeAspect="1" noChangeArrowheads="1"/>
          </p:cNvPicPr>
          <p:nvPr/>
        </p:nvPicPr>
        <p:blipFill>
          <a:blip r:embed="rId2">
            <a:grayscl/>
          </a:blip>
          <a:srcRect l="2573" t="2688" r="12522" b="32796"/>
          <a:stretch>
            <a:fillRect/>
          </a:stretch>
        </p:blipFill>
        <p:spPr bwMode="auto">
          <a:xfrm>
            <a:off x="2785404" y="39856"/>
            <a:ext cx="6248400" cy="6761018"/>
          </a:xfrm>
          <a:prstGeom prst="rect">
            <a:avLst/>
          </a:prstGeom>
          <a:noFill/>
          <a:ln w="9525">
            <a:noFill/>
            <a:miter lim="800000"/>
            <a:headEnd/>
            <a:tailEnd/>
          </a:ln>
        </p:spPr>
      </p:pic>
      <p:sp>
        <p:nvSpPr>
          <p:cNvPr id="96258" name="Rectangle 2"/>
          <p:cNvSpPr>
            <a:spLocks noChangeArrowheads="1"/>
          </p:cNvSpPr>
          <p:nvPr/>
        </p:nvSpPr>
        <p:spPr bwMode="auto">
          <a:xfrm>
            <a:off x="0" y="0"/>
            <a:ext cx="2667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2">
                    <a:lumMod val="75000"/>
                  </a:schemeClr>
                </a:solidFill>
                <a:effectLst/>
                <a:latin typeface="Arial" pitchFamily="34" charset="0"/>
                <a:ea typeface="Times New Roman" pitchFamily="18" charset="0"/>
                <a:cs typeface="Arial" pitchFamily="34" charset="0"/>
              </a:rPr>
              <a:t>ER DIAGRAM</a:t>
            </a:r>
            <a:endParaRPr kumimoji="0" lang="en-US" sz="2800" b="0" i="0" u="none" strike="noStrike" cap="none" normalizeH="0" baseline="0" dirty="0">
              <a:ln>
                <a:noFill/>
              </a:ln>
              <a:solidFill>
                <a:schemeClr val="accent2">
                  <a:lumMod val="75000"/>
                </a:schemeClr>
              </a:solidFill>
              <a:effectLst/>
              <a:latin typeface="Arial" pitchFamily="34" charset="0"/>
              <a:cs typeface="Arial" pitchFamily="34" charset="0"/>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94209" name="Picture 1"/>
          <p:cNvPicPr>
            <a:picLocks noChangeAspect="1" noChangeArrowheads="1"/>
          </p:cNvPicPr>
          <p:nvPr/>
        </p:nvPicPr>
        <p:blipFill>
          <a:blip r:embed="rId2"/>
          <a:srcRect/>
          <a:stretch>
            <a:fillRect/>
          </a:stretch>
        </p:blipFill>
        <p:spPr bwMode="auto">
          <a:xfrm>
            <a:off x="2667000" y="1324223"/>
            <a:ext cx="6477000" cy="5457577"/>
          </a:xfrm>
          <a:prstGeom prst="rect">
            <a:avLst/>
          </a:prstGeom>
          <a:noFill/>
          <a:ln w="9525">
            <a:noFill/>
            <a:miter lim="800000"/>
            <a:headEnd/>
            <a:tailEnd/>
          </a:ln>
        </p:spPr>
      </p:pic>
      <p:sp>
        <p:nvSpPr>
          <p:cNvPr id="94210" name="Rectangle 2"/>
          <p:cNvSpPr>
            <a:spLocks noChangeArrowheads="1"/>
          </p:cNvSpPr>
          <p:nvPr/>
        </p:nvSpPr>
        <p:spPr bwMode="auto">
          <a:xfrm>
            <a:off x="0" y="0"/>
            <a:ext cx="2667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2">
                    <a:lumMod val="75000"/>
                  </a:schemeClr>
                </a:solidFill>
                <a:effectLst/>
                <a:latin typeface="Arial" pitchFamily="34" charset="0"/>
                <a:ea typeface="Times New Roman" pitchFamily="18" charset="0"/>
                <a:cs typeface="Arial" pitchFamily="34" charset="0"/>
              </a:rPr>
              <a:t>USECASE DIAGRAMS</a:t>
            </a:r>
            <a:endParaRPr kumimoji="0" lang="en-US" sz="2800" b="0" i="0" u="none" strike="noStrike" cap="none" normalizeH="0" baseline="0" dirty="0">
              <a:ln>
                <a:noFill/>
              </a:ln>
              <a:solidFill>
                <a:schemeClr val="accent2">
                  <a:lumMod val="75000"/>
                </a:schemeClr>
              </a:solidFill>
              <a:effectLst/>
              <a:latin typeface="Arial" pitchFamily="34" charset="0"/>
              <a:cs typeface="Arial" pitchFamily="34" charset="0"/>
            </a:endParaRPr>
          </a:p>
        </p:txBody>
      </p:sp>
      <p:sp>
        <p:nvSpPr>
          <p:cNvPr id="5" name="Rectangle 4"/>
          <p:cNvSpPr/>
          <p:nvPr/>
        </p:nvSpPr>
        <p:spPr>
          <a:xfrm>
            <a:off x="3429000" y="304800"/>
            <a:ext cx="5334000" cy="400110"/>
          </a:xfrm>
          <a:prstGeom prst="rect">
            <a:avLst/>
          </a:prstGeom>
        </p:spPr>
        <p:txBody>
          <a:bodyPr wrap="square">
            <a:spAutoFit/>
          </a:bodyPr>
          <a:lstStyle/>
          <a:p>
            <a:pPr algn="ctr"/>
            <a:r>
              <a:rPr lang="en-US" sz="2000" b="1" dirty="0">
                <a:solidFill>
                  <a:schemeClr val="bg1"/>
                </a:solidFill>
              </a:rPr>
              <a:t>Use Case Diagram for University Admin</a:t>
            </a:r>
            <a:endParaRPr lang="en-US" sz="2000" dirty="0">
              <a:solidFill>
                <a:schemeClr val="bg1"/>
              </a:solidFill>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2667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2">
                    <a:lumMod val="75000"/>
                  </a:schemeClr>
                </a:solidFill>
                <a:effectLst/>
                <a:latin typeface="Arial" pitchFamily="34" charset="0"/>
                <a:ea typeface="Times New Roman" pitchFamily="18" charset="0"/>
                <a:cs typeface="Arial" pitchFamily="34" charset="0"/>
              </a:rPr>
              <a:t>USECASE DIAGRAMS</a:t>
            </a:r>
            <a:endParaRPr kumimoji="0" lang="en-US" sz="2800" b="0" i="0" u="none" strike="noStrike" cap="none" normalizeH="0" baseline="0" dirty="0">
              <a:ln>
                <a:noFill/>
              </a:ln>
              <a:solidFill>
                <a:schemeClr val="accent2">
                  <a:lumMod val="75000"/>
                </a:schemeClr>
              </a:solidFill>
              <a:effectLst/>
              <a:latin typeface="Arial" pitchFamily="34" charset="0"/>
              <a:cs typeface="Arial" pitchFamily="34" charset="0"/>
            </a:endParaRPr>
          </a:p>
        </p:txBody>
      </p:sp>
      <p:sp>
        <p:nvSpPr>
          <p:cNvPr id="4" name="Rectangle 3"/>
          <p:cNvSpPr/>
          <p:nvPr/>
        </p:nvSpPr>
        <p:spPr>
          <a:xfrm>
            <a:off x="3429000" y="304800"/>
            <a:ext cx="5334000" cy="400110"/>
          </a:xfrm>
          <a:prstGeom prst="rect">
            <a:avLst/>
          </a:prstGeom>
        </p:spPr>
        <p:txBody>
          <a:bodyPr wrap="square">
            <a:spAutoFit/>
          </a:bodyPr>
          <a:lstStyle/>
          <a:p>
            <a:pPr algn="ctr"/>
            <a:r>
              <a:rPr lang="en-US" sz="2000" b="1" dirty="0">
                <a:solidFill>
                  <a:schemeClr val="bg1"/>
                </a:solidFill>
              </a:rPr>
              <a:t>Use Case Diagram for Student</a:t>
            </a:r>
            <a:endParaRPr lang="en-US" sz="2000" dirty="0">
              <a:solidFill>
                <a:schemeClr val="bg1"/>
              </a:solidFill>
            </a:endParaRPr>
          </a:p>
        </p:txBody>
      </p:sp>
      <p:pic>
        <p:nvPicPr>
          <p:cNvPr id="93186" name="Picture 21"/>
          <p:cNvPicPr>
            <a:picLocks noChangeAspect="1" noChangeArrowheads="1"/>
          </p:cNvPicPr>
          <p:nvPr/>
        </p:nvPicPr>
        <p:blipFill>
          <a:blip r:embed="rId2"/>
          <a:srcRect/>
          <a:stretch>
            <a:fillRect/>
          </a:stretch>
        </p:blipFill>
        <p:spPr bwMode="auto">
          <a:xfrm>
            <a:off x="2667000" y="1447801"/>
            <a:ext cx="6477000" cy="5410200"/>
          </a:xfrm>
          <a:prstGeom prst="rect">
            <a:avLst/>
          </a:prstGeom>
          <a:noFill/>
          <a:ln w="9525">
            <a:noFill/>
            <a:miter lim="800000"/>
            <a:headEnd/>
            <a:tailEnd/>
          </a:ln>
        </p:spPr>
      </p:pic>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0"/>
            <a:ext cx="6477000" cy="7369016"/>
          </a:xfrm>
          <a:prstGeom prst="rect">
            <a:avLst/>
          </a:prstGeom>
          <a:noFill/>
        </p:spPr>
        <p:txBody>
          <a:bodyPr wrap="square" rtlCol="0">
            <a:spAutoFit/>
          </a:bodyPr>
          <a:lstStyle/>
          <a:p>
            <a:pPr lvl="0"/>
            <a:r>
              <a:rPr lang="en-US" sz="2000" dirty="0">
                <a:solidFill>
                  <a:schemeClr val="bg1"/>
                </a:solidFill>
              </a:rPr>
              <a:t>1. It’s a web-enabled project. This project offers user to enter the data through simple and interactive forms. This is very helpful for the client to enter the desired information through so much simplicity.</a:t>
            </a:r>
            <a:endParaRPr lang="en-US" sz="2000" b="1" dirty="0">
              <a:solidFill>
                <a:schemeClr val="bg1"/>
              </a:solidFill>
            </a:endParaRPr>
          </a:p>
          <a:p>
            <a:pPr lvl="0"/>
            <a:endParaRPr lang="en-US" sz="2000" dirty="0">
              <a:solidFill>
                <a:schemeClr val="bg1"/>
              </a:solidFill>
            </a:endParaRPr>
          </a:p>
          <a:p>
            <a:pPr lvl="0"/>
            <a:r>
              <a:rPr lang="en-US" sz="2000" dirty="0">
                <a:solidFill>
                  <a:schemeClr val="bg1"/>
                </a:solidFill>
              </a:rPr>
              <a:t>2.The user is mainly more concerned about the validity of the data, whatever he is entering. There are checks on every stages of any new creation, data entry or </a:t>
            </a:r>
            <a:r>
              <a:rPr lang="en-US" sz="2000" dirty="0" err="1">
                <a:solidFill>
                  <a:schemeClr val="bg1"/>
                </a:solidFill>
              </a:rPr>
              <a:t>updation</a:t>
            </a:r>
            <a:r>
              <a:rPr lang="en-US" sz="2000" dirty="0">
                <a:solidFill>
                  <a:schemeClr val="bg1"/>
                </a:solidFill>
              </a:rPr>
              <a:t> so that the user cannot enter the invalid data, which can create problems at later date.</a:t>
            </a:r>
          </a:p>
          <a:p>
            <a:pPr lvl="0"/>
            <a:endParaRPr lang="en-US" sz="2000" b="1" dirty="0">
              <a:solidFill>
                <a:schemeClr val="bg1"/>
              </a:solidFill>
            </a:endParaRPr>
          </a:p>
          <a:p>
            <a:pPr lvl="0"/>
            <a:r>
              <a:rPr lang="en-US" sz="2000" dirty="0">
                <a:solidFill>
                  <a:schemeClr val="bg1"/>
                </a:solidFill>
              </a:rPr>
              <a:t>3.Sometimes the user finds in the later stages of using project that he needs to update some of the information that he entered earlier. There are options for him by which he can update the records. Moreover there is restriction for his that he cannot change the primary data field. This keeps the validity of the data to longer extent.</a:t>
            </a:r>
          </a:p>
          <a:p>
            <a:pPr lvl="0"/>
            <a:endParaRPr lang="en-US" sz="2000" b="1" dirty="0">
              <a:solidFill>
                <a:schemeClr val="bg1"/>
              </a:solidFill>
            </a:endParaRPr>
          </a:p>
          <a:p>
            <a:pPr lvl="0"/>
            <a:r>
              <a:rPr lang="en-US" sz="2000" dirty="0">
                <a:solidFill>
                  <a:schemeClr val="bg1"/>
                </a:solidFill>
              </a:rPr>
              <a:t>4.User is provided the option of monitoring the records he entered earlier. He can see the desired records with the variety of options provided by him.</a:t>
            </a:r>
            <a:endParaRPr lang="en-US" sz="2000" b="1" dirty="0">
              <a:solidFill>
                <a:schemeClr val="bg1"/>
              </a:solidFill>
            </a:endParaRPr>
          </a:p>
          <a:p>
            <a:endParaRPr lang="en-US" dirty="0">
              <a:solidFill>
                <a:schemeClr val="bg1"/>
              </a:solidFill>
            </a:endParaRPr>
          </a:p>
        </p:txBody>
      </p:sp>
      <p:sp>
        <p:nvSpPr>
          <p:cNvPr id="6" name="TextBox 5"/>
          <p:cNvSpPr txBox="1"/>
          <p:nvPr/>
        </p:nvSpPr>
        <p:spPr>
          <a:xfrm>
            <a:off x="0" y="0"/>
            <a:ext cx="2667000" cy="523220"/>
          </a:xfrm>
          <a:prstGeom prst="rect">
            <a:avLst/>
          </a:prstGeom>
          <a:noFill/>
        </p:spPr>
        <p:txBody>
          <a:bodyPr wrap="square" rtlCol="0">
            <a:spAutoFit/>
          </a:bodyPr>
          <a:lstStyle/>
          <a:p>
            <a:r>
              <a:rPr lang="en-US" sz="2800" b="1" dirty="0">
                <a:solidFill>
                  <a:srgbClr val="7030A0"/>
                </a:solidFill>
              </a:rPr>
              <a:t>ADVANTAGES</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667000" cy="523220"/>
          </a:xfrm>
          <a:prstGeom prst="rect">
            <a:avLst/>
          </a:prstGeom>
          <a:noFill/>
        </p:spPr>
        <p:txBody>
          <a:bodyPr wrap="square" rtlCol="0">
            <a:spAutoFit/>
          </a:bodyPr>
          <a:lstStyle/>
          <a:p>
            <a:r>
              <a:rPr lang="en-US" sz="2800" b="1" dirty="0">
                <a:solidFill>
                  <a:srgbClr val="7030A0"/>
                </a:solidFill>
              </a:rPr>
              <a:t>ADVANTAGES</a:t>
            </a:r>
          </a:p>
        </p:txBody>
      </p:sp>
      <p:sp>
        <p:nvSpPr>
          <p:cNvPr id="6" name="TextBox 5"/>
          <p:cNvSpPr txBox="1"/>
          <p:nvPr/>
        </p:nvSpPr>
        <p:spPr>
          <a:xfrm>
            <a:off x="2667000" y="152400"/>
            <a:ext cx="6477000" cy="6555641"/>
          </a:xfrm>
          <a:prstGeom prst="rect">
            <a:avLst/>
          </a:prstGeom>
          <a:noFill/>
        </p:spPr>
        <p:txBody>
          <a:bodyPr wrap="square" rtlCol="0">
            <a:spAutoFit/>
          </a:bodyPr>
          <a:lstStyle/>
          <a:p>
            <a:pPr lvl="0"/>
            <a:r>
              <a:rPr lang="en-US" sz="2000" dirty="0">
                <a:solidFill>
                  <a:schemeClr val="bg1"/>
                </a:solidFill>
              </a:rPr>
              <a:t>5. From every part of the project the user is provided with the links through framing so that he can go from one option of the project to other as per the requirement. This is bound to be simple and very friendly as per the user is concerned. That is, we can sat that the project is user friendly which is one of the primary concerns of any good project.</a:t>
            </a:r>
          </a:p>
          <a:p>
            <a:pPr lvl="0"/>
            <a:endParaRPr lang="en-US" sz="2000" b="1" dirty="0">
              <a:solidFill>
                <a:schemeClr val="bg1"/>
              </a:solidFill>
            </a:endParaRPr>
          </a:p>
          <a:p>
            <a:pPr lvl="0"/>
            <a:r>
              <a:rPr lang="en-US" sz="2000" dirty="0">
                <a:solidFill>
                  <a:schemeClr val="bg1"/>
                </a:solidFill>
              </a:rPr>
              <a:t>6. Data storage and retrieval will become faster and easier to maintain because data is stored in a systematic manner and in a single database.</a:t>
            </a:r>
          </a:p>
          <a:p>
            <a:pPr lvl="0"/>
            <a:endParaRPr lang="en-US" sz="2000" b="1" dirty="0">
              <a:solidFill>
                <a:schemeClr val="bg1"/>
              </a:solidFill>
            </a:endParaRPr>
          </a:p>
          <a:p>
            <a:pPr lvl="0"/>
            <a:r>
              <a:rPr lang="en-US" sz="2000" dirty="0">
                <a:solidFill>
                  <a:schemeClr val="bg1"/>
                </a:solidFill>
              </a:rPr>
              <a:t>7. Decision making process would be greatly enhanced because of faster processing of information since data collection from information available on computer takes much less time then manual system.</a:t>
            </a:r>
          </a:p>
          <a:p>
            <a:pPr lvl="0"/>
            <a:endParaRPr lang="en-US" sz="2000" b="1" dirty="0">
              <a:solidFill>
                <a:schemeClr val="bg1"/>
              </a:solidFill>
            </a:endParaRPr>
          </a:p>
          <a:p>
            <a:pPr lvl="0"/>
            <a:r>
              <a:rPr lang="en-US" sz="2000" dirty="0">
                <a:solidFill>
                  <a:schemeClr val="bg1"/>
                </a:solidFill>
              </a:rPr>
              <a:t>8.Allocating of sample results becomes much faster because at a time the user can see the records of last years.</a:t>
            </a:r>
          </a:p>
          <a:p>
            <a:r>
              <a:rPr lang="en-US" sz="2000" dirty="0">
                <a:solidFill>
                  <a:schemeClr val="bg1"/>
                </a:solidFill>
              </a:rPr>
              <a:t> </a:t>
            </a:r>
            <a:endParaRPr lang="en-US" sz="2000" b="1" dirty="0">
              <a:solidFill>
                <a:schemeClr val="bg1"/>
              </a:solidFill>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67000" cy="523220"/>
          </a:xfrm>
          <a:prstGeom prst="rect">
            <a:avLst/>
          </a:prstGeom>
          <a:noFill/>
        </p:spPr>
        <p:txBody>
          <a:bodyPr wrap="square" rtlCol="0">
            <a:spAutoFit/>
          </a:bodyPr>
          <a:lstStyle/>
          <a:p>
            <a:r>
              <a:rPr lang="en-US" sz="2800" b="1" dirty="0">
                <a:solidFill>
                  <a:srgbClr val="7030A0"/>
                </a:solidFill>
              </a:rPr>
              <a:t>ADVANTAGES</a:t>
            </a:r>
          </a:p>
        </p:txBody>
      </p:sp>
      <p:sp>
        <p:nvSpPr>
          <p:cNvPr id="5" name="TextBox 4"/>
          <p:cNvSpPr txBox="1"/>
          <p:nvPr/>
        </p:nvSpPr>
        <p:spPr>
          <a:xfrm>
            <a:off x="2743200" y="381000"/>
            <a:ext cx="6248400" cy="3724096"/>
          </a:xfrm>
          <a:prstGeom prst="rect">
            <a:avLst/>
          </a:prstGeom>
          <a:noFill/>
        </p:spPr>
        <p:txBody>
          <a:bodyPr wrap="square" rtlCol="0">
            <a:spAutoFit/>
          </a:bodyPr>
          <a:lstStyle/>
          <a:p>
            <a:pPr lvl="0"/>
            <a:endParaRPr lang="en-US" b="1" dirty="0">
              <a:solidFill>
                <a:schemeClr val="bg1"/>
              </a:solidFill>
            </a:endParaRPr>
          </a:p>
          <a:p>
            <a:pPr lvl="0"/>
            <a:endParaRPr lang="en-US" sz="2000" dirty="0">
              <a:solidFill>
                <a:schemeClr val="bg1"/>
              </a:solidFill>
            </a:endParaRPr>
          </a:p>
          <a:p>
            <a:pPr lvl="0"/>
            <a:endParaRPr lang="en-US" sz="2000" dirty="0">
              <a:solidFill>
                <a:schemeClr val="bg1"/>
              </a:solidFill>
            </a:endParaRPr>
          </a:p>
          <a:p>
            <a:pPr lvl="0"/>
            <a:r>
              <a:rPr lang="en-US" sz="2000" dirty="0">
                <a:solidFill>
                  <a:schemeClr val="bg1"/>
                </a:solidFill>
              </a:rPr>
              <a:t>9.Easier and faster data transfer through latest technology associated with the computer and communication.</a:t>
            </a:r>
          </a:p>
          <a:p>
            <a:pPr lvl="0"/>
            <a:endParaRPr lang="en-US" sz="2000" b="1" dirty="0">
              <a:solidFill>
                <a:schemeClr val="bg1"/>
              </a:solidFill>
            </a:endParaRPr>
          </a:p>
          <a:p>
            <a:pPr lvl="0"/>
            <a:endParaRPr lang="en-US" sz="2000" b="1" dirty="0">
              <a:solidFill>
                <a:schemeClr val="bg1"/>
              </a:solidFill>
            </a:endParaRPr>
          </a:p>
          <a:p>
            <a:pPr lvl="0"/>
            <a:endParaRPr lang="en-US" sz="2000" b="1" dirty="0">
              <a:solidFill>
                <a:schemeClr val="bg1"/>
              </a:solidFill>
            </a:endParaRPr>
          </a:p>
          <a:p>
            <a:pPr lvl="0"/>
            <a:r>
              <a:rPr lang="en-US" sz="2000" dirty="0">
                <a:solidFill>
                  <a:schemeClr val="bg1"/>
                </a:solidFill>
              </a:rPr>
              <a:t>10. Through these features it will increase the efficiency, accuracy and transparency</a:t>
            </a:r>
            <a:endParaRPr lang="en-US" sz="2000" b="1" dirty="0">
              <a:solidFill>
                <a:schemeClr val="bg1"/>
              </a:solidFill>
            </a:endParaRPr>
          </a:p>
          <a:p>
            <a:endParaRPr lang="en-US"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89089" name="Picture 1"/>
          <p:cNvPicPr>
            <a:picLocks noChangeAspect="1" noChangeArrowheads="1"/>
          </p:cNvPicPr>
          <p:nvPr/>
        </p:nvPicPr>
        <p:blipFill>
          <a:blip r:embed="rId2"/>
          <a:srcRect/>
          <a:stretch>
            <a:fillRect/>
          </a:stretch>
        </p:blipFill>
        <p:spPr bwMode="auto">
          <a:xfrm>
            <a:off x="2701330" y="1371600"/>
            <a:ext cx="6442670" cy="4155633"/>
          </a:xfrm>
          <a:prstGeom prst="rect">
            <a:avLst/>
          </a:prstGeom>
          <a:noFill/>
          <a:ln w="9525">
            <a:noFill/>
            <a:miter lim="800000"/>
            <a:headEnd/>
            <a:tailEnd/>
          </a:ln>
          <a:effectLst/>
        </p:spPr>
      </p:pic>
      <p:sp>
        <p:nvSpPr>
          <p:cNvPr id="4" name="Rectangle 3"/>
          <p:cNvSpPr/>
          <p:nvPr/>
        </p:nvSpPr>
        <p:spPr>
          <a:xfrm>
            <a:off x="1" y="0"/>
            <a:ext cx="2667000" cy="954107"/>
          </a:xfrm>
          <a:prstGeom prst="rect">
            <a:avLst/>
          </a:prstGeom>
        </p:spPr>
        <p:txBody>
          <a:bodyPr wrap="square">
            <a:spAutoFit/>
          </a:bodyPr>
          <a:lstStyle/>
          <a:p>
            <a:pPr algn="ctr"/>
            <a:r>
              <a:rPr lang="en-US" sz="2800" dirty="0">
                <a:solidFill>
                  <a:schemeClr val="accent2">
                    <a:lumMod val="75000"/>
                  </a:schemeClr>
                </a:solidFill>
                <a:latin typeface="Arial Black" pitchFamily="34" charset="0"/>
              </a:rPr>
              <a:t>SCREEN SHOTS</a:t>
            </a:r>
          </a:p>
        </p:txBody>
      </p:sp>
      <p:sp>
        <p:nvSpPr>
          <p:cNvPr id="8" name="TextBox 7"/>
          <p:cNvSpPr txBox="1"/>
          <p:nvPr/>
        </p:nvSpPr>
        <p:spPr>
          <a:xfrm>
            <a:off x="4191000" y="2057400"/>
            <a:ext cx="3810000" cy="307777"/>
          </a:xfrm>
          <a:prstGeom prst="rect">
            <a:avLst/>
          </a:prstGeom>
          <a:solidFill>
            <a:srgbClr val="C00000"/>
          </a:solidFill>
        </p:spPr>
        <p:txBody>
          <a:bodyPr wrap="square" rtlCol="0">
            <a:spAutoFit/>
          </a:bodyPr>
          <a:lstStyle/>
          <a:p>
            <a:r>
              <a:rPr lang="en-US" sz="1400" dirty="0">
                <a:solidFill>
                  <a:srgbClr val="FFFF99"/>
                </a:solidFill>
                <a:latin typeface="Cooper Black" pitchFamily="18" charset="0"/>
              </a:rPr>
              <a:t>IMPROVED  STUDENT PORTAL</a:t>
            </a:r>
            <a:endParaRPr lang="en-US" sz="1400" dirty="0">
              <a:solidFill>
                <a:srgbClr val="FFFF99"/>
              </a:solidFill>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p:nvPr/>
        </p:nvSpPr>
        <p:spPr>
          <a:xfrm>
            <a:off x="1" y="0"/>
            <a:ext cx="2667000" cy="954107"/>
          </a:xfrm>
          <a:prstGeom prst="rect">
            <a:avLst/>
          </a:prstGeom>
        </p:spPr>
        <p:txBody>
          <a:bodyPr wrap="square">
            <a:spAutoFit/>
          </a:bodyPr>
          <a:lstStyle/>
          <a:p>
            <a:pPr algn="ctr"/>
            <a:r>
              <a:rPr lang="en-US" sz="2800" dirty="0">
                <a:solidFill>
                  <a:schemeClr val="accent2">
                    <a:lumMod val="75000"/>
                  </a:schemeClr>
                </a:solidFill>
                <a:latin typeface="Arial Black" pitchFamily="34" charset="0"/>
              </a:rPr>
              <a:t>SCREEN SHOTS</a:t>
            </a:r>
          </a:p>
        </p:txBody>
      </p:sp>
      <p:pic>
        <p:nvPicPr>
          <p:cNvPr id="88065" name="Picture 1"/>
          <p:cNvPicPr>
            <a:picLocks noChangeAspect="1" noChangeArrowheads="1"/>
          </p:cNvPicPr>
          <p:nvPr/>
        </p:nvPicPr>
        <p:blipFill>
          <a:blip r:embed="rId2"/>
          <a:srcRect/>
          <a:stretch>
            <a:fillRect/>
          </a:stretch>
        </p:blipFill>
        <p:spPr bwMode="auto">
          <a:xfrm>
            <a:off x="2710542" y="1676400"/>
            <a:ext cx="6400800" cy="4284485"/>
          </a:xfrm>
          <a:prstGeom prst="rect">
            <a:avLst/>
          </a:prstGeom>
          <a:noFill/>
          <a:ln w="9525">
            <a:noFill/>
            <a:miter lim="800000"/>
            <a:headEnd/>
            <a:tailEnd/>
          </a:ln>
          <a:effectLst/>
        </p:spPr>
      </p:pic>
      <p:sp>
        <p:nvSpPr>
          <p:cNvPr id="5" name="TextBox 4"/>
          <p:cNvSpPr txBox="1"/>
          <p:nvPr/>
        </p:nvSpPr>
        <p:spPr>
          <a:xfrm>
            <a:off x="2819400" y="2743200"/>
            <a:ext cx="3810000" cy="307777"/>
          </a:xfrm>
          <a:prstGeom prst="rect">
            <a:avLst/>
          </a:prstGeom>
          <a:solidFill>
            <a:srgbClr val="C00000"/>
          </a:solidFill>
        </p:spPr>
        <p:txBody>
          <a:bodyPr wrap="square" rtlCol="0">
            <a:spAutoFit/>
          </a:bodyPr>
          <a:lstStyle/>
          <a:p>
            <a:r>
              <a:rPr lang="en-US" sz="1400" dirty="0">
                <a:solidFill>
                  <a:srgbClr val="FFFF99"/>
                </a:solidFill>
                <a:latin typeface="Cooper Black" pitchFamily="18" charset="0"/>
              </a:rPr>
              <a:t>IMPROVED  STUDENT PORTAL</a:t>
            </a:r>
            <a:endParaRPr lang="en-US" sz="1400" dirty="0">
              <a:solidFill>
                <a:srgbClr val="FFFF99"/>
              </a:solidFill>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87041" name="Picture 1"/>
          <p:cNvPicPr>
            <a:picLocks noChangeAspect="1" noChangeArrowheads="1"/>
          </p:cNvPicPr>
          <p:nvPr/>
        </p:nvPicPr>
        <p:blipFill>
          <a:blip r:embed="rId2"/>
          <a:srcRect/>
          <a:stretch>
            <a:fillRect/>
          </a:stretch>
        </p:blipFill>
        <p:spPr bwMode="auto">
          <a:xfrm>
            <a:off x="2710542" y="1371600"/>
            <a:ext cx="6400800" cy="4513085"/>
          </a:xfrm>
          <a:prstGeom prst="rect">
            <a:avLst/>
          </a:prstGeom>
          <a:noFill/>
          <a:ln w="9525">
            <a:noFill/>
            <a:miter lim="800000"/>
            <a:headEnd/>
            <a:tailEnd/>
          </a:ln>
          <a:effectLst/>
        </p:spPr>
      </p:pic>
      <p:sp>
        <p:nvSpPr>
          <p:cNvPr id="4" name="Rectangle 3"/>
          <p:cNvSpPr/>
          <p:nvPr/>
        </p:nvSpPr>
        <p:spPr>
          <a:xfrm>
            <a:off x="1" y="0"/>
            <a:ext cx="2667000" cy="954107"/>
          </a:xfrm>
          <a:prstGeom prst="rect">
            <a:avLst/>
          </a:prstGeom>
        </p:spPr>
        <p:txBody>
          <a:bodyPr wrap="square">
            <a:spAutoFit/>
          </a:bodyPr>
          <a:lstStyle/>
          <a:p>
            <a:pPr algn="ctr"/>
            <a:r>
              <a:rPr lang="en-US" sz="2800" dirty="0">
                <a:solidFill>
                  <a:schemeClr val="accent2">
                    <a:lumMod val="75000"/>
                  </a:schemeClr>
                </a:solidFill>
                <a:latin typeface="Arial Black" pitchFamily="34" charset="0"/>
              </a:rPr>
              <a:t>SCREEN SHOTS</a:t>
            </a:r>
          </a:p>
        </p:txBody>
      </p:sp>
      <p:sp>
        <p:nvSpPr>
          <p:cNvPr id="5" name="TextBox 4"/>
          <p:cNvSpPr txBox="1"/>
          <p:nvPr/>
        </p:nvSpPr>
        <p:spPr>
          <a:xfrm>
            <a:off x="6858000" y="2057400"/>
            <a:ext cx="2133600" cy="246221"/>
          </a:xfrm>
          <a:prstGeom prst="rect">
            <a:avLst/>
          </a:prstGeom>
          <a:solidFill>
            <a:srgbClr val="C00000"/>
          </a:solidFill>
        </p:spPr>
        <p:txBody>
          <a:bodyPr wrap="square" rtlCol="0">
            <a:spAutoFit/>
          </a:bodyPr>
          <a:lstStyle/>
          <a:p>
            <a:r>
              <a:rPr lang="en-US" sz="1000" dirty="0">
                <a:solidFill>
                  <a:srgbClr val="FF9966"/>
                </a:solidFill>
              </a:rPr>
              <a:t>er.himanshu.yadav24@gmail.com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86017" name="Picture 1"/>
          <p:cNvPicPr>
            <a:picLocks noChangeAspect="1" noChangeArrowheads="1"/>
          </p:cNvPicPr>
          <p:nvPr/>
        </p:nvPicPr>
        <p:blipFill>
          <a:blip r:embed="rId2"/>
          <a:srcRect/>
          <a:stretch>
            <a:fillRect/>
          </a:stretch>
        </p:blipFill>
        <p:spPr bwMode="auto">
          <a:xfrm>
            <a:off x="2651760" y="1752600"/>
            <a:ext cx="6492240" cy="4564495"/>
          </a:xfrm>
          <a:prstGeom prst="rect">
            <a:avLst/>
          </a:prstGeom>
          <a:noFill/>
          <a:ln w="9525">
            <a:noFill/>
            <a:miter lim="800000"/>
            <a:headEnd/>
            <a:tailEnd/>
          </a:ln>
          <a:effectLst/>
        </p:spPr>
      </p:pic>
      <p:sp>
        <p:nvSpPr>
          <p:cNvPr id="4" name="Rectangle 3"/>
          <p:cNvSpPr/>
          <p:nvPr/>
        </p:nvSpPr>
        <p:spPr>
          <a:xfrm>
            <a:off x="1" y="0"/>
            <a:ext cx="2667000" cy="954107"/>
          </a:xfrm>
          <a:prstGeom prst="rect">
            <a:avLst/>
          </a:prstGeom>
        </p:spPr>
        <p:txBody>
          <a:bodyPr wrap="square">
            <a:spAutoFit/>
          </a:bodyPr>
          <a:lstStyle/>
          <a:p>
            <a:pPr algn="ctr"/>
            <a:r>
              <a:rPr lang="en-US" sz="2800" dirty="0">
                <a:solidFill>
                  <a:schemeClr val="accent2">
                    <a:lumMod val="75000"/>
                  </a:schemeClr>
                </a:solidFill>
                <a:latin typeface="Arial Black" pitchFamily="34" charset="0"/>
              </a:rPr>
              <a:t>SCREEN SHOTS</a:t>
            </a:r>
          </a:p>
        </p:txBody>
      </p:sp>
      <p:sp>
        <p:nvSpPr>
          <p:cNvPr id="5" name="TextBox 4"/>
          <p:cNvSpPr txBox="1"/>
          <p:nvPr/>
        </p:nvSpPr>
        <p:spPr>
          <a:xfrm>
            <a:off x="4343400" y="2819400"/>
            <a:ext cx="3352800" cy="307777"/>
          </a:xfrm>
          <a:prstGeom prst="rect">
            <a:avLst/>
          </a:prstGeom>
          <a:solidFill>
            <a:srgbClr val="C00000"/>
          </a:solidFill>
        </p:spPr>
        <p:txBody>
          <a:bodyPr wrap="square" rtlCol="0">
            <a:spAutoFit/>
          </a:bodyPr>
          <a:lstStyle/>
          <a:p>
            <a:r>
              <a:rPr lang="en-US" sz="1400" dirty="0">
                <a:solidFill>
                  <a:srgbClr val="FFFF99"/>
                </a:solidFill>
                <a:latin typeface="Cooper Black" pitchFamily="18" charset="0"/>
              </a:rPr>
              <a:t>IMPROVED     STUDENT  PORTAL</a:t>
            </a:r>
            <a:endParaRPr lang="en-US" sz="1400" dirty="0">
              <a:solidFill>
                <a:srgbClr val="FFFF99"/>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7"/>
          <p:cNvSpPr/>
          <p:nvPr/>
        </p:nvSpPr>
        <p:spPr>
          <a:xfrm>
            <a:off x="0" y="0"/>
            <a:ext cx="2819400" cy="446276"/>
          </a:xfrm>
          <a:prstGeom prst="rect">
            <a:avLst/>
          </a:prstGeom>
        </p:spPr>
        <p:txBody>
          <a:bodyPr wrap="square">
            <a:spAutoFit/>
          </a:bodyPr>
          <a:lstStyle/>
          <a:p>
            <a:r>
              <a:rPr lang="en-US" sz="2300" dirty="0">
                <a:solidFill>
                  <a:schemeClr val="accent2">
                    <a:lumMod val="75000"/>
                  </a:schemeClr>
                </a:solidFill>
                <a:latin typeface="Arial Black" pitchFamily="34" charset="0"/>
              </a:rPr>
              <a:t>INTRODUCTION</a:t>
            </a:r>
            <a:endParaRPr lang="en-US" sz="2300" dirty="0">
              <a:solidFill>
                <a:schemeClr val="accent2">
                  <a:lumMod val="75000"/>
                </a:schemeClr>
              </a:solidFill>
            </a:endParaRPr>
          </a:p>
        </p:txBody>
      </p:sp>
      <p:sp>
        <p:nvSpPr>
          <p:cNvPr id="9" name="Rectangle 8"/>
          <p:cNvSpPr/>
          <p:nvPr/>
        </p:nvSpPr>
        <p:spPr>
          <a:xfrm>
            <a:off x="2667000" y="4038600"/>
            <a:ext cx="6477000" cy="4401205"/>
          </a:xfrm>
          <a:prstGeom prst="rect">
            <a:avLst/>
          </a:prstGeom>
        </p:spPr>
        <p:txBody>
          <a:bodyPr wrap="square">
            <a:spAutoFit/>
          </a:bodyPr>
          <a:lstStyle/>
          <a:p>
            <a:pPr algn="just"/>
            <a:r>
              <a:rPr lang="en-US" sz="2000" dirty="0">
                <a:solidFill>
                  <a:schemeClr val="bg1"/>
                </a:solidFill>
                <a:latin typeface="Cooper Black" pitchFamily="18" charset="0"/>
              </a:rPr>
              <a:t>IMPROVED  STUDENT PORTAL</a:t>
            </a:r>
            <a:r>
              <a:rPr lang="en-US" sz="2000" dirty="0">
                <a:solidFill>
                  <a:schemeClr val="bg1"/>
                </a:solidFill>
              </a:rPr>
              <a:t>, deals with the maintenance of university, college, faculty, student information with in the university. UMS is an automation system, which is used to store the college, faculty, student, courses and information of a college. </a:t>
            </a:r>
          </a:p>
          <a:p>
            <a:pPr algn="just"/>
            <a:r>
              <a:rPr lang="en-US" sz="2000" dirty="0">
                <a:solidFill>
                  <a:schemeClr val="bg1"/>
                </a:solidFill>
              </a:rPr>
              <a:t>Starting from registration of a new student in the college, it maintains all the details regarding the attendance and marks of the students. The project deals with retrieval of information through an INTRANET based campus wide portal. It collects related information from all the departments of an organization and maintains files, which are used to generate reports in various forms to measure individual and overall performance of the students.</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87041" name="Picture 1"/>
          <p:cNvPicPr>
            <a:picLocks noChangeAspect="1" noChangeArrowheads="1"/>
          </p:cNvPicPr>
          <p:nvPr/>
        </p:nvPicPr>
        <p:blipFill>
          <a:blip r:embed="rId2"/>
          <a:srcRect/>
          <a:stretch>
            <a:fillRect/>
          </a:stretch>
        </p:blipFill>
        <p:spPr bwMode="auto">
          <a:xfrm>
            <a:off x="2710542" y="1371600"/>
            <a:ext cx="6400800" cy="4513085"/>
          </a:xfrm>
          <a:prstGeom prst="rect">
            <a:avLst/>
          </a:prstGeom>
          <a:noFill/>
          <a:ln w="9525">
            <a:noFill/>
            <a:miter lim="800000"/>
            <a:headEnd/>
            <a:tailEnd/>
          </a:ln>
          <a:effectLst/>
        </p:spPr>
      </p:pic>
      <p:sp>
        <p:nvSpPr>
          <p:cNvPr id="4" name="Rectangle 3"/>
          <p:cNvSpPr/>
          <p:nvPr/>
        </p:nvSpPr>
        <p:spPr>
          <a:xfrm>
            <a:off x="1" y="0"/>
            <a:ext cx="2667000" cy="954107"/>
          </a:xfrm>
          <a:prstGeom prst="rect">
            <a:avLst/>
          </a:prstGeom>
        </p:spPr>
        <p:txBody>
          <a:bodyPr wrap="square">
            <a:spAutoFit/>
          </a:bodyPr>
          <a:lstStyle/>
          <a:p>
            <a:pPr algn="ctr"/>
            <a:r>
              <a:rPr lang="en-US" sz="2800" dirty="0">
                <a:solidFill>
                  <a:schemeClr val="accent2">
                    <a:lumMod val="75000"/>
                  </a:schemeClr>
                </a:solidFill>
                <a:latin typeface="Arial Black" pitchFamily="34" charset="0"/>
              </a:rPr>
              <a:t>SCREEN SHOTS</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590800" cy="954107"/>
          </a:xfrm>
          <a:prstGeom prst="rect">
            <a:avLst/>
          </a:prstGeom>
          <a:noFill/>
        </p:spPr>
        <p:txBody>
          <a:bodyPr wrap="square" rtlCol="0">
            <a:spAutoFit/>
          </a:bodyPr>
          <a:lstStyle/>
          <a:p>
            <a:r>
              <a:rPr lang="en-US" sz="2800" b="1" dirty="0">
                <a:solidFill>
                  <a:srgbClr val="7030A0"/>
                </a:solidFill>
              </a:rPr>
              <a:t>LIMITATIONS:</a:t>
            </a:r>
          </a:p>
          <a:p>
            <a:endParaRPr lang="en-US" sz="2800" b="1" dirty="0">
              <a:solidFill>
                <a:srgbClr val="7030A0"/>
              </a:solidFill>
            </a:endParaRPr>
          </a:p>
        </p:txBody>
      </p:sp>
      <p:sp>
        <p:nvSpPr>
          <p:cNvPr id="5" name="TextBox 4"/>
          <p:cNvSpPr txBox="1"/>
          <p:nvPr/>
        </p:nvSpPr>
        <p:spPr>
          <a:xfrm>
            <a:off x="2819400" y="304800"/>
            <a:ext cx="6096000" cy="3754874"/>
          </a:xfrm>
          <a:prstGeom prst="rect">
            <a:avLst/>
          </a:prstGeom>
          <a:noFill/>
        </p:spPr>
        <p:txBody>
          <a:bodyPr wrap="square" rtlCol="0">
            <a:spAutoFit/>
          </a:bodyPr>
          <a:lstStyle/>
          <a:p>
            <a:pPr lvl="0"/>
            <a:endParaRPr lang="en-US" sz="2000" dirty="0">
              <a:solidFill>
                <a:schemeClr val="bg1"/>
              </a:solidFill>
            </a:endParaRPr>
          </a:p>
          <a:p>
            <a:pPr lvl="0"/>
            <a:endParaRPr lang="en-US" sz="2000" dirty="0">
              <a:solidFill>
                <a:schemeClr val="bg1"/>
              </a:solidFill>
            </a:endParaRPr>
          </a:p>
          <a:p>
            <a:pPr lvl="0"/>
            <a:endParaRPr lang="en-US" sz="2000" dirty="0">
              <a:solidFill>
                <a:schemeClr val="bg1"/>
              </a:solidFill>
            </a:endParaRPr>
          </a:p>
          <a:p>
            <a:pPr lvl="0"/>
            <a:r>
              <a:rPr lang="en-US" sz="2000" dirty="0">
                <a:solidFill>
                  <a:schemeClr val="bg1"/>
                </a:solidFill>
              </a:rPr>
              <a:t>1. The size of the database increases day-by-day, increasing the load on the database back up and data maintenance activity.</a:t>
            </a:r>
          </a:p>
          <a:p>
            <a:pPr lvl="0"/>
            <a:endParaRPr lang="en-US" sz="2000" b="1" dirty="0">
              <a:solidFill>
                <a:schemeClr val="bg1"/>
              </a:solidFill>
            </a:endParaRPr>
          </a:p>
          <a:p>
            <a:pPr lvl="0"/>
            <a:endParaRPr lang="en-US" sz="2000" b="1" dirty="0">
              <a:solidFill>
                <a:schemeClr val="bg1"/>
              </a:solidFill>
            </a:endParaRPr>
          </a:p>
          <a:p>
            <a:pPr lvl="0"/>
            <a:endParaRPr lang="en-US" sz="2000" b="1" dirty="0">
              <a:solidFill>
                <a:schemeClr val="bg1"/>
              </a:solidFill>
            </a:endParaRPr>
          </a:p>
          <a:p>
            <a:pPr lvl="0"/>
            <a:r>
              <a:rPr lang="en-US" sz="2000" dirty="0">
                <a:solidFill>
                  <a:schemeClr val="bg1"/>
                </a:solidFill>
              </a:rPr>
              <a:t>2. Training for simple computer operations is necessary for the   users working on the system.</a:t>
            </a:r>
            <a:endParaRPr lang="en-US" sz="2000" b="1" dirty="0">
              <a:solidFill>
                <a:schemeClr val="bg1"/>
              </a:solidFill>
            </a:endParaRPr>
          </a:p>
          <a:p>
            <a:endParaRPr lang="en-US" dirty="0"/>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2667000" cy="1231106"/>
          </a:xfrm>
          <a:prstGeom prst="rect">
            <a:avLst/>
          </a:prstGeom>
          <a:noFill/>
        </p:spPr>
        <p:txBody>
          <a:bodyPr wrap="square" rtlCol="0">
            <a:spAutoFit/>
          </a:bodyPr>
          <a:lstStyle/>
          <a:p>
            <a:r>
              <a:rPr lang="en-US" sz="2800" b="1" dirty="0">
                <a:solidFill>
                  <a:srgbClr val="7030A0"/>
                </a:solidFill>
              </a:rPr>
              <a:t>FUTURE IMPROVEMENT</a:t>
            </a:r>
          </a:p>
          <a:p>
            <a:endParaRPr lang="en-US" dirty="0">
              <a:solidFill>
                <a:srgbClr val="7030A0"/>
              </a:solidFill>
            </a:endParaRPr>
          </a:p>
        </p:txBody>
      </p:sp>
      <p:sp>
        <p:nvSpPr>
          <p:cNvPr id="5" name="TextBox 4"/>
          <p:cNvSpPr txBox="1"/>
          <p:nvPr/>
        </p:nvSpPr>
        <p:spPr>
          <a:xfrm>
            <a:off x="2971800" y="381000"/>
            <a:ext cx="6172200" cy="5909310"/>
          </a:xfrm>
          <a:prstGeom prst="rect">
            <a:avLst/>
          </a:prstGeom>
          <a:noFill/>
        </p:spPr>
        <p:txBody>
          <a:bodyPr wrap="square" rtlCol="0">
            <a:spAutoFit/>
          </a:bodyPr>
          <a:lstStyle/>
          <a:p>
            <a:pPr lvl="0"/>
            <a:r>
              <a:rPr lang="en-US" sz="2000" dirty="0">
                <a:solidFill>
                  <a:schemeClr val="bg1"/>
                </a:solidFill>
              </a:rPr>
              <a:t>1. It can be implemented to upload files with an huge amount of size with the support of various file formats.</a:t>
            </a:r>
            <a:endParaRPr lang="en-US" sz="2000" b="1" dirty="0">
              <a:solidFill>
                <a:schemeClr val="bg1"/>
              </a:solidFill>
            </a:endParaRPr>
          </a:p>
          <a:p>
            <a:r>
              <a:rPr lang="en-US" sz="2000" dirty="0">
                <a:solidFill>
                  <a:schemeClr val="bg1"/>
                </a:solidFill>
              </a:rPr>
              <a:t> </a:t>
            </a:r>
            <a:endParaRPr lang="en-US" sz="2000" b="1" dirty="0">
              <a:solidFill>
                <a:schemeClr val="bg1"/>
              </a:solidFill>
            </a:endParaRPr>
          </a:p>
          <a:p>
            <a:pPr lvl="0"/>
            <a:r>
              <a:rPr lang="en-US" sz="2000" dirty="0">
                <a:solidFill>
                  <a:schemeClr val="bg1"/>
                </a:solidFill>
              </a:rPr>
              <a:t>2. This System being web-based and an undertaking of Cyber Security Division, needs to be thoroughly tested to find out any security gaps.</a:t>
            </a:r>
          </a:p>
          <a:p>
            <a:r>
              <a:rPr lang="en-US" sz="2000" dirty="0">
                <a:solidFill>
                  <a:schemeClr val="bg1"/>
                </a:solidFill>
              </a:rPr>
              <a:t> </a:t>
            </a:r>
          </a:p>
          <a:p>
            <a:pPr lvl="0"/>
            <a:r>
              <a:rPr lang="en-US" sz="2000" dirty="0">
                <a:solidFill>
                  <a:schemeClr val="bg1"/>
                </a:solidFill>
              </a:rPr>
              <a:t>3. A console for the data centre may be made available to allow the personnel to monitor on the sites which were cleared for hosting during a particular period.</a:t>
            </a:r>
          </a:p>
          <a:p>
            <a:r>
              <a:rPr lang="en-US" sz="2000" dirty="0">
                <a:solidFill>
                  <a:schemeClr val="bg1"/>
                </a:solidFill>
              </a:rPr>
              <a:t> </a:t>
            </a:r>
          </a:p>
          <a:p>
            <a:pPr lvl="0"/>
            <a:r>
              <a:rPr lang="en-US" sz="2000" dirty="0">
                <a:solidFill>
                  <a:schemeClr val="bg1"/>
                </a:solidFill>
              </a:rPr>
              <a:t>4. Moreover, it is just a beginning; further the system may be utilized in various other types of auditing operation viz. Network auditing or similar process/workflow based applications...</a:t>
            </a:r>
          </a:p>
          <a:p>
            <a:r>
              <a:rPr lang="en-US" sz="2000" dirty="0">
                <a:solidFill>
                  <a:schemeClr val="bg1"/>
                </a:solidFill>
              </a:rPr>
              <a:t> </a:t>
            </a:r>
          </a:p>
          <a:p>
            <a:endParaRPr lang="en-US"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p:nvPr/>
        </p:nvSpPr>
        <p:spPr>
          <a:xfrm>
            <a:off x="2743200" y="2971800"/>
            <a:ext cx="6400800" cy="110799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6600" b="1" dirty="0">
                <a:ln w="50800"/>
                <a:solidFill>
                  <a:schemeClr val="bg1">
                    <a:shade val="50000"/>
                  </a:schemeClr>
                </a:solidFill>
              </a:rPr>
              <a:t>THANK YOU</a:t>
            </a:r>
            <a:endParaRPr lang="en-US" sz="6600" b="1" cap="none" spc="0" dirty="0">
              <a:ln w="50800"/>
              <a:solidFill>
                <a:schemeClr val="bg1">
                  <a:shade val="5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1377" name="Rectangle 1"/>
          <p:cNvSpPr>
            <a:spLocks noChangeArrowheads="1"/>
          </p:cNvSpPr>
          <p:nvPr/>
        </p:nvSpPr>
        <p:spPr bwMode="auto">
          <a:xfrm>
            <a:off x="0" y="0"/>
            <a:ext cx="26670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a:ln>
                  <a:noFill/>
                </a:ln>
                <a:solidFill>
                  <a:schemeClr val="accent2">
                    <a:lumMod val="75000"/>
                  </a:schemeClr>
                </a:solidFill>
                <a:effectLst/>
                <a:latin typeface="Arial" pitchFamily="34" charset="0"/>
                <a:ea typeface="Times New Roman" pitchFamily="18" charset="0"/>
                <a:cs typeface="Arial" pitchFamily="34" charset="0"/>
              </a:rPr>
              <a:t>PROPOSED SYSTEM</a:t>
            </a:r>
            <a:endParaRPr kumimoji="0" lang="en-US" sz="2300" b="0" i="0" u="none" strike="noStrike" cap="none" normalizeH="0" baseline="0" dirty="0">
              <a:ln>
                <a:noFill/>
              </a:ln>
              <a:solidFill>
                <a:schemeClr val="accent2">
                  <a:lumMod val="75000"/>
                </a:schemeClr>
              </a:solidFill>
              <a:effectLst/>
              <a:latin typeface="Arial" pitchFamily="34" charset="0"/>
              <a:cs typeface="Arial" pitchFamily="34" charset="0"/>
            </a:endParaRPr>
          </a:p>
        </p:txBody>
      </p:sp>
      <p:sp>
        <p:nvSpPr>
          <p:cNvPr id="101378" name="Rectangle 2"/>
          <p:cNvSpPr>
            <a:spLocks noChangeArrowheads="1"/>
          </p:cNvSpPr>
          <p:nvPr/>
        </p:nvSpPr>
        <p:spPr bwMode="auto">
          <a:xfrm>
            <a:off x="2667000" y="1828800"/>
            <a:ext cx="6477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914400" algn="l"/>
              </a:tabLst>
            </a:pPr>
            <a:r>
              <a:rPr lang="en-US" sz="2000" dirty="0">
                <a:solidFill>
                  <a:schemeClr val="bg1"/>
                </a:solidFill>
                <a:latin typeface="Cooper Black" pitchFamily="18" charset="0"/>
              </a:rPr>
              <a:t>IMPROVED STUDENT PORTAL</a:t>
            </a:r>
            <a:r>
              <a:rPr lang="en-US" sz="2000" dirty="0">
                <a:solidFill>
                  <a:schemeClr val="bg1"/>
                </a:solidFill>
              </a:rPr>
              <a:t>, </a:t>
            </a:r>
            <a:r>
              <a:rPr kumimoji="0" lang="en-US" sz="2000" b="0" i="0" u="none" strike="noStrike" cap="none" normalizeH="0" baseline="0" dirty="0">
                <a:ln>
                  <a:noFill/>
                </a:ln>
                <a:solidFill>
                  <a:schemeClr val="bg1"/>
                </a:solidFill>
                <a:effectLst/>
                <a:latin typeface="Arial" pitchFamily="34" charset="0"/>
                <a:ea typeface="Times New Roman" pitchFamily="18" charset="0"/>
                <a:cs typeface="Arial" pitchFamily="34" charset="0"/>
              </a:rPr>
              <a:t>makes management to get the most updated information always by avoiding manual accounting process. This system has the following functional divisions.</a:t>
            </a:r>
          </a:p>
          <a:p>
            <a:pPr marL="0" marR="0" lvl="0" indent="0" algn="just" defTabSz="914400" rtl="0" eaLnBrk="1" fontAlgn="base" latinLnBrk="0" hangingPunct="1">
              <a:lnSpc>
                <a:spcPct val="100000"/>
              </a:lnSpc>
              <a:spcBef>
                <a:spcPct val="0"/>
              </a:spcBef>
              <a:spcAft>
                <a:spcPct val="0"/>
              </a:spcAft>
              <a:buClrTx/>
              <a:buSzTx/>
              <a:buFontTx/>
              <a:buNone/>
              <a:tabLst>
                <a:tab pos="914400" algn="l"/>
              </a:tabLst>
            </a:pPr>
            <a:endParaRPr kumimoji="0" lang="en-US" sz="2000" b="0" i="0" u="none" strike="noStrike" cap="none" normalizeH="0" baseline="0" dirty="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kumimoji="0" lang="en-US" sz="2000" b="0" i="0" u="none" strike="noStrike" cap="none" normalizeH="0" baseline="0" dirty="0">
                <a:ln>
                  <a:noFill/>
                </a:ln>
                <a:solidFill>
                  <a:schemeClr val="bg1"/>
                </a:solidFill>
                <a:effectLst/>
                <a:latin typeface="Arial" pitchFamily="34" charset="0"/>
                <a:ea typeface="Times New Roman" pitchFamily="18" charset="0"/>
                <a:cs typeface="Arial" pitchFamily="34" charset="0"/>
              </a:rPr>
              <a:t> University Administrator</a:t>
            </a:r>
          </a:p>
          <a:p>
            <a:pPr marL="0" marR="0" lvl="0" indent="0" algn="just" defTabSz="914400" rtl="0" eaLnBrk="0" fontAlgn="base" latinLnBrk="0" hangingPunct="0">
              <a:lnSpc>
                <a:spcPct val="100000"/>
              </a:lnSpc>
              <a:spcBef>
                <a:spcPct val="0"/>
              </a:spcBef>
              <a:spcAft>
                <a:spcPct val="0"/>
              </a:spcAft>
              <a:buClrTx/>
              <a:buSzTx/>
              <a:tabLst>
                <a:tab pos="914400" algn="l"/>
              </a:tabLst>
            </a:pPr>
            <a:endParaRPr kumimoji="0" lang="en-US" sz="2000" b="0" i="0" u="none" strike="noStrike" cap="none" normalizeH="0" baseline="0" dirty="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kumimoji="0" lang="en-US" sz="2000" b="0" i="0" u="none" strike="noStrike" cap="none" normalizeH="0" baseline="0" dirty="0">
                <a:ln>
                  <a:noFill/>
                </a:ln>
                <a:solidFill>
                  <a:schemeClr val="bg1"/>
                </a:solidFill>
                <a:effectLst/>
                <a:latin typeface="Arial" pitchFamily="34" charset="0"/>
                <a:ea typeface="Times New Roman" pitchFamily="18" charset="0"/>
                <a:cs typeface="Arial" pitchFamily="34" charset="0"/>
              </a:rPr>
              <a:t> College Administrator</a:t>
            </a:r>
          </a:p>
          <a:p>
            <a:pPr marL="0" marR="0" lvl="0" indent="0" algn="just" defTabSz="914400" rtl="0" eaLnBrk="0" fontAlgn="base" latinLnBrk="0" hangingPunct="0">
              <a:lnSpc>
                <a:spcPct val="100000"/>
              </a:lnSpc>
              <a:spcBef>
                <a:spcPct val="0"/>
              </a:spcBef>
              <a:spcAft>
                <a:spcPct val="0"/>
              </a:spcAft>
              <a:buClrTx/>
              <a:buSzTx/>
              <a:tabLst>
                <a:tab pos="914400" algn="l"/>
              </a:tabLst>
            </a:pPr>
            <a:endParaRPr kumimoji="0" lang="en-US" sz="2000" b="0" i="0" u="none" strike="noStrike" cap="none" normalizeH="0" baseline="0" dirty="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kumimoji="0" lang="en-US" sz="2000" b="0" i="0" u="none" strike="noStrike" cap="none" normalizeH="0" baseline="0" dirty="0">
                <a:ln>
                  <a:noFill/>
                </a:ln>
                <a:solidFill>
                  <a:schemeClr val="bg1"/>
                </a:solidFill>
                <a:effectLst/>
                <a:latin typeface="Arial" pitchFamily="34" charset="0"/>
                <a:ea typeface="Times New Roman" pitchFamily="18" charset="0"/>
                <a:cs typeface="Arial" pitchFamily="34" charset="0"/>
              </a:rPr>
              <a:t> User (Students / Faculties)</a:t>
            </a:r>
            <a:endParaRPr kumimoji="0" lang="en-US" sz="20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p:nvPr/>
        </p:nvSpPr>
        <p:spPr>
          <a:xfrm>
            <a:off x="0" y="152400"/>
            <a:ext cx="2667000" cy="954107"/>
          </a:xfrm>
          <a:prstGeom prst="rect">
            <a:avLst/>
          </a:prstGeom>
        </p:spPr>
        <p:txBody>
          <a:bodyPr wrap="square">
            <a:spAutoFit/>
          </a:bodyPr>
          <a:lstStyle/>
          <a:p>
            <a:pPr algn="ctr"/>
            <a:r>
              <a:rPr lang="en-US" sz="2800" b="1" dirty="0">
                <a:solidFill>
                  <a:schemeClr val="accent2">
                    <a:lumMod val="75000"/>
                  </a:schemeClr>
                </a:solidFill>
              </a:rPr>
              <a:t>EXISTING SYSTEM</a:t>
            </a:r>
            <a:endParaRPr lang="en-US" sz="2800" dirty="0">
              <a:solidFill>
                <a:schemeClr val="accent2">
                  <a:lumMod val="75000"/>
                </a:schemeClr>
              </a:solidFill>
            </a:endParaRPr>
          </a:p>
        </p:txBody>
      </p:sp>
      <p:sp>
        <p:nvSpPr>
          <p:cNvPr id="100353" name="Rectangle 1"/>
          <p:cNvSpPr>
            <a:spLocks noChangeArrowheads="1"/>
          </p:cNvSpPr>
          <p:nvPr/>
        </p:nvSpPr>
        <p:spPr bwMode="auto">
          <a:xfrm>
            <a:off x="2667000" y="1828800"/>
            <a:ext cx="6477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34" charset="0"/>
                <a:ea typeface="Times New Roman" pitchFamily="18" charset="0"/>
                <a:cs typeface="Arial" pitchFamily="34" charset="0"/>
              </a:rPr>
              <a:t>The system starts with registration of new staff and students. When the subjects are to be allocated to the faculty, the Head of the Department should enter everything in the Excel sheets. Then the staff enters corresponding subject’s attendance and marks of a student then those must also be entered in the Excel sheets and validations are to be done by the user itself. So there will be a lot of work to be done and must be more conscious during the entrance of details. So, more risk is involved.</a:t>
            </a:r>
            <a:endParaRPr kumimoji="0" lang="en-US" sz="20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2667000" cy="830997"/>
          </a:xfrm>
          <a:prstGeom prst="rect">
            <a:avLst/>
          </a:prstGeom>
          <a:noFill/>
        </p:spPr>
        <p:txBody>
          <a:bodyPr wrap="square" rtlCol="0">
            <a:spAutoFit/>
          </a:bodyPr>
          <a:lstStyle/>
          <a:p>
            <a:r>
              <a:rPr lang="en-US" sz="2400" b="1" dirty="0">
                <a:solidFill>
                  <a:srgbClr val="7030A0"/>
                </a:solidFill>
              </a:rPr>
              <a:t>      PROJECT REQUIREMENT</a:t>
            </a:r>
          </a:p>
        </p:txBody>
      </p:sp>
      <p:sp>
        <p:nvSpPr>
          <p:cNvPr id="7" name="TextBox 6"/>
          <p:cNvSpPr txBox="1"/>
          <p:nvPr/>
        </p:nvSpPr>
        <p:spPr>
          <a:xfrm>
            <a:off x="2667000" y="1"/>
            <a:ext cx="6477000" cy="8679299"/>
          </a:xfrm>
          <a:prstGeom prst="rect">
            <a:avLst/>
          </a:prstGeom>
          <a:noFill/>
        </p:spPr>
        <p:txBody>
          <a:bodyPr wrap="square" rtlCol="0">
            <a:spAutoFit/>
          </a:bodyPr>
          <a:lstStyle/>
          <a:p>
            <a:r>
              <a:rPr lang="en-US" sz="2400" b="1" dirty="0">
                <a:solidFill>
                  <a:schemeClr val="bg1"/>
                </a:solidFill>
              </a:rPr>
              <a:t>   S/w and H/w requirements</a:t>
            </a:r>
            <a:endParaRPr lang="en-US" sz="2400"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r>
              <a:rPr lang="en-US" sz="2400" b="1" dirty="0">
                <a:solidFill>
                  <a:schemeClr val="bg1"/>
                </a:solidFill>
              </a:rPr>
              <a:t>1.Environment:</a:t>
            </a:r>
            <a:endParaRPr lang="en-US" sz="2400" dirty="0">
              <a:solidFill>
                <a:schemeClr val="bg1"/>
              </a:solidFill>
            </a:endParaRPr>
          </a:p>
          <a:p>
            <a:pPr lvl="0"/>
            <a:r>
              <a:rPr lang="en-US" b="1" dirty="0">
                <a:solidFill>
                  <a:schemeClr val="bg1"/>
                </a:solidFill>
              </a:rPr>
              <a:t>     </a:t>
            </a:r>
          </a:p>
          <a:p>
            <a:pPr lvl="0"/>
            <a:endParaRPr lang="en-US" b="1" dirty="0">
              <a:solidFill>
                <a:schemeClr val="bg1"/>
              </a:solidFill>
            </a:endParaRPr>
          </a:p>
          <a:p>
            <a:pPr lvl="0"/>
            <a:r>
              <a:rPr lang="en-US" b="1" dirty="0">
                <a:solidFill>
                  <a:schemeClr val="bg1"/>
                </a:solidFill>
              </a:rPr>
              <a:t>     * Servers:</a:t>
            </a:r>
          </a:p>
          <a:p>
            <a:pPr lvl="0"/>
            <a:r>
              <a:rPr lang="en-US" b="1" dirty="0">
                <a:solidFill>
                  <a:schemeClr val="bg1"/>
                </a:solidFill>
              </a:rPr>
              <a:t>     * Operating System Server: - </a:t>
            </a:r>
            <a:r>
              <a:rPr lang="en-US" dirty="0">
                <a:solidFill>
                  <a:schemeClr val="bg1"/>
                </a:solidFill>
              </a:rPr>
              <a:t>Microsoft Windows 2000</a:t>
            </a:r>
          </a:p>
          <a:p>
            <a:pPr lvl="0"/>
            <a:r>
              <a:rPr lang="en-US" dirty="0">
                <a:solidFill>
                  <a:schemeClr val="bg1"/>
                </a:solidFill>
              </a:rPr>
              <a:t>                                                    or  Higher</a:t>
            </a:r>
          </a:p>
          <a:p>
            <a:pPr lvl="0"/>
            <a:r>
              <a:rPr lang="en-US" b="1" dirty="0">
                <a:solidFill>
                  <a:schemeClr val="bg1"/>
                </a:solidFill>
              </a:rPr>
              <a:t>     * Data Base Server:</a:t>
            </a:r>
            <a:r>
              <a:rPr lang="en-US" dirty="0">
                <a:solidFill>
                  <a:schemeClr val="bg1"/>
                </a:solidFill>
              </a:rPr>
              <a:t> Microsoft SQL Server 2000/2005</a:t>
            </a:r>
            <a:r>
              <a:rPr lang="en-US" b="1" dirty="0">
                <a:solidFill>
                  <a:schemeClr val="bg1"/>
                </a:solidFill>
              </a:rPr>
              <a:t> </a:t>
            </a:r>
            <a:endParaRPr lang="en-US" dirty="0">
              <a:solidFill>
                <a:schemeClr val="bg1"/>
              </a:solidFill>
            </a:endParaRPr>
          </a:p>
          <a:p>
            <a:pPr lvl="0"/>
            <a:r>
              <a:rPr lang="en-US" b="1" dirty="0">
                <a:solidFill>
                  <a:schemeClr val="bg1"/>
                </a:solidFill>
              </a:rPr>
              <a:t>     * Clients	: </a:t>
            </a:r>
            <a:r>
              <a:rPr lang="en-US" dirty="0">
                <a:solidFill>
                  <a:schemeClr val="bg1"/>
                </a:solidFill>
              </a:rPr>
              <a:t>Microsoft Internet Explorer, </a:t>
            </a:r>
          </a:p>
          <a:p>
            <a:pPr lvl="0"/>
            <a:r>
              <a:rPr lang="en-US" b="1" dirty="0">
                <a:solidFill>
                  <a:schemeClr val="bg1"/>
                </a:solidFill>
              </a:rPr>
              <a:t>     *  Tools		: </a:t>
            </a:r>
            <a:r>
              <a:rPr lang="en-US" dirty="0">
                <a:solidFill>
                  <a:schemeClr val="bg1"/>
                </a:solidFill>
              </a:rPr>
              <a:t>Microsoft Visual Studio </a:t>
            </a:r>
            <a:r>
              <a:rPr lang="en-US" dirty="0" err="1">
                <a:solidFill>
                  <a:schemeClr val="bg1"/>
                </a:solidFill>
              </a:rPr>
              <a:t>.Net</a:t>
            </a:r>
            <a:endParaRPr lang="en-US" dirty="0">
              <a:solidFill>
                <a:schemeClr val="bg1"/>
              </a:solidFill>
            </a:endParaRPr>
          </a:p>
          <a:p>
            <a:pPr lvl="0"/>
            <a:r>
              <a:rPr lang="en-US" b="1" dirty="0">
                <a:solidFill>
                  <a:schemeClr val="bg1"/>
                </a:solidFill>
              </a:rPr>
              <a:t>     *  User Interface: </a:t>
            </a:r>
            <a:r>
              <a:rPr lang="en-US" dirty="0">
                <a:solidFill>
                  <a:schemeClr val="bg1"/>
                </a:solidFill>
              </a:rPr>
              <a:t>ASP.NET with AJAX</a:t>
            </a:r>
          </a:p>
          <a:p>
            <a:pPr lvl="0"/>
            <a:r>
              <a:rPr lang="en-US" b="1" dirty="0">
                <a:solidFill>
                  <a:schemeClr val="bg1"/>
                </a:solidFill>
              </a:rPr>
              <a:t>     *  Code Behind	: </a:t>
            </a:r>
            <a:r>
              <a:rPr lang="en-US" dirty="0">
                <a:solidFill>
                  <a:schemeClr val="bg1"/>
                </a:solidFill>
              </a:rPr>
              <a:t>VC#.NET</a:t>
            </a:r>
          </a:p>
          <a:p>
            <a:r>
              <a:rPr lang="en-US" b="1" dirty="0">
                <a:solidFill>
                  <a:schemeClr val="bg1"/>
                </a:solidFill>
              </a:rPr>
              <a:t> </a:t>
            </a:r>
            <a:endParaRPr lang="en-US" dirty="0">
              <a:solidFill>
                <a:schemeClr val="bg1"/>
              </a:solidFill>
            </a:endParaRPr>
          </a:p>
          <a:p>
            <a:pPr lvl="0"/>
            <a:r>
              <a:rPr lang="en-US" sz="2400" b="1" dirty="0">
                <a:solidFill>
                  <a:schemeClr val="bg1"/>
                </a:solidFill>
              </a:rPr>
              <a:t> </a:t>
            </a: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a:p>
            <a:pPr lvl="0"/>
            <a:endParaRPr lang="en-US" sz="2400" b="1" dirty="0">
              <a:solidFill>
                <a:schemeClr val="bg1"/>
              </a:solidFill>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0"/>
            <a:ext cx="6477000" cy="5786199"/>
          </a:xfrm>
          <a:prstGeom prst="rect">
            <a:avLst/>
          </a:prstGeom>
          <a:noFill/>
        </p:spPr>
        <p:txBody>
          <a:bodyPr wrap="square" rtlCol="0">
            <a:spAutoFit/>
          </a:bodyPr>
          <a:lstStyle/>
          <a:p>
            <a:pPr lvl="0"/>
            <a:r>
              <a:rPr lang="en-US" sz="2400" b="1" dirty="0">
                <a:solidFill>
                  <a:schemeClr val="bg1"/>
                </a:solidFill>
              </a:rPr>
              <a:t>2. Requirements:</a:t>
            </a:r>
            <a:endParaRPr lang="en-US" sz="2400" dirty="0">
              <a:solidFill>
                <a:schemeClr val="bg1"/>
              </a:solidFill>
            </a:endParaRPr>
          </a:p>
          <a:p>
            <a:r>
              <a:rPr lang="en-US" b="1" dirty="0">
                <a:solidFill>
                  <a:schemeClr val="bg1"/>
                </a:solidFill>
              </a:rPr>
              <a:t> </a:t>
            </a:r>
            <a:endParaRPr lang="en-US" dirty="0">
              <a:solidFill>
                <a:schemeClr val="bg1"/>
              </a:solidFill>
            </a:endParaRPr>
          </a:p>
          <a:p>
            <a:pPr lvl="0"/>
            <a:r>
              <a:rPr lang="en-US" sz="2000" b="1" dirty="0">
                <a:solidFill>
                  <a:schemeClr val="bg1"/>
                </a:solidFill>
              </a:rPr>
              <a:t>Hardware requirements:</a:t>
            </a:r>
            <a:endParaRPr lang="en-US" sz="2000" dirty="0">
              <a:solidFill>
                <a:schemeClr val="bg1"/>
              </a:solidFill>
            </a:endParaRPr>
          </a:p>
          <a:p>
            <a:r>
              <a:rPr lang="en-US" b="1" dirty="0">
                <a:solidFill>
                  <a:schemeClr val="bg1"/>
                </a:solidFill>
              </a:rPr>
              <a:t> </a:t>
            </a:r>
            <a:endParaRPr lang="en-US" dirty="0">
              <a:solidFill>
                <a:schemeClr val="bg1"/>
              </a:solidFill>
            </a:endParaRPr>
          </a:p>
          <a:p>
            <a:r>
              <a:rPr lang="en-US" b="1" dirty="0">
                <a:solidFill>
                  <a:schemeClr val="bg1"/>
                </a:solidFill>
              </a:rPr>
              <a:t>Number                       Description</a:t>
            </a:r>
          </a:p>
          <a:p>
            <a:endParaRPr lang="en-US" dirty="0">
              <a:solidFill>
                <a:schemeClr val="bg1"/>
              </a:solidFill>
            </a:endParaRPr>
          </a:p>
          <a:p>
            <a:r>
              <a:rPr lang="en-US" dirty="0">
                <a:solidFill>
                  <a:schemeClr val="bg1"/>
                </a:solidFill>
              </a:rPr>
              <a:t>  1.                          PC with 2 GB hard-disk</a:t>
            </a:r>
          </a:p>
          <a:p>
            <a:r>
              <a:rPr lang="en-US" dirty="0">
                <a:solidFill>
                  <a:schemeClr val="bg1"/>
                </a:solidFill>
              </a:rPr>
              <a:t>                              and 256 MB RAM</a:t>
            </a:r>
          </a:p>
          <a:p>
            <a:pPr lvl="0"/>
            <a:endParaRPr lang="en-US" b="1" dirty="0">
              <a:solidFill>
                <a:schemeClr val="bg1"/>
              </a:solidFill>
            </a:endParaRPr>
          </a:p>
          <a:p>
            <a:pPr lvl="0"/>
            <a:endParaRPr lang="en-US" b="1" dirty="0">
              <a:solidFill>
                <a:schemeClr val="bg1"/>
              </a:solidFill>
            </a:endParaRPr>
          </a:p>
          <a:p>
            <a:pPr lvl="0"/>
            <a:r>
              <a:rPr lang="en-US" sz="2000" b="1" dirty="0">
                <a:solidFill>
                  <a:schemeClr val="bg1"/>
                </a:solidFill>
              </a:rPr>
              <a:t>Software requirements:</a:t>
            </a:r>
            <a:endParaRPr lang="en-US" sz="2000" dirty="0">
              <a:solidFill>
                <a:schemeClr val="bg1"/>
              </a:solidFill>
            </a:endParaRPr>
          </a:p>
          <a:p>
            <a:r>
              <a:rPr lang="en-US" b="1" dirty="0">
                <a:solidFill>
                  <a:schemeClr val="bg1"/>
                </a:solidFill>
              </a:rPr>
              <a:t> </a:t>
            </a:r>
            <a:endParaRPr lang="en-US" dirty="0">
              <a:solidFill>
                <a:schemeClr val="bg1"/>
              </a:solidFill>
            </a:endParaRPr>
          </a:p>
          <a:p>
            <a:r>
              <a:rPr lang="en-US" b="1" dirty="0">
                <a:solidFill>
                  <a:schemeClr val="bg1"/>
                </a:solidFill>
              </a:rPr>
              <a:t>Number                            Description </a:t>
            </a:r>
          </a:p>
          <a:p>
            <a:endParaRPr lang="en-US" dirty="0">
              <a:solidFill>
                <a:schemeClr val="bg1"/>
              </a:solidFill>
            </a:endParaRPr>
          </a:p>
          <a:p>
            <a:r>
              <a:rPr lang="en-US" dirty="0">
                <a:solidFill>
                  <a:schemeClr val="bg1"/>
                </a:solidFill>
              </a:rPr>
              <a:t>  1.                 Windows 2000/ XP/ or Higher with MS- office</a:t>
            </a:r>
          </a:p>
          <a:p>
            <a:r>
              <a:rPr lang="en-US" dirty="0">
                <a:solidFill>
                  <a:schemeClr val="bg1"/>
                </a:solidFill>
              </a:rPr>
              <a:t>  2.                 MS-SQL server2000/2005</a:t>
            </a:r>
          </a:p>
          <a:p>
            <a:r>
              <a:rPr lang="en-US" dirty="0">
                <a:solidFill>
                  <a:schemeClr val="bg1"/>
                </a:solidFill>
              </a:rPr>
              <a:t>  3.                 Ms-Visual Studio </a:t>
            </a:r>
            <a:r>
              <a:rPr lang="en-US" dirty="0" err="1">
                <a:solidFill>
                  <a:schemeClr val="bg1"/>
                </a:solidFill>
              </a:rPr>
              <a:t>.Net</a:t>
            </a:r>
            <a:r>
              <a:rPr lang="en-US" dirty="0">
                <a:solidFill>
                  <a:schemeClr val="bg1"/>
                </a:solidFill>
              </a:rPr>
              <a:t> 2005</a:t>
            </a:r>
          </a:p>
          <a:p>
            <a:r>
              <a:rPr lang="en-US" dirty="0">
                <a:solidFill>
                  <a:schemeClr val="bg1"/>
                </a:solidFill>
              </a:rPr>
              <a:t>  4.                 Ms-Internet Explorer</a:t>
            </a:r>
          </a:p>
          <a:p>
            <a:r>
              <a:rPr lang="en-US" b="1" dirty="0">
                <a:solidFill>
                  <a:schemeClr val="bg1"/>
                </a:solidFill>
              </a:rPr>
              <a:t> </a:t>
            </a:r>
            <a:endParaRPr lang="en-US" dirty="0">
              <a:solidFill>
                <a:schemeClr val="bg1"/>
              </a:solidFill>
            </a:endParaRPr>
          </a:p>
          <a:p>
            <a:endParaRPr lang="en-US" dirty="0">
              <a:solidFill>
                <a:schemeClr val="bg1"/>
              </a:solidFill>
            </a:endParaRPr>
          </a:p>
        </p:txBody>
      </p:sp>
      <p:cxnSp>
        <p:nvCxnSpPr>
          <p:cNvPr id="6" name="Straight Connector 5"/>
          <p:cNvCxnSpPr/>
          <p:nvPr/>
        </p:nvCxnSpPr>
        <p:spPr>
          <a:xfrm>
            <a:off x="2667000" y="1676400"/>
            <a:ext cx="495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2362200"/>
            <a:ext cx="495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67000" y="1143000"/>
            <a:ext cx="495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632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3352800"/>
            <a:ext cx="632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90800" y="541020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276600" y="1752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7010400" y="1752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818606" y="4419600"/>
            <a:ext cx="2134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7924800" y="4419600"/>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0"/>
            <a:ext cx="2667000" cy="830997"/>
          </a:xfrm>
          <a:prstGeom prst="rect">
            <a:avLst/>
          </a:prstGeom>
          <a:noFill/>
        </p:spPr>
        <p:txBody>
          <a:bodyPr wrap="square" rtlCol="0">
            <a:spAutoFit/>
          </a:bodyPr>
          <a:lstStyle/>
          <a:p>
            <a:r>
              <a:rPr lang="en-US" sz="2400" b="1" dirty="0">
                <a:solidFill>
                  <a:srgbClr val="7030A0"/>
                </a:solidFill>
              </a:rPr>
              <a:t>      PROJECT REQUIREMENT</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p:nvPr/>
        </p:nvSpPr>
        <p:spPr>
          <a:xfrm>
            <a:off x="0" y="0"/>
            <a:ext cx="2667000" cy="1384995"/>
          </a:xfrm>
          <a:prstGeom prst="rect">
            <a:avLst/>
          </a:prstGeom>
        </p:spPr>
        <p:txBody>
          <a:bodyPr wrap="square">
            <a:spAutoFit/>
          </a:bodyPr>
          <a:lstStyle/>
          <a:p>
            <a:pPr algn="ctr"/>
            <a:r>
              <a:rPr lang="en-US" sz="2800" b="1" dirty="0">
                <a:solidFill>
                  <a:schemeClr val="accent2">
                    <a:lumMod val="75000"/>
                  </a:schemeClr>
                </a:solidFill>
              </a:rPr>
              <a:t>PROBLEMS IN THE EXISTING SYSTEM</a:t>
            </a:r>
            <a:endParaRPr lang="en-US" sz="2800" dirty="0">
              <a:solidFill>
                <a:schemeClr val="accent2">
                  <a:lumMod val="75000"/>
                </a:schemeClr>
              </a:solidFill>
            </a:endParaRPr>
          </a:p>
        </p:txBody>
      </p:sp>
      <p:sp>
        <p:nvSpPr>
          <p:cNvPr id="4" name="Rectangle 3"/>
          <p:cNvSpPr/>
          <p:nvPr/>
        </p:nvSpPr>
        <p:spPr>
          <a:xfrm>
            <a:off x="2667000" y="2362200"/>
            <a:ext cx="6477000" cy="1938992"/>
          </a:xfrm>
          <a:prstGeom prst="rect">
            <a:avLst/>
          </a:prstGeom>
        </p:spPr>
        <p:txBody>
          <a:bodyPr wrap="square">
            <a:spAutoFit/>
          </a:bodyPr>
          <a:lstStyle/>
          <a:p>
            <a:pPr algn="just"/>
            <a:r>
              <a:rPr lang="en-US" sz="2000" dirty="0">
                <a:solidFill>
                  <a:schemeClr val="bg1"/>
                </a:solidFill>
              </a:rPr>
              <a:t>Storing and accessing the data in the form of Excel sheets and account books is a tedious work. It requires a lot of laborious work. It may often yield undesired results. Maintaining these records as piles may turn out to be a costlier task than any other of the colleges and institutions</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p:nvPr/>
        </p:nvSpPr>
        <p:spPr>
          <a:xfrm>
            <a:off x="0" y="0"/>
            <a:ext cx="2667000" cy="1815882"/>
          </a:xfrm>
          <a:prstGeom prst="rect">
            <a:avLst/>
          </a:prstGeom>
        </p:spPr>
        <p:txBody>
          <a:bodyPr wrap="square">
            <a:spAutoFit/>
          </a:bodyPr>
          <a:lstStyle/>
          <a:p>
            <a:pPr algn="ctr"/>
            <a:r>
              <a:rPr lang="en-US" sz="2800" b="1" dirty="0">
                <a:solidFill>
                  <a:schemeClr val="accent2">
                    <a:lumMod val="75000"/>
                  </a:schemeClr>
                </a:solidFill>
              </a:rPr>
              <a:t>RISKS INVOLVED IN EXISTIN SYSTEM</a:t>
            </a:r>
            <a:endParaRPr lang="en-US" sz="2800" dirty="0">
              <a:solidFill>
                <a:schemeClr val="accent2">
                  <a:lumMod val="75000"/>
                </a:schemeClr>
              </a:solidFill>
            </a:endParaRPr>
          </a:p>
        </p:txBody>
      </p:sp>
      <p:sp>
        <p:nvSpPr>
          <p:cNvPr id="4" name="Rectangle 3"/>
          <p:cNvSpPr/>
          <p:nvPr/>
        </p:nvSpPr>
        <p:spPr>
          <a:xfrm>
            <a:off x="2667000" y="1752601"/>
            <a:ext cx="6477000" cy="3170099"/>
          </a:xfrm>
          <a:prstGeom prst="rect">
            <a:avLst/>
          </a:prstGeom>
        </p:spPr>
        <p:txBody>
          <a:bodyPr wrap="square">
            <a:spAutoFit/>
          </a:bodyPr>
          <a:lstStyle/>
          <a:p>
            <a:pPr algn="just"/>
            <a:r>
              <a:rPr lang="en-US" sz="2000" dirty="0">
                <a:solidFill>
                  <a:schemeClr val="bg1"/>
                </a:solidFill>
              </a:rPr>
              <a:t>Present System is time-consuming and also results in lack of getting inefficient results.</a:t>
            </a:r>
          </a:p>
          <a:p>
            <a:pPr algn="just"/>
            <a:r>
              <a:rPr lang="en-US" sz="2000" dirty="0">
                <a:solidFill>
                  <a:schemeClr val="bg1"/>
                </a:solidFill>
              </a:rPr>
              <a:t>Some of the risks involved in the present system are:</a:t>
            </a:r>
          </a:p>
          <a:p>
            <a:pPr algn="just"/>
            <a:endParaRPr lang="en-US" sz="2000" dirty="0">
              <a:solidFill>
                <a:schemeClr val="bg1"/>
              </a:solidFill>
            </a:endParaRPr>
          </a:p>
          <a:p>
            <a:pPr lvl="0" algn="just">
              <a:buFont typeface="Arial" pitchFamily="34" charset="0"/>
              <a:buChar char="•"/>
            </a:pPr>
            <a:r>
              <a:rPr lang="en-US" sz="2000" dirty="0">
                <a:solidFill>
                  <a:schemeClr val="bg1"/>
                </a:solidFill>
              </a:rPr>
              <a:t> During the entrance of marks and attendance, if any mistake is done at a point, then this becomes cumulative and leads to adverse consequences.</a:t>
            </a:r>
          </a:p>
          <a:p>
            <a:pPr lvl="0" algn="just"/>
            <a:endParaRPr lang="en-US" sz="2000" dirty="0">
              <a:solidFill>
                <a:schemeClr val="bg1"/>
              </a:solidFill>
            </a:endParaRPr>
          </a:p>
          <a:p>
            <a:pPr lvl="0" algn="just">
              <a:buFont typeface="Arial" pitchFamily="34" charset="0"/>
              <a:buChar char="•"/>
            </a:pPr>
            <a:r>
              <a:rPr lang="en-US" sz="2000" dirty="0">
                <a:solidFill>
                  <a:schemeClr val="bg1"/>
                </a:solidFill>
              </a:rPr>
              <a:t> If there is any need to retrieve results it may seem to be difficult to search.</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97281" name="Object 1"/>
          <p:cNvPicPr>
            <a:picLocks noChangeArrowheads="1"/>
          </p:cNvPicPr>
          <p:nvPr/>
        </p:nvPicPr>
        <p:blipFill>
          <a:blip r:embed="rId2">
            <a:lum bright="20000"/>
            <a:grayscl/>
          </a:blip>
          <a:srcRect l="-732" b="-345"/>
          <a:stretch>
            <a:fillRect/>
          </a:stretch>
        </p:blipFill>
        <p:spPr bwMode="auto">
          <a:xfrm>
            <a:off x="2709204" y="1676400"/>
            <a:ext cx="6434796" cy="3875088"/>
          </a:xfrm>
          <a:prstGeom prst="rect">
            <a:avLst/>
          </a:prstGeom>
          <a:noFill/>
          <a:ln w="9525">
            <a:noFill/>
            <a:miter lim="800000"/>
            <a:headEnd/>
            <a:tailEnd/>
          </a:ln>
        </p:spPr>
      </p:pic>
      <p:sp>
        <p:nvSpPr>
          <p:cNvPr id="4" name="Rectangle 3"/>
          <p:cNvSpPr/>
          <p:nvPr/>
        </p:nvSpPr>
        <p:spPr>
          <a:xfrm>
            <a:off x="0" y="0"/>
            <a:ext cx="2743200" cy="954107"/>
          </a:xfrm>
          <a:prstGeom prst="rect">
            <a:avLst/>
          </a:prstGeom>
        </p:spPr>
        <p:txBody>
          <a:bodyPr wrap="square">
            <a:spAutoFit/>
          </a:bodyPr>
          <a:lstStyle/>
          <a:p>
            <a:pPr algn="ctr"/>
            <a:r>
              <a:rPr lang="en-US" sz="2800" b="1" dirty="0">
                <a:solidFill>
                  <a:schemeClr val="accent2">
                    <a:lumMod val="75000"/>
                  </a:schemeClr>
                </a:solidFill>
              </a:rPr>
              <a:t>DATA FLOW DIAGRAM</a:t>
            </a:r>
            <a:endParaRPr lang="en-US" sz="2800" dirty="0">
              <a:solidFill>
                <a:schemeClr val="accent2">
                  <a:lumMod val="75000"/>
                </a:schemeClr>
              </a:solidFill>
            </a:endParaRP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206</TotalTime>
  <Words>1170</Words>
  <Application>Microsoft Office PowerPoint</Application>
  <PresentationFormat>On-screen Show (4:3)</PresentationFormat>
  <Paragraphs>134</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Black</vt:lpstr>
      <vt:lpstr>Calibri</vt:lpstr>
      <vt:lpstr>Cooper Black</vt:lpstr>
      <vt:lpstr>Trebuchet MS</vt:lpstr>
      <vt:lpstr>Wingdings</vt:lpstr>
      <vt:lpstr>Wingdings 2</vt:lpstr>
      <vt:lpstr>Opulent</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ANIRUDH BHARDWAJ</cp:lastModifiedBy>
  <cp:revision>50</cp:revision>
  <dcterms:created xsi:type="dcterms:W3CDTF">2012-03-25T14:30:27Z</dcterms:created>
  <dcterms:modified xsi:type="dcterms:W3CDTF">2020-03-29T12:05:34Z</dcterms:modified>
</cp:coreProperties>
</file>