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1" r:id="rId3"/>
    <p:sldId id="257" r:id="rId4"/>
    <p:sldId id="258"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11/19/2022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11/19/2022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11/19/2022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AnyOtherAnnaK/status/629195955506708480"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6D151-135B-B63D-EA23-B1821B546469}"/>
              </a:ext>
            </a:extLst>
          </p:cNvPr>
          <p:cNvSpPr>
            <a:spLocks noGrp="1"/>
          </p:cNvSpPr>
          <p:nvPr>
            <p:ph type="ctrTitle"/>
          </p:nvPr>
        </p:nvSpPr>
        <p:spPr>
          <a:xfrm>
            <a:off x="985683" y="989894"/>
            <a:ext cx="9440034" cy="1828801"/>
          </a:xfrm>
        </p:spPr>
        <p:txBody>
          <a:bodyPr>
            <a:normAutofit/>
          </a:bodyPr>
          <a:lstStyle/>
          <a:p>
            <a:r>
              <a:rPr lang="en-IN" sz="3600" b="0" i="0" dirty="0">
                <a:effectLst/>
                <a:latin typeface="Inter var"/>
              </a:rPr>
              <a:t>Understanding Machine Learning algorithms</a:t>
            </a:r>
            <a:br>
              <a:rPr lang="en-IN" sz="3600" b="0" i="0" dirty="0">
                <a:effectLst/>
                <a:latin typeface="Inter var"/>
              </a:rPr>
            </a:br>
            <a:r>
              <a:rPr lang="en-IN" sz="3600" b="0" i="0" dirty="0">
                <a:effectLst/>
                <a:latin typeface="Inter var"/>
              </a:rPr>
              <a:t>PESUIO_Slot</a:t>
            </a:r>
            <a:r>
              <a:rPr lang="en-IN" sz="3600" dirty="0">
                <a:effectLst/>
                <a:latin typeface="Inter var"/>
              </a:rPr>
              <a:t>-14</a:t>
            </a:r>
            <a:br>
              <a:rPr lang="en-IN" sz="800" b="0" i="0" dirty="0">
                <a:effectLst/>
                <a:latin typeface="Inter var"/>
              </a:rPr>
            </a:br>
            <a:br>
              <a:rPr lang="en-IN" sz="800" b="0" i="0" dirty="0">
                <a:solidFill>
                  <a:srgbClr val="000000"/>
                </a:solidFill>
                <a:effectLst/>
                <a:latin typeface="Inter var"/>
              </a:rPr>
            </a:br>
            <a:endParaRPr lang="en-IN" sz="1400" dirty="0"/>
          </a:p>
        </p:txBody>
      </p:sp>
      <p:sp>
        <p:nvSpPr>
          <p:cNvPr id="4" name="TextBox 3">
            <a:extLst>
              <a:ext uri="{FF2B5EF4-FFF2-40B4-BE49-F238E27FC236}">
                <a16:creationId xmlns:a16="http://schemas.microsoft.com/office/drawing/2014/main" id="{756939B9-CE34-9EE7-BF7A-04F1C8709102}"/>
              </a:ext>
            </a:extLst>
          </p:cNvPr>
          <p:cNvSpPr txBox="1"/>
          <p:nvPr/>
        </p:nvSpPr>
        <p:spPr>
          <a:xfrm>
            <a:off x="644894" y="3282215"/>
            <a:ext cx="10481910" cy="1446550"/>
          </a:xfrm>
          <a:prstGeom prst="rect">
            <a:avLst/>
          </a:prstGeom>
          <a:noFill/>
        </p:spPr>
        <p:txBody>
          <a:bodyPr wrap="square" rtlCol="0">
            <a:spAutoFit/>
          </a:bodyPr>
          <a:lstStyle/>
          <a:p>
            <a:r>
              <a:rPr lang="en-US" sz="4400" dirty="0">
                <a:latin typeface="Franklin Gothic Heavy" panose="020B0903020102020204" pitchFamily="34" charset="0"/>
              </a:rPr>
              <a:t>Natural Language Processing with Disaster Tweets</a:t>
            </a:r>
          </a:p>
        </p:txBody>
      </p:sp>
    </p:spTree>
    <p:extLst>
      <p:ext uri="{BB962C8B-B14F-4D97-AF65-F5344CB8AC3E}">
        <p14:creationId xmlns:p14="http://schemas.microsoft.com/office/powerpoint/2010/main" val="4234815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5263-8C63-6019-445F-6BCBFE7FDCAC}"/>
              </a:ext>
            </a:extLst>
          </p:cNvPr>
          <p:cNvSpPr>
            <a:spLocks noGrp="1"/>
          </p:cNvSpPr>
          <p:nvPr>
            <p:ph type="title"/>
          </p:nvPr>
        </p:nvSpPr>
        <p:spPr/>
        <p:txBody>
          <a:bodyPr/>
          <a:lstStyle/>
          <a:p>
            <a:r>
              <a:rPr lang="en-IN" dirty="0"/>
              <a:t>What is NLP?</a:t>
            </a:r>
          </a:p>
        </p:txBody>
      </p:sp>
      <p:sp>
        <p:nvSpPr>
          <p:cNvPr id="3" name="TextBox 2">
            <a:extLst>
              <a:ext uri="{FF2B5EF4-FFF2-40B4-BE49-F238E27FC236}">
                <a16:creationId xmlns:a16="http://schemas.microsoft.com/office/drawing/2014/main" id="{D2F89019-CABE-9099-AA30-64F2B1F51095}"/>
              </a:ext>
            </a:extLst>
          </p:cNvPr>
          <p:cNvSpPr txBox="1"/>
          <p:nvPr/>
        </p:nvSpPr>
        <p:spPr>
          <a:xfrm>
            <a:off x="913795" y="2425567"/>
            <a:ext cx="8566484" cy="3970318"/>
          </a:xfrm>
          <a:prstGeom prst="rect">
            <a:avLst/>
          </a:prstGeom>
          <a:noFill/>
        </p:spPr>
        <p:txBody>
          <a:bodyPr wrap="square" rtlCol="0">
            <a:spAutoFit/>
          </a:bodyPr>
          <a:lstStyle/>
          <a:p>
            <a:pPr marL="285750" indent="-285750">
              <a:buFont typeface="Arial" panose="020B0604020202020204" pitchFamily="34" charset="0"/>
              <a:buChar char="•"/>
            </a:pPr>
            <a:r>
              <a:rPr lang="en-US" sz="3600" b="0" i="0" dirty="0">
                <a:solidFill>
                  <a:srgbClr val="92D050"/>
                </a:solidFill>
                <a:effectLst/>
                <a:latin typeface="IBM Plex Sans" panose="020B0604020202020204" pitchFamily="34" charset="0"/>
              </a:rPr>
              <a:t>Natural language processing (NLP) refers to the branch of computer science concerned with giving computers the ability to understand text and spoken words in much the same way human beings can.</a:t>
            </a:r>
          </a:p>
          <a:p>
            <a:pPr marL="285750" indent="-285750">
              <a:buFont typeface="Arial" panose="020B0604020202020204" pitchFamily="34" charset="0"/>
              <a:buChar char="•"/>
            </a:pPr>
            <a:endParaRPr lang="en-IN" sz="3600" dirty="0">
              <a:solidFill>
                <a:srgbClr val="92D050"/>
              </a:solidFill>
            </a:endParaRPr>
          </a:p>
        </p:txBody>
      </p:sp>
    </p:spTree>
    <p:extLst>
      <p:ext uri="{BB962C8B-B14F-4D97-AF65-F5344CB8AC3E}">
        <p14:creationId xmlns:p14="http://schemas.microsoft.com/office/powerpoint/2010/main" val="2276089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32D94C-749A-F7BD-1A7D-925FB010AEA5}"/>
              </a:ext>
            </a:extLst>
          </p:cNvPr>
          <p:cNvPicPr>
            <a:picLocks noChangeAspect="1"/>
          </p:cNvPicPr>
          <p:nvPr/>
        </p:nvPicPr>
        <p:blipFill>
          <a:blip r:embed="rId2"/>
          <a:stretch>
            <a:fillRect/>
          </a:stretch>
        </p:blipFill>
        <p:spPr>
          <a:xfrm>
            <a:off x="214745" y="0"/>
            <a:ext cx="3193012" cy="6612556"/>
          </a:xfrm>
          <a:prstGeom prst="rect">
            <a:avLst/>
          </a:prstGeom>
        </p:spPr>
      </p:pic>
      <p:sp>
        <p:nvSpPr>
          <p:cNvPr id="10" name="TextBox 9">
            <a:extLst>
              <a:ext uri="{FF2B5EF4-FFF2-40B4-BE49-F238E27FC236}">
                <a16:creationId xmlns:a16="http://schemas.microsoft.com/office/drawing/2014/main" id="{0A49BBB7-4CA4-5954-1837-DE27741A32D5}"/>
              </a:ext>
            </a:extLst>
          </p:cNvPr>
          <p:cNvSpPr txBox="1"/>
          <p:nvPr/>
        </p:nvSpPr>
        <p:spPr>
          <a:xfrm>
            <a:off x="4844716" y="1212784"/>
            <a:ext cx="3789145" cy="3970318"/>
          </a:xfrm>
          <a:prstGeom prst="rect">
            <a:avLst/>
          </a:prstGeom>
          <a:noFill/>
        </p:spPr>
        <p:txBody>
          <a:bodyPr wrap="square" rtlCol="0">
            <a:spAutoFit/>
          </a:bodyPr>
          <a:lstStyle/>
          <a:p>
            <a:r>
              <a:rPr lang="en-US" sz="2800" dirty="0">
                <a:solidFill>
                  <a:srgbClr val="FFC000"/>
                </a:solidFill>
              </a:rPr>
              <a:t>The author explicitly uses the word “ABLAZE” but means it metaphorically. This is clear to a human right away, especially with the visual aid. But it’s less clear to a machine.</a:t>
            </a:r>
            <a:endParaRPr lang="en-IN" sz="2800" dirty="0">
              <a:solidFill>
                <a:srgbClr val="FFC000"/>
              </a:solidFill>
            </a:endParaRPr>
          </a:p>
        </p:txBody>
      </p:sp>
      <p:sp>
        <p:nvSpPr>
          <p:cNvPr id="11" name="TextBox 10">
            <a:extLst>
              <a:ext uri="{FF2B5EF4-FFF2-40B4-BE49-F238E27FC236}">
                <a16:creationId xmlns:a16="http://schemas.microsoft.com/office/drawing/2014/main" id="{2EFE5CC8-1A57-EEF0-8E3B-E532C753C260}"/>
              </a:ext>
            </a:extLst>
          </p:cNvPr>
          <p:cNvSpPr txBox="1"/>
          <p:nvPr/>
        </p:nvSpPr>
        <p:spPr>
          <a:xfrm>
            <a:off x="4726004" y="6025415"/>
            <a:ext cx="5553777" cy="261610"/>
          </a:xfrm>
          <a:prstGeom prst="rect">
            <a:avLst/>
          </a:prstGeom>
          <a:noFill/>
        </p:spPr>
        <p:txBody>
          <a:bodyPr wrap="square" rtlCol="0">
            <a:spAutoFit/>
          </a:bodyPr>
          <a:lstStyle/>
          <a:p>
            <a:r>
              <a:rPr lang="nl-NL" sz="1100" b="0" i="0" dirty="0">
                <a:effectLst/>
                <a:latin typeface="Inter"/>
              </a:rPr>
              <a:t>Tweet source: </a:t>
            </a:r>
            <a:r>
              <a:rPr lang="nl-NL" sz="1100" b="0" i="0" u="none" strike="noStrike" dirty="0">
                <a:solidFill>
                  <a:srgbClr val="008ABC"/>
                </a:solidFill>
                <a:effectLst/>
                <a:latin typeface="Inter"/>
                <a:hlinkClick r:id="rId3"/>
              </a:rPr>
              <a:t>https://twitter.com/AnyOtherAnnaK/status/629195955506708480</a:t>
            </a:r>
            <a:endParaRPr lang="en-IN" sz="1100" dirty="0"/>
          </a:p>
        </p:txBody>
      </p:sp>
    </p:spTree>
    <p:extLst>
      <p:ext uri="{BB962C8B-B14F-4D97-AF65-F5344CB8AC3E}">
        <p14:creationId xmlns:p14="http://schemas.microsoft.com/office/powerpoint/2010/main" val="1787939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B2E73A-2E35-6DE9-05CE-DDE25668DE33}"/>
              </a:ext>
            </a:extLst>
          </p:cNvPr>
          <p:cNvPicPr>
            <a:picLocks noChangeAspect="1"/>
          </p:cNvPicPr>
          <p:nvPr/>
        </p:nvPicPr>
        <p:blipFill>
          <a:blip r:embed="rId2"/>
          <a:stretch>
            <a:fillRect/>
          </a:stretch>
        </p:blipFill>
        <p:spPr>
          <a:xfrm>
            <a:off x="1220387" y="289444"/>
            <a:ext cx="4515082" cy="5797848"/>
          </a:xfrm>
          <a:prstGeom prst="rect">
            <a:avLst/>
          </a:prstGeom>
        </p:spPr>
      </p:pic>
      <p:sp>
        <p:nvSpPr>
          <p:cNvPr id="6" name="TextBox 5">
            <a:extLst>
              <a:ext uri="{FF2B5EF4-FFF2-40B4-BE49-F238E27FC236}">
                <a16:creationId xmlns:a16="http://schemas.microsoft.com/office/drawing/2014/main" id="{E243AE2F-AF45-2A34-F528-4CCF4E2C5C13}"/>
              </a:ext>
            </a:extLst>
          </p:cNvPr>
          <p:cNvSpPr txBox="1"/>
          <p:nvPr/>
        </p:nvSpPr>
        <p:spPr>
          <a:xfrm>
            <a:off x="6747309" y="1761423"/>
            <a:ext cx="3070459" cy="3170099"/>
          </a:xfrm>
          <a:prstGeom prst="rect">
            <a:avLst/>
          </a:prstGeom>
          <a:noFill/>
        </p:spPr>
        <p:txBody>
          <a:bodyPr wrap="square" rtlCol="0">
            <a:spAutoFit/>
          </a:bodyPr>
          <a:lstStyle/>
          <a:p>
            <a:r>
              <a:rPr lang="en-IN" sz="4000" dirty="0">
                <a:solidFill>
                  <a:srgbClr val="FFC000"/>
                </a:solidFill>
              </a:rPr>
              <a:t>An actual cyclone alert, notifying of a potential disaster! </a:t>
            </a:r>
          </a:p>
        </p:txBody>
      </p:sp>
    </p:spTree>
    <p:extLst>
      <p:ext uri="{BB962C8B-B14F-4D97-AF65-F5344CB8AC3E}">
        <p14:creationId xmlns:p14="http://schemas.microsoft.com/office/powerpoint/2010/main" val="3351810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F5ADC3-165B-FF58-3D8B-5604399D047F}"/>
              </a:ext>
            </a:extLst>
          </p:cNvPr>
          <p:cNvSpPr txBox="1"/>
          <p:nvPr/>
        </p:nvSpPr>
        <p:spPr>
          <a:xfrm>
            <a:off x="943276" y="616017"/>
            <a:ext cx="8537608" cy="523220"/>
          </a:xfrm>
          <a:prstGeom prst="rect">
            <a:avLst/>
          </a:prstGeom>
          <a:noFill/>
        </p:spPr>
        <p:txBody>
          <a:bodyPr wrap="square" rtlCol="0">
            <a:spAutoFit/>
          </a:bodyPr>
          <a:lstStyle/>
          <a:p>
            <a:pPr algn="ctr"/>
            <a:r>
              <a:rPr lang="en-IN" sz="2800" dirty="0">
                <a:solidFill>
                  <a:srgbClr val="FF0000"/>
                </a:solidFill>
                <a:highlight>
                  <a:srgbClr val="FFFF00"/>
                </a:highlight>
              </a:rPr>
              <a:t>Method used </a:t>
            </a:r>
          </a:p>
        </p:txBody>
      </p:sp>
      <p:sp>
        <p:nvSpPr>
          <p:cNvPr id="4" name="TextBox 3">
            <a:extLst>
              <a:ext uri="{FF2B5EF4-FFF2-40B4-BE49-F238E27FC236}">
                <a16:creationId xmlns:a16="http://schemas.microsoft.com/office/drawing/2014/main" id="{92F61317-04CE-CBD4-8DE5-968B43199223}"/>
              </a:ext>
            </a:extLst>
          </p:cNvPr>
          <p:cNvSpPr txBox="1"/>
          <p:nvPr/>
        </p:nvSpPr>
        <p:spPr>
          <a:xfrm>
            <a:off x="1280160" y="1761423"/>
            <a:ext cx="9817768" cy="3785652"/>
          </a:xfrm>
          <a:prstGeom prst="rect">
            <a:avLst/>
          </a:prstGeom>
          <a:noFill/>
        </p:spPr>
        <p:txBody>
          <a:bodyPr wrap="square" rtlCol="0">
            <a:spAutoFit/>
          </a:bodyPr>
          <a:lstStyle/>
          <a:p>
            <a:pPr algn="l"/>
            <a:r>
              <a:rPr lang="en-US" sz="3600" b="0" i="0" dirty="0">
                <a:solidFill>
                  <a:srgbClr val="00B050"/>
                </a:solidFill>
                <a:effectLst/>
                <a:latin typeface="source-serif-pro"/>
              </a:rPr>
              <a:t>So here we have used TfidfVectorizer. So what is TF-IDF?</a:t>
            </a:r>
          </a:p>
          <a:p>
            <a:endParaRPr lang="en-US" sz="2400" dirty="0">
              <a:solidFill>
                <a:srgbClr val="00B050"/>
              </a:solidFill>
            </a:endParaRPr>
          </a:p>
          <a:p>
            <a:pPr marL="342900" indent="-342900">
              <a:buFont typeface="Arial" panose="020B0604020202020204" pitchFamily="34" charset="0"/>
              <a:buChar char="•"/>
            </a:pPr>
            <a:r>
              <a:rPr lang="en-US" sz="3200" dirty="0">
                <a:solidFill>
                  <a:srgbClr val="00B050"/>
                </a:solidFill>
                <a:latin typeface="source-serif-pro"/>
              </a:rPr>
              <a:t>T</a:t>
            </a:r>
            <a:r>
              <a:rPr lang="en-US" sz="3200" b="0" i="0" dirty="0">
                <a:solidFill>
                  <a:srgbClr val="00B050"/>
                </a:solidFill>
                <a:effectLst/>
                <a:latin typeface="source-serif-pro"/>
              </a:rPr>
              <a:t>erm frequency-inverse document frequency  is a well known method to evaluate how important is a word in a document.</a:t>
            </a:r>
          </a:p>
          <a:p>
            <a:br>
              <a:rPr lang="en-US" sz="2400" dirty="0">
                <a:solidFill>
                  <a:srgbClr val="FF0000"/>
                </a:solidFill>
              </a:rPr>
            </a:br>
            <a:endParaRPr lang="en-IN" sz="2400" dirty="0">
              <a:solidFill>
                <a:srgbClr val="FF0000"/>
              </a:solidFill>
            </a:endParaRPr>
          </a:p>
        </p:txBody>
      </p:sp>
    </p:spTree>
    <p:extLst>
      <p:ext uri="{BB962C8B-B14F-4D97-AF65-F5344CB8AC3E}">
        <p14:creationId xmlns:p14="http://schemas.microsoft.com/office/powerpoint/2010/main" val="244245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B4F5-C909-028D-975F-4E75299953BF}"/>
              </a:ext>
            </a:extLst>
          </p:cNvPr>
          <p:cNvSpPr>
            <a:spLocks noGrp="1"/>
          </p:cNvSpPr>
          <p:nvPr>
            <p:ph type="title"/>
          </p:nvPr>
        </p:nvSpPr>
        <p:spPr/>
        <p:txBody>
          <a:bodyPr>
            <a:normAutofit fontScale="90000"/>
          </a:bodyPr>
          <a:lstStyle/>
          <a:p>
            <a:r>
              <a:rPr lang="en-IN" dirty="0"/>
              <a:t>Model Results</a:t>
            </a:r>
            <a:br>
              <a:rPr lang="en-IN" dirty="0"/>
            </a:br>
            <a:r>
              <a:rPr lang="en-IN" dirty="0"/>
              <a:t>Classifier</a:t>
            </a:r>
          </a:p>
        </p:txBody>
      </p:sp>
      <p:sp>
        <p:nvSpPr>
          <p:cNvPr id="3" name="Text Placeholder 2">
            <a:extLst>
              <a:ext uri="{FF2B5EF4-FFF2-40B4-BE49-F238E27FC236}">
                <a16:creationId xmlns:a16="http://schemas.microsoft.com/office/drawing/2014/main" id="{A365BD47-43F8-8277-7497-1E78BDA2002F}"/>
              </a:ext>
            </a:extLst>
          </p:cNvPr>
          <p:cNvSpPr>
            <a:spLocks noGrp="1"/>
          </p:cNvSpPr>
          <p:nvPr>
            <p:ph type="body" idx="1"/>
          </p:nvPr>
        </p:nvSpPr>
        <p:spPr/>
        <p:txBody>
          <a:bodyPr/>
          <a:lstStyle/>
          <a:p>
            <a:r>
              <a:rPr lang="en-IN" dirty="0"/>
              <a:t>Support Vector Machines</a:t>
            </a:r>
          </a:p>
        </p:txBody>
      </p:sp>
      <p:sp>
        <p:nvSpPr>
          <p:cNvPr id="4" name="Text Placeholder 3">
            <a:extLst>
              <a:ext uri="{FF2B5EF4-FFF2-40B4-BE49-F238E27FC236}">
                <a16:creationId xmlns:a16="http://schemas.microsoft.com/office/drawing/2014/main" id="{DA122CA9-A7F1-FE87-E4F2-1CF420AD3869}"/>
              </a:ext>
            </a:extLst>
          </p:cNvPr>
          <p:cNvSpPr>
            <a:spLocks noGrp="1"/>
          </p:cNvSpPr>
          <p:nvPr>
            <p:ph type="body" sz="half" idx="15"/>
          </p:nvPr>
        </p:nvSpPr>
        <p:spPr>
          <a:xfrm>
            <a:off x="365760" y="2571750"/>
            <a:ext cx="3849019" cy="2183130"/>
          </a:xfrm>
        </p:spPr>
        <p:txBody>
          <a:bodyPr>
            <a:normAutofit/>
          </a:bodyPr>
          <a:lstStyle/>
          <a:p>
            <a:r>
              <a:rPr lang="en-IN" sz="2800" b="0" i="0" dirty="0">
                <a:solidFill>
                  <a:srgbClr val="00B050"/>
                </a:solidFill>
                <a:effectLst/>
                <a:highlight>
                  <a:srgbClr val="000080"/>
                </a:highlight>
              </a:rPr>
              <a:t>Accuracy= 80.5 %</a:t>
            </a:r>
            <a:endParaRPr lang="en-IN" sz="2800" dirty="0">
              <a:solidFill>
                <a:srgbClr val="00B050"/>
              </a:solidFill>
              <a:highlight>
                <a:srgbClr val="000080"/>
              </a:highlight>
            </a:endParaRPr>
          </a:p>
        </p:txBody>
      </p:sp>
      <p:sp>
        <p:nvSpPr>
          <p:cNvPr id="5" name="Text Placeholder 4">
            <a:extLst>
              <a:ext uri="{FF2B5EF4-FFF2-40B4-BE49-F238E27FC236}">
                <a16:creationId xmlns:a16="http://schemas.microsoft.com/office/drawing/2014/main" id="{300652DC-3F46-C804-0FB9-EE2BAD40A052}"/>
              </a:ext>
            </a:extLst>
          </p:cNvPr>
          <p:cNvSpPr>
            <a:spLocks noGrp="1"/>
          </p:cNvSpPr>
          <p:nvPr>
            <p:ph type="body" sz="quarter" idx="3"/>
          </p:nvPr>
        </p:nvSpPr>
        <p:spPr/>
        <p:txBody>
          <a:bodyPr/>
          <a:lstStyle/>
          <a:p>
            <a:r>
              <a:rPr lang="en-IN" dirty="0"/>
              <a:t>Decision Tree</a:t>
            </a:r>
          </a:p>
        </p:txBody>
      </p:sp>
      <p:sp>
        <p:nvSpPr>
          <p:cNvPr id="6" name="Text Placeholder 5">
            <a:extLst>
              <a:ext uri="{FF2B5EF4-FFF2-40B4-BE49-F238E27FC236}">
                <a16:creationId xmlns:a16="http://schemas.microsoft.com/office/drawing/2014/main" id="{4AE28A5B-5EF4-F274-90B2-5A79BDA67246}"/>
              </a:ext>
            </a:extLst>
          </p:cNvPr>
          <p:cNvSpPr>
            <a:spLocks noGrp="1"/>
          </p:cNvSpPr>
          <p:nvPr>
            <p:ph type="body" sz="half" idx="16"/>
          </p:nvPr>
        </p:nvSpPr>
        <p:spPr/>
        <p:txBody>
          <a:bodyPr>
            <a:normAutofit/>
          </a:bodyPr>
          <a:lstStyle/>
          <a:p>
            <a:r>
              <a:rPr lang="en-IN" sz="3200" dirty="0">
                <a:solidFill>
                  <a:srgbClr val="00B050"/>
                </a:solidFill>
              </a:rPr>
              <a:t>Accuracy=73.5%</a:t>
            </a:r>
          </a:p>
        </p:txBody>
      </p:sp>
      <p:sp>
        <p:nvSpPr>
          <p:cNvPr id="7" name="Text Placeholder 6">
            <a:extLst>
              <a:ext uri="{FF2B5EF4-FFF2-40B4-BE49-F238E27FC236}">
                <a16:creationId xmlns:a16="http://schemas.microsoft.com/office/drawing/2014/main" id="{C40F0027-7B4B-FA6E-E041-3AD5FE716515}"/>
              </a:ext>
            </a:extLst>
          </p:cNvPr>
          <p:cNvSpPr>
            <a:spLocks noGrp="1"/>
          </p:cNvSpPr>
          <p:nvPr>
            <p:ph type="body" sz="quarter" idx="13"/>
          </p:nvPr>
        </p:nvSpPr>
        <p:spPr/>
        <p:txBody>
          <a:bodyPr/>
          <a:lstStyle/>
          <a:p>
            <a:r>
              <a:rPr lang="en-IN" dirty="0"/>
              <a:t>Random Forest</a:t>
            </a:r>
          </a:p>
        </p:txBody>
      </p:sp>
      <p:sp>
        <p:nvSpPr>
          <p:cNvPr id="8" name="Text Placeholder 7">
            <a:extLst>
              <a:ext uri="{FF2B5EF4-FFF2-40B4-BE49-F238E27FC236}">
                <a16:creationId xmlns:a16="http://schemas.microsoft.com/office/drawing/2014/main" id="{B86FA252-9EDB-232E-565A-953D5FECA17D}"/>
              </a:ext>
            </a:extLst>
          </p:cNvPr>
          <p:cNvSpPr>
            <a:spLocks noGrp="1"/>
          </p:cNvSpPr>
          <p:nvPr>
            <p:ph type="body" sz="half" idx="17"/>
          </p:nvPr>
        </p:nvSpPr>
        <p:spPr/>
        <p:txBody>
          <a:bodyPr/>
          <a:lstStyle/>
          <a:p>
            <a:r>
              <a:rPr lang="en-IN" sz="3200" dirty="0">
                <a:solidFill>
                  <a:srgbClr val="00B050"/>
                </a:solidFill>
              </a:rPr>
              <a:t>Accuracy=79%</a:t>
            </a:r>
          </a:p>
          <a:p>
            <a:endParaRPr lang="en-IN" dirty="0"/>
          </a:p>
        </p:txBody>
      </p:sp>
      <p:sp>
        <p:nvSpPr>
          <p:cNvPr id="9" name="Text Placeholder 2">
            <a:extLst>
              <a:ext uri="{FF2B5EF4-FFF2-40B4-BE49-F238E27FC236}">
                <a16:creationId xmlns:a16="http://schemas.microsoft.com/office/drawing/2014/main" id="{59F03B58-539C-F2BF-68C6-EE42740A3E02}"/>
              </a:ext>
            </a:extLst>
          </p:cNvPr>
          <p:cNvSpPr txBox="1">
            <a:spLocks/>
          </p:cNvSpPr>
          <p:nvPr/>
        </p:nvSpPr>
        <p:spPr>
          <a:xfrm>
            <a:off x="3357008" y="3893344"/>
            <a:ext cx="3300984" cy="576262"/>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4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20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IN" dirty="0"/>
              <a:t>Logistic Regression</a:t>
            </a:r>
          </a:p>
        </p:txBody>
      </p:sp>
      <p:sp>
        <p:nvSpPr>
          <p:cNvPr id="10" name="Text Placeholder 3">
            <a:extLst>
              <a:ext uri="{FF2B5EF4-FFF2-40B4-BE49-F238E27FC236}">
                <a16:creationId xmlns:a16="http://schemas.microsoft.com/office/drawing/2014/main" id="{AD7C6142-D082-5205-1900-087A15BBF980}"/>
              </a:ext>
            </a:extLst>
          </p:cNvPr>
          <p:cNvSpPr txBox="1">
            <a:spLocks/>
          </p:cNvSpPr>
          <p:nvPr/>
        </p:nvSpPr>
        <p:spPr>
          <a:xfrm>
            <a:off x="3272588" y="4674870"/>
            <a:ext cx="3849019" cy="218313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IN" sz="2800" dirty="0">
                <a:solidFill>
                  <a:srgbClr val="00B050"/>
                </a:solidFill>
                <a:effectLst/>
              </a:rPr>
              <a:t>Accuracy= 80 %</a:t>
            </a:r>
            <a:endParaRPr lang="en-IN" sz="2800" dirty="0">
              <a:solidFill>
                <a:srgbClr val="00B050"/>
              </a:solidFill>
            </a:endParaRPr>
          </a:p>
        </p:txBody>
      </p:sp>
    </p:spTree>
    <p:extLst>
      <p:ext uri="{BB962C8B-B14F-4D97-AF65-F5344CB8AC3E}">
        <p14:creationId xmlns:p14="http://schemas.microsoft.com/office/powerpoint/2010/main" val="88390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61621-A426-8F3B-D0D2-E46A8FCE3CC5}"/>
              </a:ext>
            </a:extLst>
          </p:cNvPr>
          <p:cNvSpPr>
            <a:spLocks noGrp="1"/>
          </p:cNvSpPr>
          <p:nvPr>
            <p:ph type="title"/>
          </p:nvPr>
        </p:nvSpPr>
        <p:spPr/>
        <p:txBody>
          <a:bodyPr/>
          <a:lstStyle/>
          <a:p>
            <a:r>
              <a:rPr lang="en-IN" dirty="0"/>
              <a:t>Improvements</a:t>
            </a:r>
          </a:p>
        </p:txBody>
      </p:sp>
      <p:sp>
        <p:nvSpPr>
          <p:cNvPr id="3" name="Content Placeholder 2">
            <a:extLst>
              <a:ext uri="{FF2B5EF4-FFF2-40B4-BE49-F238E27FC236}">
                <a16:creationId xmlns:a16="http://schemas.microsoft.com/office/drawing/2014/main" id="{6AC59FA9-B51E-44EA-355B-8F404F119234}"/>
              </a:ext>
            </a:extLst>
          </p:cNvPr>
          <p:cNvSpPr>
            <a:spLocks noGrp="1"/>
          </p:cNvSpPr>
          <p:nvPr>
            <p:ph idx="1"/>
          </p:nvPr>
        </p:nvSpPr>
        <p:spPr/>
        <p:txBody>
          <a:bodyPr>
            <a:normAutofit/>
          </a:bodyPr>
          <a:lstStyle/>
          <a:p>
            <a:r>
              <a:rPr lang="en-IN" sz="4800" dirty="0"/>
              <a:t>The prediction accuracy could be improved by feeding it to a neural network using </a:t>
            </a:r>
            <a:r>
              <a:rPr lang="en-IN" sz="4800" dirty="0" err="1"/>
              <a:t>PyTorch,ELECTRA</a:t>
            </a:r>
            <a:r>
              <a:rPr lang="en-IN" sz="4800" dirty="0"/>
              <a:t> BASE etc..</a:t>
            </a:r>
          </a:p>
        </p:txBody>
      </p:sp>
    </p:spTree>
    <p:extLst>
      <p:ext uri="{BB962C8B-B14F-4D97-AF65-F5344CB8AC3E}">
        <p14:creationId xmlns:p14="http://schemas.microsoft.com/office/powerpoint/2010/main" val="2263613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F6F9-549A-66F5-99CF-CF09EBA84E44}"/>
              </a:ext>
            </a:extLst>
          </p:cNvPr>
          <p:cNvSpPr>
            <a:spLocks noGrp="1"/>
          </p:cNvSpPr>
          <p:nvPr>
            <p:ph type="title"/>
          </p:nvPr>
        </p:nvSpPr>
        <p:spPr>
          <a:xfrm>
            <a:off x="605787" y="1870509"/>
            <a:ext cx="10353762" cy="970450"/>
          </a:xfrm>
        </p:spPr>
        <p:txBody>
          <a:bodyPr>
            <a:normAutofit fontScale="90000"/>
          </a:bodyPr>
          <a:lstStyle/>
          <a:p>
            <a:r>
              <a:rPr lang="en-IN" sz="6000" dirty="0"/>
              <a:t>Thank You</a:t>
            </a:r>
          </a:p>
        </p:txBody>
      </p:sp>
    </p:spTree>
    <p:extLst>
      <p:ext uri="{BB962C8B-B14F-4D97-AF65-F5344CB8AC3E}">
        <p14:creationId xmlns:p14="http://schemas.microsoft.com/office/powerpoint/2010/main" val="2300656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87</TotalTime>
  <Words>203</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Calisto MT</vt:lpstr>
      <vt:lpstr>Franklin Gothic Heavy</vt:lpstr>
      <vt:lpstr>IBM Plex Sans</vt:lpstr>
      <vt:lpstr>Inter</vt:lpstr>
      <vt:lpstr>Inter var</vt:lpstr>
      <vt:lpstr>source-serif-pro</vt:lpstr>
      <vt:lpstr>Wingdings 2</vt:lpstr>
      <vt:lpstr>Slate</vt:lpstr>
      <vt:lpstr>Understanding Machine Learning algorithms PESUIO_Slot-14  </vt:lpstr>
      <vt:lpstr>What is NLP?</vt:lpstr>
      <vt:lpstr>PowerPoint Presentation</vt:lpstr>
      <vt:lpstr>PowerPoint Presentation</vt:lpstr>
      <vt:lpstr>PowerPoint Presentation</vt:lpstr>
      <vt:lpstr>Model Results Classifier</vt:lpstr>
      <vt:lpstr>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Machine Learning algorithms PESUIO_Slot-14  </dc:title>
  <dc:creator>Atchuta Ram Aravilli</dc:creator>
  <cp:lastModifiedBy>Atchuta Ram Aravilli</cp:lastModifiedBy>
  <cp:revision>10</cp:revision>
  <dcterms:created xsi:type="dcterms:W3CDTF">2022-11-17T06:03:54Z</dcterms:created>
  <dcterms:modified xsi:type="dcterms:W3CDTF">2022-11-19T04:46:26Z</dcterms:modified>
</cp:coreProperties>
</file>