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d4f3139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d4f3139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d4f31390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d4f31390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4501675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4501675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d4f31390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d4f31390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d4f31390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d4f31390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d4f31390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d4f31390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d4f31390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d4f31390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45016756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45016756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d4f3139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d4f3139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e6c480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e6c480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d4f3139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d4f3139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e6c4801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e6c4801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4501675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4501675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4f3139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d4f3139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d4f31390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d4f31390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d4f31390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d4f31390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4501675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4501675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d4f3139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d4f3139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d4f31390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d4f31390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d4f31390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d4f31390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d4f31390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d4f31390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d4f31390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d4f31390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63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Median General Practitioner (GP) Earnings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 Makwana, Anirudh Chintaluri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Algorithm: Info Gain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266675" y="1629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Uses the following formulas to calculate Gain(A) for each attribute 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where m is the number of classes and  p</a:t>
            </a:r>
            <a:r>
              <a:rPr baseline="-25000" lang="en" sz="1400"/>
              <a:t>i</a:t>
            </a:r>
            <a:r>
              <a:rPr lang="en" sz="1400"/>
              <a:t> is the probability that a tuple in </a:t>
            </a:r>
            <a:br>
              <a:rPr lang="en" sz="1400"/>
            </a:br>
            <a:r>
              <a:rPr lang="en" sz="1400"/>
              <a:t>dataset D belongs to C</a:t>
            </a:r>
            <a:r>
              <a:rPr baseline="-25000" lang="en" sz="1400"/>
              <a:t>i</a:t>
            </a:r>
            <a:r>
              <a:rPr lang="en" sz="1400"/>
              <a:t>, estimated by taking the ratio of the number of </a:t>
            </a:r>
            <a:br>
              <a:rPr lang="en" sz="1400"/>
            </a:br>
            <a:r>
              <a:rPr lang="en" sz="1400"/>
              <a:t>tuples in D where the class is C</a:t>
            </a:r>
            <a:r>
              <a:rPr baseline="-25000" lang="en" sz="1400"/>
              <a:t>i</a:t>
            </a:r>
            <a:r>
              <a:rPr lang="en" sz="1400"/>
              <a:t> to the total number of tuples in D. </a:t>
            </a:r>
            <a:br>
              <a:rPr lang="en" sz="1400"/>
            </a:br>
            <a:r>
              <a:rPr lang="en" sz="1400"/>
              <a:t>Attributes with an information gain value below 0.05 were removed.</a:t>
            </a:r>
            <a:endParaRPr sz="1400"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0" y="2026000"/>
            <a:ext cx="3117300" cy="11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440" y="1629850"/>
            <a:ext cx="301100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Algorithm: Cfs Subset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Evaluates</a:t>
            </a:r>
            <a:r>
              <a:rPr lang="en" sz="1800"/>
              <a:t> the worth of a different subsets of attributes, using the GreedyStepwise to find the best subset.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Below is the best subset found</a:t>
            </a:r>
            <a:endParaRPr sz="1800"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00" y="3269600"/>
            <a:ext cx="2813225" cy="1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052563" y="40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Algorithm: Hand-Picked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950" y="1268500"/>
            <a:ext cx="1911431" cy="35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Model: Naive Bayes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93350" y="1684675"/>
            <a:ext cx="490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Calculates probabilities using </a:t>
            </a:r>
            <a:r>
              <a:rPr b="1" lang="en" sz="1600"/>
              <a:t>Bayes’ Theorem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Assumes the features we use to predict the target are </a:t>
            </a:r>
            <a:r>
              <a:rPr b="1" lang="en" sz="1600"/>
              <a:t>independent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class </a:t>
            </a:r>
            <a:r>
              <a:rPr lang="en" sz="1600"/>
              <a:t>with</a:t>
            </a:r>
            <a:r>
              <a:rPr lang="en" sz="1600"/>
              <a:t> the </a:t>
            </a:r>
            <a:r>
              <a:rPr b="1" lang="en" sz="1600"/>
              <a:t>highest probability</a:t>
            </a:r>
            <a:r>
              <a:rPr lang="en" sz="1600"/>
              <a:t> becomes the model’s prediction</a:t>
            </a:r>
            <a:endParaRPr sz="1600"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0" y="2964678"/>
            <a:ext cx="2050800" cy="59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859" y="2996935"/>
            <a:ext cx="3324450" cy="5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125" y="1161181"/>
            <a:ext cx="2587476" cy="241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5500" y="3868849"/>
            <a:ext cx="3190099" cy="8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4397525" y="1721950"/>
            <a:ext cx="4184700" cy="26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Model: Random Forest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561775" y="1601950"/>
            <a:ext cx="374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Voting</a:t>
            </a:r>
            <a:r>
              <a:rPr lang="en" sz="1800"/>
              <a:t>-based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Creates multiple decision trees to determine  class prediction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 with </a:t>
            </a:r>
            <a:r>
              <a:rPr b="1" lang="en" sz="1800"/>
              <a:t>highest number of trees</a:t>
            </a:r>
            <a:r>
              <a:rPr lang="en" sz="1800"/>
              <a:t> “votes” becomes the model’s prediction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the trees are </a:t>
            </a:r>
            <a:r>
              <a:rPr b="1" lang="en" sz="1800"/>
              <a:t>equally weighted</a:t>
            </a:r>
            <a:r>
              <a:rPr lang="en" sz="1800"/>
              <a:t> for this process.</a:t>
            </a:r>
            <a:endParaRPr sz="1800"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75" y="1761000"/>
            <a:ext cx="3679051" cy="2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Model: OneR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1140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This works 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same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as the OneR attribute selection algorithm.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For each attribute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For each unique value of the attribute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   count the frequency of each class value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   find the most frequent class value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   make rule where the most frequent class value is assigned to this value of the attribute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Calculate the error rate of each rule for this attribute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Choose the rule with the lowest error rate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Model: Multilayer Perceptron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601675" y="1428950"/>
            <a:ext cx="535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Simplistic </a:t>
            </a:r>
            <a:r>
              <a:rPr b="1" lang="en" sz="1800"/>
              <a:t>Neural Network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Trained through </a:t>
            </a:r>
            <a:r>
              <a:rPr b="1" lang="en" sz="1800"/>
              <a:t>gradient descent, backpropagation</a:t>
            </a:r>
            <a:endParaRPr b="1" sz="1800"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000" y="1167025"/>
            <a:ext cx="2690075" cy="36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500" y="2688725"/>
            <a:ext cx="3556249" cy="20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Performance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411825" y="169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Training: 10-fold </a:t>
            </a:r>
            <a:r>
              <a:rPr b="1" lang="en" sz="2200"/>
              <a:t>cross-validation</a:t>
            </a:r>
            <a:endParaRPr b="1"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No need for </a:t>
            </a:r>
            <a:r>
              <a:rPr b="1" lang="en" sz="2200"/>
              <a:t>validation</a:t>
            </a:r>
            <a:r>
              <a:rPr b="1" lang="en" sz="2200"/>
              <a:t> set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Testing: Supplied Test Set</a:t>
            </a:r>
            <a:endParaRPr sz="2200"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250" y="928350"/>
            <a:ext cx="2883900" cy="16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075" y="2920200"/>
            <a:ext cx="3309576" cy="18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Accuracy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48675" y="1565025"/>
            <a:ext cx="34437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Training,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cross-validation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Testing, testing dataset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25" y="1173330"/>
            <a:ext cx="5019024" cy="1665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525" y="3141975"/>
            <a:ext cx="5019024" cy="164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297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TPR, FPR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500975" y="1655575"/>
            <a:ext cx="34437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 Positive Rate (TPR)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 Positive Rate (FPR)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325" y="1155438"/>
            <a:ext cx="5267424" cy="17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325" y="3054550"/>
            <a:ext cx="5267426" cy="174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purpose of this project is to create a model to predict the median income (before tax) of general practitioners (GPs) in the United Kingdom.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can be used to better understand the circumstances for GPs in specific demographics, and can be used to make better healthcare policy-making decisions from governments and healthcare firms, as well as using it as a metric for economic forecasting, the job market, and general quality of life.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ROC Area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888747"/>
            <a:ext cx="6836575" cy="2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200" y="1181525"/>
            <a:ext cx="5153501" cy="3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723200" y="1380350"/>
            <a:ext cx="41271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Pearson Correlation</a:t>
            </a:r>
            <a:r>
              <a:rPr lang="en" sz="1600"/>
              <a:t> approach most effective attribute selection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Random Forest</a:t>
            </a:r>
            <a:r>
              <a:rPr lang="en" sz="1600"/>
              <a:t> most effective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Scores ranged from 66.9903% to 97.5728%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Chose </a:t>
            </a:r>
            <a:r>
              <a:rPr b="1" lang="en" sz="1600"/>
              <a:t>Correlation-RandomForest </a:t>
            </a:r>
            <a:r>
              <a:rPr lang="en" sz="1600"/>
              <a:t>as our model with the highest accuracy, the lowest error rates of all models, highest TP, lowest FP, and near perfect ROC area.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Testing accuracy scores </a:t>
            </a:r>
            <a:r>
              <a:rPr b="1" lang="en" sz="1600"/>
              <a:t>inflated</a:t>
            </a:r>
            <a:endParaRPr b="1" sz="1600"/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311" y="1380350"/>
            <a:ext cx="3964965" cy="284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120282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were able to successfully train machine learning models to predict salary of GPs based on demographics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models achieved </a:t>
            </a:r>
            <a:r>
              <a:rPr b="1" lang="en" sz="1600"/>
              <a:t>at least 65% accuracy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Highest performing model: </a:t>
            </a:r>
            <a:r>
              <a:rPr b="1" lang="en" sz="1600"/>
              <a:t>Correlation</a:t>
            </a:r>
            <a:r>
              <a:rPr b="1" lang="en" sz="1600"/>
              <a:t>-RandomForest</a:t>
            </a:r>
            <a:r>
              <a:rPr lang="en" sz="1600"/>
              <a:t> - 97.5728%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Last class bin not represented</a:t>
            </a:r>
            <a:r>
              <a:rPr lang="en" sz="1600"/>
              <a:t> well in the test set (3 total instances)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Directions: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Collect more data such that those of the </a:t>
            </a:r>
            <a:r>
              <a:rPr b="1" lang="en" sz="1600"/>
              <a:t>highest income batch are represented</a:t>
            </a:r>
            <a:r>
              <a:rPr lang="en" sz="1600"/>
              <a:t> well in the </a:t>
            </a:r>
            <a:r>
              <a:rPr lang="en" sz="1600"/>
              <a:t>dataset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SMOTE as an alternative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Enables policy-makers to make better decisions for development of society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59675" y="2149825"/>
            <a:ext cx="390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</a:t>
            </a:r>
            <a:r>
              <a:rPr lang="en" sz="1700"/>
              <a:t>ingle dataset from the National Health Service England Website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55 attributes, one class attribute, and 1406 instances (before preprocessing).</a:t>
            </a:r>
            <a:endParaRPr sz="17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50" y="1899950"/>
            <a:ext cx="4665750" cy="21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8" y="1032100"/>
            <a:ext cx="3136150" cy="381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138" y="1032100"/>
            <a:ext cx="2430431" cy="38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4012" y="1032100"/>
            <a:ext cx="2471456" cy="38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1052550" y="27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262750"/>
            <a:ext cx="70389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following were the steps we took for pre-processing the data: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Remove any instances missing the class value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Remove </a:t>
            </a:r>
            <a:r>
              <a:rPr lang="en" sz="1800"/>
              <a:t>unnecessary attributes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Removing attributes with too many missing values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55" y="2087900"/>
            <a:ext cx="7301706" cy="4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150" y="3010236"/>
            <a:ext cx="7301699" cy="82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724" y="4152476"/>
            <a:ext cx="5172063" cy="9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126775" y="1030825"/>
            <a:ext cx="4285500" cy="5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Removing attributes too similar to class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Tot Gross Earnings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Tot Income Before Tax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Income Before Tax Standard Error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4. Normalize the data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Standardize to normalize by </a:t>
            </a:r>
            <a:r>
              <a:rPr b="1" lang="en" sz="1500"/>
              <a:t>z-score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5. Split the dataset into training and testing datasets with Stratified Random Sampling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80% for </a:t>
            </a:r>
            <a:r>
              <a:rPr lang="en" sz="1500"/>
              <a:t>training</a:t>
            </a:r>
            <a:r>
              <a:rPr lang="en" sz="1500"/>
              <a:t>, 20% for testing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invertSelection = True for training</a:t>
            </a:r>
            <a:endParaRPr sz="15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350" y="517774"/>
            <a:ext cx="2979025" cy="1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347" y="2571750"/>
            <a:ext cx="2979025" cy="239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 of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6879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Converted the class to a nominal data type by </a:t>
            </a:r>
            <a:br>
              <a:rPr lang="en" sz="1800"/>
            </a:br>
            <a:r>
              <a:rPr lang="en" sz="1800"/>
              <a:t>discretizing it into four bins of equal width.</a:t>
            </a:r>
            <a:endParaRPr sz="18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25" y="3398775"/>
            <a:ext cx="8505750" cy="14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125" y="1390850"/>
            <a:ext cx="2951125" cy="17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Algorithms: Correlation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5422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Finds the Pearson correlation coefficient for each attribute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Attributes with a correlation coefficient below 0.05 </a:t>
            </a:r>
            <a:br>
              <a:rPr lang="en" sz="1800"/>
            </a:br>
            <a:r>
              <a:rPr lang="en" sz="1800"/>
              <a:t>were removed. (Removed 7 attributes)</a:t>
            </a:r>
            <a:endParaRPr sz="18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50" y="2029352"/>
            <a:ext cx="4003250" cy="11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097" y="2206550"/>
            <a:ext cx="2475249" cy="23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Algorithm: OneR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375600" y="1427850"/>
            <a:ext cx="623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Creates a rule to predict the class using a single attribute. Finds the rule with the  lowest error rate using the pseudocode below.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For each attribute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For each unique value of the attribute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   count the frequency of each class value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   find the most frequent class value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   make rule where the most frequent class value is assigned to this value of the attribute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Calculate the error rate of each rule for this attribute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Choose the rule with the lowest error rate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Attributes with a score of less than 68.0 were removed. (Removed 6 attributes)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700" y="1876975"/>
            <a:ext cx="2229900" cy="218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