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Int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78E2A8-C2B9-443A-A00E-9C6F1A0E9491}">
  <a:tblStyle styleId="{3A78E2A8-C2B9-443A-A00E-9C6F1A0E94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2537554-2BE8-4239-B1FD-62CEC73A74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slide" Target="slides/slide19.xml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67d18b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67d18b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67d18b7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f67d18b7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c6f2d0f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c6f2d0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f67d18b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f67d18b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67d18b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f67d18b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caf33cf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caf33cf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f67d18b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f67d18b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f67d18b7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f67d18b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67d18b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f67d18b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cfcd46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cfcd46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67d18b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67d18b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caf33c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caf33c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caf33cf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caf33cf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f67d18b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f67d18b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f67d18b7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f67d18b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67d18b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67d18b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67d18b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67d18b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f67d18b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f67d18b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eme" type="title">
  <p:cSld name="TITLE">
    <p:bg>
      <p:bgPr>
        <a:gradFill>
          <a:gsLst>
            <a:gs pos="0">
              <a:srgbClr val="FFFFFF"/>
            </a:gs>
            <a:gs pos="24000">
              <a:srgbClr val="E6E6E6"/>
            </a:gs>
            <a:gs pos="63000">
              <a:srgbClr val="F3F3F3"/>
            </a:gs>
            <a:gs pos="78000">
              <a:srgbClr val="D9D9D9"/>
            </a:gs>
            <a:gs pos="94000">
              <a:srgbClr val="B9B9B9"/>
            </a:gs>
            <a:gs pos="100000">
              <a:srgbClr val="999999"/>
            </a:gs>
          </a:gsLst>
          <a:lin ang="2700006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24000">
              <a:srgbClr val="E6E6E6"/>
            </a:gs>
            <a:gs pos="63000">
              <a:srgbClr val="F3F3F3"/>
            </a:gs>
            <a:gs pos="78000">
              <a:srgbClr val="D9D9D9"/>
            </a:gs>
            <a:gs pos="94000">
              <a:srgbClr val="B9B9B9"/>
            </a:gs>
            <a:gs pos="100000">
              <a:srgbClr val="999999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24000">
              <a:srgbClr val="E6E6E6"/>
            </a:gs>
            <a:gs pos="63000">
              <a:srgbClr val="F3F3F3"/>
            </a:gs>
            <a:gs pos="78000">
              <a:srgbClr val="D9D9D9"/>
            </a:gs>
            <a:gs pos="94000">
              <a:srgbClr val="B9B9B9"/>
            </a:gs>
            <a:gs pos="100000">
              <a:srgbClr val="999999"/>
            </a:gs>
          </a:gsLst>
          <a:lin ang="2700006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MAXGBoost: A Fast Novel Heuristic Approach to Adaptive Learning Rates in Gradient Boosted Decision Trees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Anirudh Chintaluri, Radin Rezanezhad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Dataset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19325" y="1626225"/>
            <a:ext cx="37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Splits</a:t>
            </a:r>
            <a:endParaRPr sz="21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68%: Training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12%: Validation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20%: Testing</a:t>
            </a:r>
            <a:endParaRPr sz="20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880100" y="1626225"/>
            <a:ext cx="37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Analysis</a:t>
            </a:r>
            <a:endParaRPr sz="21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5-fold Cross-validation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based on best fold per model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Models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876300" y="17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{3A78E2A8-C2B9-443A-A00E-9C6F1A0E9491}</a:tableStyleId>
              </a:tblPr>
              <a:tblGrid>
                <a:gridCol w="3178075"/>
                <a:gridCol w="4271125"/>
              </a:tblGrid>
              <a:tr h="27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Decision Tree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Single Decision Tree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Ensemble Voting Decision Tree Model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Constant η 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XGBoost with a constant learning rate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Exponential Decay 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XGBoost with a learning rate multiplied by constant every iteration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MAXGBoost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XGBoost with Momentum Approximation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Hyperparameters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876300" y="17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{3A78E2A8-C2B9-443A-A00E-9C6F1A0E9491}</a:tableStyleId>
              </a:tblPr>
              <a:tblGrid>
                <a:gridCol w="3178075"/>
                <a:gridCol w="4271125"/>
              </a:tblGrid>
              <a:tr h="27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Decision Tree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Max Depth </a:t>
                      </a: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= 4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Estimators </a:t>
                      </a: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= 5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Constant η 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Estimators</a:t>
                      </a: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 = 423,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0.08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Exponential Decay 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Estimators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423,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0.9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MAXGBoost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Estimators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423,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Initial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0.89,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β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0.99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40" name="Google Shape;140;p25"/>
          <p:cNvGraphicFramePr/>
          <p:nvPr/>
        </p:nvGraphicFramePr>
        <p:xfrm>
          <a:off x="471975" y="174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{E2537554-2BE8-4239-B1FD-62CEC73A74FF}</a:tableStyleId>
              </a:tblPr>
              <a:tblGrid>
                <a:gridCol w="2524000"/>
                <a:gridCol w="1430975"/>
                <a:gridCol w="1366925"/>
                <a:gridCol w="1387025"/>
                <a:gridCol w="1456025"/>
              </a:tblGrid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Model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Accuracy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Precision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Recall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AUC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Decision Tree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0.99946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0.86813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0.80612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0.90296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0.99951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0.77000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0.93902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0.96931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Constant η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0.99977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0.88636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0.96296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0.98139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Exponential decay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0.99979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0.88764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0.97531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0.98757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MAXGBoost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0.99980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0.93827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0.92683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0.96337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MAXGBoost Strengths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Best Precision</a:t>
            </a:r>
            <a:r>
              <a:rPr lang="en" sz="2400"/>
              <a:t> in Fraud Detection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Exceptional performance in minimizing false positives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Effective for high-stakes financial environments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Reduces customer friction from false alerts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Minimizes operational costs from investigation overhead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MAXGBoost Limitations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Relatively low</a:t>
            </a:r>
            <a:r>
              <a:rPr lang="en" sz="2250"/>
              <a:t> AUC for Fraud Detection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en" sz="2250"/>
              <a:t>Rapid </a:t>
            </a:r>
            <a:r>
              <a:rPr lang="en" sz="2250"/>
              <a:t>learning rate</a:t>
            </a:r>
            <a:r>
              <a:rPr b="1" lang="en" sz="2250"/>
              <a:t> decrease</a:t>
            </a:r>
            <a:r>
              <a:rPr lang="en" sz="2250"/>
              <a:t> with small loss improvements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en" sz="2250"/>
              <a:t>Limited exploration of feature space</a:t>
            </a:r>
            <a:endParaRPr b="1"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Over-emphasis on strongly discriminative features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Underweighting of subtle fraud patterns</a:t>
            </a:r>
            <a:endParaRPr sz="22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70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Tree-based models effective in classifying positive class of fraud </a:t>
            </a:r>
            <a:r>
              <a:rPr b="1" lang="en"/>
              <a:t>in &lt; 0.2% of data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Increases the ability for law enforcement</a:t>
            </a:r>
            <a:r>
              <a:rPr lang="en" sz="1800"/>
              <a:t> to correctly catch frauds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MAXGBoost best model comparing accuracy and precision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MAXGBoost most effective in </a:t>
            </a:r>
            <a:r>
              <a:rPr b="1" lang="en" sz="1800"/>
              <a:t>preventing false accusations of fraud</a:t>
            </a:r>
            <a:r>
              <a:rPr lang="en" sz="1800"/>
              <a:t> and </a:t>
            </a:r>
            <a:r>
              <a:rPr b="1" lang="en" sz="1800"/>
              <a:t>increasing customer satisfaction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decay XGBoost most effective in </a:t>
            </a:r>
            <a:r>
              <a:rPr b="1" lang="en"/>
              <a:t>catching fraudulent cases</a:t>
            </a:r>
            <a:r>
              <a:rPr lang="en"/>
              <a:t>, compromising false accusations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Hybrid Model Development</a:t>
            </a:r>
            <a:endParaRPr b="1"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Combine strengths of EGB and MAXGBoost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Create integrated momentum-decay approach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Feature-specific momentum updates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Class-aware momentum adjustments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24000">
              <a:srgbClr val="E6E6E6"/>
            </a:gs>
            <a:gs pos="63000">
              <a:srgbClr val="F3F3F3"/>
            </a:gs>
            <a:gs pos="78000">
              <a:srgbClr val="D9D9D9"/>
            </a:gs>
            <a:gs pos="94000">
              <a:srgbClr val="B9B9B9"/>
            </a:gs>
            <a:gs pos="100000">
              <a:srgbClr val="999999"/>
            </a:gs>
          </a:gsLst>
          <a:lin ang="2700006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Andrej Baranovskij. (2019, March 12). </a:t>
            </a:r>
            <a:r>
              <a:rPr i="1" lang="en" sz="1200">
                <a:solidFill>
                  <a:srgbClr val="212529"/>
                </a:solidFill>
              </a:rPr>
              <a:t>Selecting Optimal Parameters for XGBoost Model Training</a:t>
            </a:r>
            <a:r>
              <a:rPr lang="en" sz="1200">
                <a:solidFill>
                  <a:srgbClr val="212529"/>
                </a:solidFill>
              </a:rPr>
              <a:t>. Medium; Towards Data Science. https://medium.com/towards-data-science/selecting-optimal-parameters-for-xgboost-model-training-c7cd9ed5e45e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Beja-Battais, P. (2023, October 6). </a:t>
            </a:r>
            <a:r>
              <a:rPr i="1" lang="en" sz="1200">
                <a:solidFill>
                  <a:srgbClr val="212529"/>
                </a:solidFill>
              </a:rPr>
              <a:t>Overview of AdaBoost: Reconciling its views to better understand its dynamics</a:t>
            </a:r>
            <a:r>
              <a:rPr lang="en" sz="1200">
                <a:solidFill>
                  <a:srgbClr val="212529"/>
                </a:solidFill>
              </a:rPr>
              <a:t>. ArXiv.org. https://doi.org/10.48550/arXiv.2310.18323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Brownlee, J. (2016, September 15). </a:t>
            </a:r>
            <a:r>
              <a:rPr i="1" lang="en" sz="1200">
                <a:solidFill>
                  <a:srgbClr val="212529"/>
                </a:solidFill>
              </a:rPr>
              <a:t>Tune Learning Rate for Gradient Boosting with XGBoost in Python</a:t>
            </a:r>
            <a:r>
              <a:rPr lang="en" sz="1200">
                <a:solidFill>
                  <a:srgbClr val="212529"/>
                </a:solidFill>
              </a:rPr>
              <a:t>. Machine Learning Mastery. https://machinelearningmastery.com/tune-learning-rate-for-gradient-boosting-with-xgboost-in-python/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Chen, T., &amp; Guestrin, C. (2016). XGBoost: a Scalable Tree Boosting System. </a:t>
            </a:r>
            <a:r>
              <a:rPr i="1" lang="en" sz="1200">
                <a:solidFill>
                  <a:srgbClr val="212529"/>
                </a:solidFill>
              </a:rPr>
              <a:t>Proceedings of the 22nd ACM SIGKDD International Conference on Knowledge Discovery and Data Mining - KDD ’16</a:t>
            </a:r>
            <a:r>
              <a:rPr lang="en" sz="1200">
                <a:solidFill>
                  <a:srgbClr val="212529"/>
                </a:solidFill>
              </a:rPr>
              <a:t>, 785–794. https://doi.org/10.1145/2939672.2939785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212529"/>
                </a:solidFill>
              </a:rPr>
              <a:t>Credit Card Fraud Detection</a:t>
            </a:r>
            <a:r>
              <a:rPr lang="en" sz="1200">
                <a:solidFill>
                  <a:srgbClr val="212529"/>
                </a:solidFill>
              </a:rPr>
              <a:t>. (n.d.). Kaggle. https://www.kaggle.com/datasets/mlg-ulb/creditcardfraud/data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Ke, G., Meng, Q., Finley, T., Wang, T., Chen, W., Ma, W., Ye, Q., &amp; Liu, T.-Y. (2017). </a:t>
            </a:r>
            <a:r>
              <a:rPr i="1" lang="en" sz="1200">
                <a:solidFill>
                  <a:srgbClr val="212529"/>
                </a:solidFill>
              </a:rPr>
              <a:t>LightGBM: A Highly Efficient Gradient Boosting Decision Tree</a:t>
            </a:r>
            <a:r>
              <a:rPr lang="en" sz="1200">
                <a:solidFill>
                  <a:srgbClr val="212529"/>
                </a:solidFill>
              </a:rPr>
              <a:t>. Neural Information Processing Systems; Curran Associates, Inc. https://papers.nips.cc/paper_files/paper/2017/hash/6449f44a102fde848669bdd9eb6b76fa-Abstract.html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212529"/>
                </a:solidFill>
              </a:rPr>
              <a:t>Learning rate</a:t>
            </a:r>
            <a:r>
              <a:rPr lang="en" sz="1200">
                <a:solidFill>
                  <a:srgbClr val="212529"/>
                </a:solidFill>
              </a:rPr>
              <a:t>. (n.d.). Wikipedia. https://en.wikipedia.org/wiki/Learning_rate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Mohan, A. (2021, April 6). </a:t>
            </a:r>
            <a:r>
              <a:rPr i="1" lang="en" sz="1200">
                <a:solidFill>
                  <a:srgbClr val="212529"/>
                </a:solidFill>
              </a:rPr>
              <a:t>IEEE-CIS Fraud Detection - Top 5% Solution - Towards Data Science</a:t>
            </a:r>
            <a:r>
              <a:rPr lang="en" sz="1200">
                <a:solidFill>
                  <a:srgbClr val="212529"/>
                </a:solidFill>
              </a:rPr>
              <a:t>. Medium; Towards Data Science. https://medium.com/towards-data-science/ieee-cis-fraud-detection-top-5-solution-5488fc66e95f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Pedregosa, F., Varoquaux, G., Gramfort, A., Michel, V., Thirion, B., Grisel, O., Blondel, M., Müller, A., Nothman, J., Louppe, G., Prettenhofer, P., Weiss, R., Dubourg, V., Vanderplas, J., Passos, A., Cournapeau, D., Brucher, M., Perrot, M., &amp; Duchesnay, É. (2018). Scikit-learn: Machine Learning in Python. </a:t>
            </a:r>
            <a:r>
              <a:rPr i="1" lang="en" sz="1200">
                <a:solidFill>
                  <a:srgbClr val="212529"/>
                </a:solidFill>
              </a:rPr>
              <a:t>ArXiv:1201.0490 [Cs]</a:t>
            </a:r>
            <a:r>
              <a:rPr lang="en" sz="1200">
                <a:solidFill>
                  <a:srgbClr val="212529"/>
                </a:solidFill>
              </a:rPr>
              <a:t>. https://arxiv.org/abs/1201.0490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Vitaly Bushaev. (2017, December 4). </a:t>
            </a:r>
            <a:r>
              <a:rPr i="1" lang="en" sz="1200">
                <a:solidFill>
                  <a:srgbClr val="212529"/>
                </a:solidFill>
              </a:rPr>
              <a:t>Stochastic Gradient Descent with momentum - Towards Data Science</a:t>
            </a:r>
            <a:r>
              <a:rPr lang="en" sz="1200">
                <a:solidFill>
                  <a:srgbClr val="212529"/>
                </a:solidFill>
              </a:rPr>
              <a:t>. Medium; Towards Data Science. https://medium.com/towards-data-science/stochastic-gradient-descent-with-momentum-a84097641a5d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Wang, C., Wang, Z., Ouyang, Y., &amp; Soleimani, B. H. (2024, May 27). </a:t>
            </a:r>
            <a:r>
              <a:rPr i="1" lang="en" sz="1200">
                <a:solidFill>
                  <a:srgbClr val="212529"/>
                </a:solidFill>
              </a:rPr>
              <a:t>Adaptive Learning Rates for Gradient Boosting Machines</a:t>
            </a:r>
            <a:r>
              <a:rPr lang="en" sz="1200">
                <a:solidFill>
                  <a:srgbClr val="212529"/>
                </a:solidFill>
              </a:rPr>
              <a:t>. Proceedings of the Canadian Conference on Artificial Intelligence. https://caiac.pubpub.org/pub/py65wd3c/release/1</a:t>
            </a:r>
            <a:endParaRPr sz="12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GBDTs initialize with a decision tree that's evaluated using a loss function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model minimizes loss by moving in the direction of the negative gradient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process is similar to neural networks' backpropagation, but creates an ensemble decision tree model</a:t>
            </a:r>
            <a:endParaRPr sz="1900"/>
          </a:p>
        </p:txBody>
      </p:sp>
      <p:pic>
        <p:nvPicPr>
          <p:cNvPr descr="Structure of the gradient boosting decision trees | Download Scientific  Diagram" id="62" name="Google Shape;62;p14"/>
          <p:cNvPicPr preferRelativeResize="0"/>
          <p:nvPr/>
        </p:nvPicPr>
        <p:blipFill rotWithShape="1">
          <a:blip r:embed="rId3">
            <a:alphaModFix/>
          </a:blip>
          <a:srcRect b="-12656" l="-16215" r="-9097" t="-12656"/>
          <a:stretch/>
        </p:blipFill>
        <p:spPr>
          <a:xfrm>
            <a:off x="3881975" y="1152475"/>
            <a:ext cx="5525016" cy="32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Mechanics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adds new decision trees scaled by a learning rate (η)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determines how far down the loss function the tree will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η ensures convergence but requires more iterations and computational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η speeds up convergence but risks overshooting the optimal solution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75" y="2858650"/>
            <a:ext cx="5103444" cy="2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Optimization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Optimal learning rate depends on both dataset and loss function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Tuning requires iterative experimentation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Adaptive strategies help reduce need for extensive hyperparameter searches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Particularly important for datasets with high sparsity</a:t>
            </a:r>
            <a:endParaRPr sz="2000"/>
          </a:p>
        </p:txBody>
      </p:sp>
      <p:pic>
        <p:nvPicPr>
          <p:cNvPr descr="Difference between GridSearchCV and RandomizedSearchCV - 360DigiTMG"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297" y="1799414"/>
            <a:ext cx="4065900" cy="212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MAXGBoost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1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Momentum Approximation XGBoost dynamically adjusts learning rate based on loss momentum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Enables faster convergence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Reduces need for manual optimization wh</a:t>
            </a:r>
            <a:r>
              <a:rPr lang="en" sz="2000"/>
              <a:t>ile maintaining high detection accuracy</a:t>
            </a:r>
            <a:endParaRPr sz="2000"/>
          </a:p>
        </p:txBody>
      </p:sp>
      <p:pic>
        <p:nvPicPr>
          <p:cNvPr descr="Clustered Federated Learning Based on Momentum Gradient Descent for  Heterogeneous Data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275"/>
            <a:ext cx="4488550" cy="38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86475"/>
            <a:ext cx="5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Card Fraud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284,807 total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31 total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Notable Features: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V1-V38 -&gt; Result of PCA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492 instances marked as fraud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&lt; 0.2%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already preprocessed</a:t>
            </a:r>
            <a:endParaRPr sz="1800"/>
          </a:p>
        </p:txBody>
      </p:sp>
      <p:grpSp>
        <p:nvGrpSpPr>
          <p:cNvPr id="90" name="Google Shape;90;p18"/>
          <p:cNvGrpSpPr/>
          <p:nvPr/>
        </p:nvGrpSpPr>
        <p:grpSpPr>
          <a:xfrm>
            <a:off x="5172260" y="1499335"/>
            <a:ext cx="3394656" cy="2418692"/>
            <a:chOff x="1976400" y="1890000"/>
            <a:chExt cx="4320000" cy="3078000"/>
          </a:xfrm>
        </p:grpSpPr>
        <p:sp>
          <p:nvSpPr>
            <p:cNvPr id="91" name="Google Shape;91;p18"/>
            <p:cNvSpPr/>
            <p:nvPr/>
          </p:nvSpPr>
          <p:spPr>
            <a:xfrm>
              <a:off x="1976400" y="1890000"/>
              <a:ext cx="4320000" cy="3078000"/>
            </a:xfrm>
            <a:prstGeom prst="roundRect">
              <a:avLst>
                <a:gd fmla="val 14737" name="adj"/>
              </a:avLst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976400" y="2387400"/>
              <a:ext cx="4320000" cy="345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2311200" y="3505200"/>
              <a:ext cx="496800" cy="3456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5313600" y="4257650"/>
              <a:ext cx="472800" cy="4728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5598055" y="4257650"/>
              <a:ext cx="472800" cy="472800"/>
            </a:xfrm>
            <a:prstGeom prst="ellipse">
              <a:avLst/>
            </a:prstGeom>
            <a:solidFill>
              <a:srgbClr val="FF9900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- Traditional Neural Network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850" y="1687988"/>
            <a:ext cx="4944300" cy="19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- Neural Network with Momentum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675" y="1758675"/>
            <a:ext cx="4342150" cy="21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758675"/>
            <a:ext cx="36165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= velocity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β = how influential past velocities are on the new velocity calculated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Converges faster than with a constant learning rate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- MAXGBoost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100" y="1947975"/>
            <a:ext cx="4429326" cy="16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79325"/>
            <a:ext cx="37872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GBDT and momentum-based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Approximates ∇ 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momentum to update the </a:t>
            </a:r>
            <a:r>
              <a:rPr b="1" lang="en"/>
              <a:t>learning rate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Loss increase = η increase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Loss decrease = η decrease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