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sldIdLst>
    <p:sldId id="401" r:id="rId5"/>
    <p:sldId id="405" r:id="rId6"/>
    <p:sldId id="394" r:id="rId7"/>
    <p:sldId id="412" r:id="rId8"/>
    <p:sldId id="410" r:id="rId9"/>
    <p:sldId id="413" r:id="rId10"/>
    <p:sldId id="414" r:id="rId11"/>
    <p:sldId id="415" r:id="rId12"/>
    <p:sldId id="416" r:id="rId13"/>
    <p:sldId id="417" r:id="rId14"/>
    <p:sldId id="422" r:id="rId15"/>
    <p:sldId id="418" r:id="rId16"/>
    <p:sldId id="4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08" autoAdjust="0"/>
  </p:normalViewPr>
  <p:slideViewPr>
    <p:cSldViewPr snapToGrid="0">
      <p:cViewPr varScale="1">
        <p:scale>
          <a:sx n="86" d="100"/>
          <a:sy n="86" d="100"/>
        </p:scale>
        <p:origin x="451" y="4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pPr algn="ctr"/>
          <a:r>
            <a:rPr lang="en-US" sz="1600" dirty="0"/>
            <a:t>Service Volunteers</a:t>
          </a:r>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pPr algn="ctr"/>
          <a:r>
            <a:rPr lang="en-US" sz="1600" b="0" i="0" u="none" dirty="0"/>
            <a:t>Tracking the donations</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pPr algn="ctr"/>
          <a:r>
            <a:rPr lang="en-US" sz="1800" b="0" i="0" u="none" dirty="0"/>
            <a:t>Collaborative Effort</a:t>
          </a:r>
          <a:endParaRPr lang="en-US" sz="18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endParaRPr lang="en-US" sz="1800" dirty="0"/>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pPr algn="ctr"/>
          <a:r>
            <a:rPr lang="en-US" sz="1800" b="0" i="0" u="none" dirty="0"/>
            <a:t>Suggestions Box</a:t>
          </a:r>
          <a:endParaRPr lang="en-US" sz="18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endParaRPr lang="en-US" sz="1800" dirty="0"/>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pPr algn="ctr"/>
          <a:r>
            <a:rPr lang="en-US" sz="1800" b="0" i="0" u="none" dirty="0"/>
            <a:t>Help Box</a:t>
          </a:r>
          <a:endParaRPr lang="en-US" sz="1800" dirty="0"/>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10000" custScaleY="11000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10000" custScaleY="1100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5"/>
      <dgm:spPr/>
    </dgm:pt>
    <dgm:pt modelId="{49B749E6-BF6B-43D3-BC78-61C4A55E8F98}" type="pres">
      <dgm:prSet presAssocID="{06FDC3BC-D033-45AB-9EB6-A7C45BCB6B38}"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5" custScaleX="110000" custScaleY="110000">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5"/>
      <dgm:spPr/>
    </dgm:pt>
    <dgm:pt modelId="{DE3E8A8B-9693-4833-9262-AF7EC983C5C1}" type="pres">
      <dgm:prSet presAssocID="{9EDAF963-6421-41D1-B581-2F79B34A655B}"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5">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5">
        <dgm:presLayoutVars>
          <dgm:chMax val="1"/>
          <dgm:chPref val="1"/>
          <dgm:bulletEnabled val="1"/>
        </dgm:presLayoutVars>
      </dgm:prSet>
      <dgm:spPr/>
    </dgm:pt>
    <dgm:pt modelId="{A722EF93-B85C-4140-B98F-F5D492BD70D3}" type="pres">
      <dgm:prSet presAssocID="{9EDAF963-6421-41D1-B581-2F79B34A655B}"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679674"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58503" y="521528"/>
          <a:ext cx="3242340"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0764" rIns="145578" bIns="30764" numCol="1" spcCol="1270" anchor="ctr" anchorCtr="0">
          <a:noAutofit/>
        </a:bodyPr>
        <a:lstStyle/>
        <a:p>
          <a:pPr marL="0" lvl="0" indent="0" algn="ctr" defTabSz="711200">
            <a:lnSpc>
              <a:spcPct val="90000"/>
            </a:lnSpc>
            <a:spcBef>
              <a:spcPct val="0"/>
            </a:spcBef>
            <a:spcAft>
              <a:spcPct val="35000"/>
            </a:spcAft>
            <a:buNone/>
          </a:pPr>
          <a:r>
            <a:rPr lang="en-US" sz="1600" kern="1200" dirty="0"/>
            <a:t>Service Volunteers</a:t>
          </a:r>
        </a:p>
      </dsp:txBody>
      <dsp:txXfrm>
        <a:off x="58503" y="521528"/>
        <a:ext cx="3242340" cy="564276"/>
      </dsp:txXfrm>
    </dsp:sp>
    <dsp:sp modelId="{5C96A5F5-16B2-4AEA-9591-B66C220F4A65}">
      <dsp:nvSpPr>
        <dsp:cNvPr id="0" name=""/>
        <dsp:cNvSpPr/>
      </dsp:nvSpPr>
      <dsp:spPr>
        <a:xfrm>
          <a:off x="339863" y="1836462"/>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pPr>
          <a:endParaRPr lang="en-US" sz="2000" kern="1200" dirty="0"/>
        </a:p>
      </dsp:txBody>
      <dsp:txXfrm>
        <a:off x="339863" y="1836462"/>
        <a:ext cx="2679620" cy="386443"/>
      </dsp:txXfrm>
    </dsp:sp>
    <dsp:sp modelId="{B3AC6DBE-85B6-4AF3-BADF-7E1E82B735CC}">
      <dsp:nvSpPr>
        <dsp:cNvPr id="0" name=""/>
        <dsp:cNvSpPr/>
      </dsp:nvSpPr>
      <dsp:spPr>
        <a:xfrm>
          <a:off x="163265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354437"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733266" y="2334051"/>
          <a:ext cx="3242340"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0764" rIns="145578" bIns="30764"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Tracking the donations</a:t>
          </a:r>
          <a:endParaRPr lang="en-US" sz="1600" kern="1200" dirty="0"/>
        </a:p>
      </dsp:txBody>
      <dsp:txXfrm>
        <a:off x="1733266" y="2334051"/>
        <a:ext cx="3242340" cy="564276"/>
      </dsp:txXfrm>
    </dsp:sp>
    <dsp:sp modelId="{730471FC-8FAF-49B2-8F42-63D391F759BE}">
      <dsp:nvSpPr>
        <dsp:cNvPr id="0" name=""/>
        <dsp:cNvSpPr/>
      </dsp:nvSpPr>
      <dsp:spPr>
        <a:xfrm>
          <a:off x="2014626" y="1196949"/>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pPr>
          <a:endParaRPr lang="en-US" sz="2000" kern="1200" dirty="0"/>
        </a:p>
      </dsp:txBody>
      <dsp:txXfrm>
        <a:off x="2014626" y="1196949"/>
        <a:ext cx="2679620" cy="386443"/>
      </dsp:txXfrm>
    </dsp:sp>
    <dsp:sp modelId="{F34C40A7-6131-4EF1-9887-E7EEA86D1562}">
      <dsp:nvSpPr>
        <dsp:cNvPr id="0" name=""/>
        <dsp:cNvSpPr/>
      </dsp:nvSpPr>
      <dsp:spPr>
        <a:xfrm>
          <a:off x="3307414"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029199"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08029" y="521528"/>
          <a:ext cx="3242340"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0764" rIns="145578" bIns="30764" numCol="1" spcCol="1270" anchor="ctr" anchorCtr="0">
          <a:noAutofit/>
        </a:bodyPr>
        <a:lstStyle/>
        <a:p>
          <a:pPr marL="0" lvl="0" indent="0" algn="ctr" defTabSz="800100">
            <a:lnSpc>
              <a:spcPct val="90000"/>
            </a:lnSpc>
            <a:spcBef>
              <a:spcPct val="0"/>
            </a:spcBef>
            <a:spcAft>
              <a:spcPct val="35000"/>
            </a:spcAft>
            <a:buNone/>
          </a:pPr>
          <a:r>
            <a:rPr lang="en-US" sz="1800" b="0" i="0" u="none" kern="1200" dirty="0"/>
            <a:t>Collaborative Effort</a:t>
          </a:r>
          <a:endParaRPr lang="en-US" sz="1800" kern="1200" dirty="0"/>
        </a:p>
      </dsp:txBody>
      <dsp:txXfrm>
        <a:off x="3408029" y="521528"/>
        <a:ext cx="3242340" cy="564276"/>
      </dsp:txXfrm>
    </dsp:sp>
    <dsp:sp modelId="{7605329C-2B32-4CD7-9B69-1B3DAB88562E}">
      <dsp:nvSpPr>
        <dsp:cNvPr id="0" name=""/>
        <dsp:cNvSpPr/>
      </dsp:nvSpPr>
      <dsp:spPr>
        <a:xfrm>
          <a:off x="3689389" y="1836462"/>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pPr>
          <a:endParaRPr lang="en-US" sz="2400" kern="1200" dirty="0"/>
        </a:p>
      </dsp:txBody>
      <dsp:txXfrm>
        <a:off x="3689389" y="1836462"/>
        <a:ext cx="2679620" cy="386443"/>
      </dsp:txXfrm>
    </dsp:sp>
    <dsp:sp modelId="{79B0CEDC-0005-4ACE-AB25-DB9533DC85C2}">
      <dsp:nvSpPr>
        <dsp:cNvPr id="0" name=""/>
        <dsp:cNvSpPr/>
      </dsp:nvSpPr>
      <dsp:spPr>
        <a:xfrm>
          <a:off x="4982176"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6703962"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5082792" y="2334051"/>
          <a:ext cx="3242340"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0764" rIns="145578" bIns="30764" numCol="1" spcCol="1270" anchor="ctr" anchorCtr="0">
          <a:noAutofit/>
        </a:bodyPr>
        <a:lstStyle/>
        <a:p>
          <a:pPr marL="0" lvl="0" indent="0" algn="ctr" defTabSz="800100">
            <a:lnSpc>
              <a:spcPct val="90000"/>
            </a:lnSpc>
            <a:spcBef>
              <a:spcPct val="0"/>
            </a:spcBef>
            <a:spcAft>
              <a:spcPct val="35000"/>
            </a:spcAft>
            <a:buNone/>
          </a:pPr>
          <a:r>
            <a:rPr lang="en-US" sz="1800" b="0" i="0" u="none" kern="1200" dirty="0"/>
            <a:t>Suggestions Box</a:t>
          </a:r>
          <a:endParaRPr lang="en-US" sz="1800" kern="1200" dirty="0"/>
        </a:p>
      </dsp:txBody>
      <dsp:txXfrm>
        <a:off x="5082792" y="2334051"/>
        <a:ext cx="3242340" cy="564276"/>
      </dsp:txXfrm>
    </dsp:sp>
    <dsp:sp modelId="{4C592FDC-E0AC-4F61-ACEF-1C00BD20E463}">
      <dsp:nvSpPr>
        <dsp:cNvPr id="0" name=""/>
        <dsp:cNvSpPr/>
      </dsp:nvSpPr>
      <dsp:spPr>
        <a:xfrm>
          <a:off x="5364152" y="1196949"/>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5364152" y="1196949"/>
        <a:ext cx="2679620" cy="386443"/>
      </dsp:txXfrm>
    </dsp:sp>
    <dsp:sp modelId="{3FE75B81-9D06-4F9F-BD87-C2A832B06693}">
      <dsp:nvSpPr>
        <dsp:cNvPr id="0" name=""/>
        <dsp:cNvSpPr/>
      </dsp:nvSpPr>
      <dsp:spPr>
        <a:xfrm>
          <a:off x="6656939"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837872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6904934" y="547176"/>
          <a:ext cx="2947582"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0764" rIns="145578" bIns="30764" numCol="1" spcCol="1270" anchor="ctr" anchorCtr="0">
          <a:noAutofit/>
        </a:bodyPr>
        <a:lstStyle/>
        <a:p>
          <a:pPr marL="0" lvl="0" indent="0" algn="ctr" defTabSz="800100">
            <a:lnSpc>
              <a:spcPct val="90000"/>
            </a:lnSpc>
            <a:spcBef>
              <a:spcPct val="0"/>
            </a:spcBef>
            <a:spcAft>
              <a:spcPct val="35000"/>
            </a:spcAft>
            <a:buNone/>
          </a:pPr>
          <a:r>
            <a:rPr lang="en-US" sz="1800" b="0" i="0" u="none" kern="1200" dirty="0"/>
            <a:t>Help Box</a:t>
          </a:r>
          <a:endParaRPr lang="en-US" sz="1800" kern="1200" dirty="0"/>
        </a:p>
      </dsp:txBody>
      <dsp:txXfrm>
        <a:off x="6904934" y="547176"/>
        <a:ext cx="2947582" cy="512978"/>
      </dsp:txXfrm>
    </dsp:sp>
    <dsp:sp modelId="{85B18390-D674-4D1A-A88C-77F65C5E0FA0}">
      <dsp:nvSpPr>
        <dsp:cNvPr id="0" name=""/>
        <dsp:cNvSpPr/>
      </dsp:nvSpPr>
      <dsp:spPr>
        <a:xfrm>
          <a:off x="7038915" y="1836462"/>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endParaRPr lang="en-US" sz="1800" kern="1200" dirty="0"/>
        </a:p>
      </dsp:txBody>
      <dsp:txXfrm>
        <a:off x="7038915" y="1836462"/>
        <a:ext cx="2679620" cy="386443"/>
      </dsp:txXfrm>
    </dsp:sp>
    <dsp:sp modelId="{7C951B90-1017-4E6B-808F-061A18AC976C}">
      <dsp:nvSpPr>
        <dsp:cNvPr id="0" name=""/>
        <dsp:cNvSpPr/>
      </dsp:nvSpPr>
      <dsp:spPr>
        <a:xfrm>
          <a:off x="833597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3</a:t>
            </a:fld>
            <a:endParaRPr lang="en-US" dirty="0"/>
          </a:p>
        </p:txBody>
      </p:sp>
    </p:spTree>
    <p:extLst>
      <p:ext uri="{BB962C8B-B14F-4D97-AF65-F5344CB8AC3E}">
        <p14:creationId xmlns:p14="http://schemas.microsoft.com/office/powerpoint/2010/main" val="353148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4</a:t>
            </a:fld>
            <a:endParaRPr lang="en-US" dirty="0"/>
          </a:p>
        </p:txBody>
      </p:sp>
    </p:spTree>
    <p:extLst>
      <p:ext uri="{BB962C8B-B14F-4D97-AF65-F5344CB8AC3E}">
        <p14:creationId xmlns:p14="http://schemas.microsoft.com/office/powerpoint/2010/main" val="170351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Adarsh Samaj </a:t>
            </a:r>
            <a:r>
              <a:rPr lang="en-US" dirty="0" err="1"/>
              <a:t>Sahyog</a:t>
            </a:r>
            <a:r>
              <a:rPr lang="en-US" dirty="0"/>
              <a:t> Samiti</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7657968" y="2162818"/>
            <a:ext cx="4344642" cy="3508908"/>
          </a:xfrm>
        </p:spPr>
        <p:txBody>
          <a:bodyPr/>
          <a:lstStyle/>
          <a:p>
            <a:r>
              <a:rPr lang="en-US" dirty="0"/>
              <a:t>TEAM Name:-</a:t>
            </a:r>
          </a:p>
          <a:p>
            <a:r>
              <a:rPr lang="en-US" sz="3200" b="1" dirty="0">
                <a:solidFill>
                  <a:srgbClr val="FF0000"/>
                </a:solidFill>
              </a:rPr>
              <a:t>           TEAM NO ONE</a:t>
            </a:r>
          </a:p>
          <a:p>
            <a:endParaRPr lang="en-US" dirty="0"/>
          </a:p>
        </p:txBody>
      </p:sp>
      <p:pic>
        <p:nvPicPr>
          <p:cNvPr id="5" name="Picture 4">
            <a:extLst>
              <a:ext uri="{FF2B5EF4-FFF2-40B4-BE49-F238E27FC236}">
                <a16:creationId xmlns:a16="http://schemas.microsoft.com/office/drawing/2014/main" id="{37B8CBCA-223B-4419-BDF6-12075B083D05}"/>
              </a:ext>
            </a:extLst>
          </p:cNvPr>
          <p:cNvPicPr>
            <a:picLocks noChangeAspect="1"/>
          </p:cNvPicPr>
          <p:nvPr/>
        </p:nvPicPr>
        <p:blipFill rotWithShape="1">
          <a:blip r:embed="rId2"/>
          <a:srcRect b="36349"/>
          <a:stretch/>
        </p:blipFill>
        <p:spPr>
          <a:xfrm>
            <a:off x="0" y="0"/>
            <a:ext cx="12192000" cy="1740023"/>
          </a:xfrm>
          <a:prstGeom prst="rect">
            <a:avLst/>
          </a:prstGeom>
        </p:spPr>
      </p:pic>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t>Suggestion  </a:t>
            </a:r>
            <a:r>
              <a:rPr lang="en-US" dirty="0">
                <a:solidFill>
                  <a:schemeClr val="accent1">
                    <a:lumMod val="75000"/>
                  </a:schemeClr>
                </a:solidFill>
              </a:rPr>
              <a:t>Box</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30A2821-FB0B-4449-99A0-D4082A17CDE8}"/>
              </a:ext>
            </a:extLst>
          </p:cNvPr>
          <p:cNvSpPr>
            <a:spLocks noGrp="1"/>
          </p:cNvSpPr>
          <p:nvPr>
            <p:ph idx="1"/>
          </p:nvPr>
        </p:nvSpPr>
        <p:spPr/>
        <p:txBody>
          <a:bodyPr>
            <a:normAutofit/>
          </a:bodyPr>
          <a:lstStyle/>
          <a:p>
            <a:r>
              <a:rPr lang="en-US" dirty="0"/>
              <a:t> We are open for suggestions if anybody wants to inform about an ongoing problem  in some area we will look into the matter.</a:t>
            </a:r>
          </a:p>
          <a:p>
            <a:r>
              <a:rPr lang="en-US" dirty="0"/>
              <a:t>It will help you to connect to us and further connect to the concerned authorities.</a:t>
            </a:r>
          </a:p>
          <a:p>
            <a:endParaRPr lang="en-IN" dirty="0"/>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10</a:t>
            </a:fld>
            <a:endParaRPr lang="en-US" dirty="0"/>
          </a:p>
        </p:txBody>
      </p:sp>
    </p:spTree>
    <p:extLst>
      <p:ext uri="{BB962C8B-B14F-4D97-AF65-F5344CB8AC3E}">
        <p14:creationId xmlns:p14="http://schemas.microsoft.com/office/powerpoint/2010/main" val="180001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solidFill>
                  <a:schemeClr val="accent1">
                    <a:lumMod val="75000"/>
                  </a:schemeClr>
                </a:solidFill>
              </a:rPr>
              <a:t>Scalability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30A2821-FB0B-4449-99A0-D4082A17CDE8}"/>
              </a:ext>
            </a:extLst>
          </p:cNvPr>
          <p:cNvSpPr>
            <a:spLocks noGrp="1"/>
          </p:cNvSpPr>
          <p:nvPr>
            <p:ph idx="1"/>
          </p:nvPr>
        </p:nvSpPr>
        <p:spPr/>
        <p:txBody>
          <a:bodyPr>
            <a:normAutofit/>
          </a:bodyPr>
          <a:lstStyle/>
          <a:p>
            <a:r>
              <a:rPr lang="en-US" b="1" dirty="0"/>
              <a:t>Digital Marketing Solutions: </a:t>
            </a:r>
            <a:r>
              <a:rPr lang="en-US" dirty="0"/>
              <a:t>Through television ads and radio services.</a:t>
            </a:r>
          </a:p>
          <a:p>
            <a:pPr marL="0" indent="0">
              <a:buNone/>
            </a:pPr>
            <a:endParaRPr lang="en-US" dirty="0"/>
          </a:p>
          <a:p>
            <a:r>
              <a:rPr lang="en-US" b="1" dirty="0"/>
              <a:t>Billboard Advertising: </a:t>
            </a:r>
            <a:r>
              <a:rPr lang="en-US" dirty="0"/>
              <a:t>Billboards in regional languages can be put up at all places frequently visited by people.</a:t>
            </a:r>
          </a:p>
          <a:p>
            <a:pPr marL="0" indent="0">
              <a:buNone/>
            </a:pPr>
            <a:endParaRPr lang="en-US" dirty="0"/>
          </a:p>
          <a:p>
            <a:r>
              <a:rPr lang="en-US" b="1" dirty="0"/>
              <a:t>Social Campaigns: </a:t>
            </a:r>
            <a:r>
              <a:rPr lang="en-US" dirty="0"/>
              <a:t>Engaging and inclusive campaigns can be conducted to increase reachability.</a:t>
            </a:r>
          </a:p>
          <a:p>
            <a:endParaRPr lang="en-IN" dirty="0"/>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11</a:t>
            </a:fld>
            <a:endParaRPr lang="en-US" dirty="0"/>
          </a:p>
        </p:txBody>
      </p:sp>
    </p:spTree>
    <p:extLst>
      <p:ext uri="{BB962C8B-B14F-4D97-AF65-F5344CB8AC3E}">
        <p14:creationId xmlns:p14="http://schemas.microsoft.com/office/powerpoint/2010/main" val="8554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solidFill>
                  <a:srgbClr val="FF0000"/>
                </a:solidFill>
              </a:rPr>
              <a:t>Tech Stack </a:t>
            </a:r>
            <a:r>
              <a:rPr lang="en-US" dirty="0"/>
              <a:t>used</a:t>
            </a:r>
            <a:endParaRPr lang="en-IN" dirty="0">
              <a:solidFill>
                <a:schemeClr val="accent1">
                  <a:lumMod val="75000"/>
                </a:schemeClr>
              </a:solidFill>
            </a:endParaRPr>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0" name="Picture 9">
            <a:extLst>
              <a:ext uri="{FF2B5EF4-FFF2-40B4-BE49-F238E27FC236}">
                <a16:creationId xmlns:a16="http://schemas.microsoft.com/office/drawing/2014/main" id="{7A83BEB0-AA83-4098-88C2-01380C01D687}"/>
              </a:ext>
            </a:extLst>
          </p:cNvPr>
          <p:cNvPicPr>
            <a:picLocks noChangeAspect="1"/>
          </p:cNvPicPr>
          <p:nvPr/>
        </p:nvPicPr>
        <p:blipFill>
          <a:blip r:embed="rId2"/>
          <a:stretch>
            <a:fillRect/>
          </a:stretch>
        </p:blipFill>
        <p:spPr>
          <a:xfrm>
            <a:off x="4340589" y="1750642"/>
            <a:ext cx="3408561" cy="3408561"/>
          </a:xfrm>
          <a:prstGeom prst="rect">
            <a:avLst/>
          </a:prstGeom>
        </p:spPr>
      </p:pic>
      <p:sp>
        <p:nvSpPr>
          <p:cNvPr id="13" name="TextBox 12">
            <a:extLst>
              <a:ext uri="{FF2B5EF4-FFF2-40B4-BE49-F238E27FC236}">
                <a16:creationId xmlns:a16="http://schemas.microsoft.com/office/drawing/2014/main" id="{DF61EB12-158A-4AF9-A42A-30D52321FC7E}"/>
              </a:ext>
            </a:extLst>
          </p:cNvPr>
          <p:cNvSpPr txBox="1"/>
          <p:nvPr/>
        </p:nvSpPr>
        <p:spPr>
          <a:xfrm flipH="1">
            <a:off x="1539410" y="5235374"/>
            <a:ext cx="1213580" cy="523220"/>
          </a:xfrm>
          <a:prstGeom prst="rect">
            <a:avLst/>
          </a:prstGeom>
          <a:noFill/>
        </p:spPr>
        <p:txBody>
          <a:bodyPr wrap="square" rtlCol="0">
            <a:spAutoFit/>
          </a:bodyPr>
          <a:lstStyle/>
          <a:p>
            <a:pPr algn="ctr"/>
            <a:r>
              <a:rPr lang="en-US" sz="2800" b="1" dirty="0"/>
              <a:t>HTML</a:t>
            </a:r>
            <a:endParaRPr lang="en-IN" sz="2800" b="1" dirty="0"/>
          </a:p>
        </p:txBody>
      </p:sp>
      <p:sp>
        <p:nvSpPr>
          <p:cNvPr id="14" name="TextBox 13">
            <a:extLst>
              <a:ext uri="{FF2B5EF4-FFF2-40B4-BE49-F238E27FC236}">
                <a16:creationId xmlns:a16="http://schemas.microsoft.com/office/drawing/2014/main" id="{9DE89370-780C-4056-90CD-8D343D0DC226}"/>
              </a:ext>
            </a:extLst>
          </p:cNvPr>
          <p:cNvSpPr txBox="1"/>
          <p:nvPr/>
        </p:nvSpPr>
        <p:spPr>
          <a:xfrm flipH="1">
            <a:off x="5438671" y="5219157"/>
            <a:ext cx="1213580" cy="523220"/>
          </a:xfrm>
          <a:prstGeom prst="rect">
            <a:avLst/>
          </a:prstGeom>
          <a:noFill/>
        </p:spPr>
        <p:txBody>
          <a:bodyPr wrap="square" rtlCol="0">
            <a:spAutoFit/>
          </a:bodyPr>
          <a:lstStyle/>
          <a:p>
            <a:pPr algn="ctr"/>
            <a:r>
              <a:rPr lang="en-US" sz="2800" b="1" dirty="0"/>
              <a:t>CSS</a:t>
            </a:r>
            <a:endParaRPr lang="en-IN" sz="2800" b="1" dirty="0"/>
          </a:p>
        </p:txBody>
      </p:sp>
      <p:sp>
        <p:nvSpPr>
          <p:cNvPr id="15" name="TextBox 14">
            <a:extLst>
              <a:ext uri="{FF2B5EF4-FFF2-40B4-BE49-F238E27FC236}">
                <a16:creationId xmlns:a16="http://schemas.microsoft.com/office/drawing/2014/main" id="{CFE656A1-B6C5-44B6-A2C7-3746EEB0E54D}"/>
              </a:ext>
            </a:extLst>
          </p:cNvPr>
          <p:cNvSpPr txBox="1"/>
          <p:nvPr/>
        </p:nvSpPr>
        <p:spPr>
          <a:xfrm flipH="1">
            <a:off x="8847232" y="5235374"/>
            <a:ext cx="2375074" cy="523220"/>
          </a:xfrm>
          <a:prstGeom prst="rect">
            <a:avLst/>
          </a:prstGeom>
          <a:noFill/>
        </p:spPr>
        <p:txBody>
          <a:bodyPr wrap="square" rtlCol="0">
            <a:spAutoFit/>
          </a:bodyPr>
          <a:lstStyle/>
          <a:p>
            <a:pPr algn="ctr"/>
            <a:r>
              <a:rPr lang="en-US" sz="2800" b="1" dirty="0"/>
              <a:t>BOOTSTRAP</a:t>
            </a:r>
            <a:endParaRPr lang="en-IN" sz="2800" b="1" dirty="0"/>
          </a:p>
        </p:txBody>
      </p:sp>
      <p:pic>
        <p:nvPicPr>
          <p:cNvPr id="19" name="Picture 18">
            <a:extLst>
              <a:ext uri="{FF2B5EF4-FFF2-40B4-BE49-F238E27FC236}">
                <a16:creationId xmlns:a16="http://schemas.microsoft.com/office/drawing/2014/main" id="{8DF1704B-CC49-4DA9-86F6-74085C561E9D}"/>
              </a:ext>
            </a:extLst>
          </p:cNvPr>
          <p:cNvPicPr>
            <a:picLocks noChangeAspect="1"/>
          </p:cNvPicPr>
          <p:nvPr/>
        </p:nvPicPr>
        <p:blipFill rotWithShape="1">
          <a:blip r:embed="rId3"/>
          <a:srcRect l="28570" t="26093" r="30934" b="8212"/>
          <a:stretch/>
        </p:blipFill>
        <p:spPr>
          <a:xfrm>
            <a:off x="657687" y="1940022"/>
            <a:ext cx="2800615" cy="3029799"/>
          </a:xfrm>
          <a:prstGeom prst="rect">
            <a:avLst/>
          </a:prstGeom>
        </p:spPr>
      </p:pic>
      <p:pic>
        <p:nvPicPr>
          <p:cNvPr id="23" name="Content Placeholder 22">
            <a:extLst>
              <a:ext uri="{FF2B5EF4-FFF2-40B4-BE49-F238E27FC236}">
                <a16:creationId xmlns:a16="http://schemas.microsoft.com/office/drawing/2014/main" id="{24D82F6D-7991-4AE7-AE7C-38C77A917023}"/>
              </a:ext>
            </a:extLst>
          </p:cNvPr>
          <p:cNvPicPr>
            <a:picLocks noGrp="1" noChangeAspect="1"/>
          </p:cNvPicPr>
          <p:nvPr>
            <p:ph idx="1"/>
          </p:nvPr>
        </p:nvPicPr>
        <p:blipFill rotWithShape="1">
          <a:blip r:embed="rId4"/>
          <a:srcRect b="4383"/>
          <a:stretch/>
        </p:blipFill>
        <p:spPr>
          <a:xfrm>
            <a:off x="8100999" y="1521152"/>
            <a:ext cx="3867539" cy="3698006"/>
          </a:xfrm>
        </p:spPr>
      </p:pic>
    </p:spTree>
    <p:extLst>
      <p:ext uri="{BB962C8B-B14F-4D97-AF65-F5344CB8AC3E}">
        <p14:creationId xmlns:p14="http://schemas.microsoft.com/office/powerpoint/2010/main" val="68334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a:xfrm>
            <a:off x="2817921" y="267470"/>
            <a:ext cx="10515600" cy="1325563"/>
          </a:xfrm>
        </p:spPr>
        <p:txBody>
          <a:bodyPr>
            <a:normAutofit/>
          </a:bodyPr>
          <a:lstStyle/>
          <a:p>
            <a:r>
              <a:rPr lang="en-US" sz="4800" dirty="0"/>
              <a:t>Thank  </a:t>
            </a:r>
            <a:r>
              <a:rPr lang="en-US" sz="4800" dirty="0">
                <a:solidFill>
                  <a:schemeClr val="accent1">
                    <a:lumMod val="75000"/>
                  </a:schemeClr>
                </a:solidFill>
              </a:rPr>
              <a:t>You</a:t>
            </a:r>
            <a:endParaRPr lang="en-IN" sz="4800" dirty="0">
              <a:solidFill>
                <a:schemeClr val="accent1">
                  <a:lumMod val="75000"/>
                </a:schemeClr>
              </a:solidFill>
            </a:endParaRPr>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9" name="Picture 8">
            <a:extLst>
              <a:ext uri="{FF2B5EF4-FFF2-40B4-BE49-F238E27FC236}">
                <a16:creationId xmlns:a16="http://schemas.microsoft.com/office/drawing/2014/main" id="{37CF218C-3246-4F67-9818-27C37AA2D407}"/>
              </a:ext>
            </a:extLst>
          </p:cNvPr>
          <p:cNvPicPr>
            <a:picLocks noChangeAspect="1"/>
          </p:cNvPicPr>
          <p:nvPr/>
        </p:nvPicPr>
        <p:blipFill rotWithShape="1">
          <a:blip r:embed="rId2"/>
          <a:srcRect t="22376" b="-22376"/>
          <a:stretch/>
        </p:blipFill>
        <p:spPr>
          <a:xfrm>
            <a:off x="5486595" y="2952427"/>
            <a:ext cx="6705405" cy="5031418"/>
          </a:xfrm>
          <a:prstGeom prst="rect">
            <a:avLst/>
          </a:prstGeom>
        </p:spPr>
      </p:pic>
      <p:pic>
        <p:nvPicPr>
          <p:cNvPr id="11" name="Picture 10">
            <a:extLst>
              <a:ext uri="{FF2B5EF4-FFF2-40B4-BE49-F238E27FC236}">
                <a16:creationId xmlns:a16="http://schemas.microsoft.com/office/drawing/2014/main" id="{E8D580D1-3CC8-41C8-B4F2-B3A1EBB35987}"/>
              </a:ext>
            </a:extLst>
          </p:cNvPr>
          <p:cNvPicPr>
            <a:picLocks noChangeAspect="1"/>
          </p:cNvPicPr>
          <p:nvPr/>
        </p:nvPicPr>
        <p:blipFill>
          <a:blip r:embed="rId3"/>
          <a:stretch>
            <a:fillRect/>
          </a:stretch>
        </p:blipFill>
        <p:spPr>
          <a:xfrm>
            <a:off x="0" y="2952427"/>
            <a:ext cx="5486595" cy="3905573"/>
          </a:xfrm>
          <a:prstGeom prst="rect">
            <a:avLst/>
          </a:prstGeom>
        </p:spPr>
      </p:pic>
      <p:sp>
        <p:nvSpPr>
          <p:cNvPr id="12" name="TextBox 11">
            <a:extLst>
              <a:ext uri="{FF2B5EF4-FFF2-40B4-BE49-F238E27FC236}">
                <a16:creationId xmlns:a16="http://schemas.microsoft.com/office/drawing/2014/main" id="{90649973-FB79-4786-AEA0-101511524045}"/>
              </a:ext>
            </a:extLst>
          </p:cNvPr>
          <p:cNvSpPr txBox="1"/>
          <p:nvPr/>
        </p:nvSpPr>
        <p:spPr>
          <a:xfrm>
            <a:off x="6187736" y="1408367"/>
            <a:ext cx="3329126" cy="369332"/>
          </a:xfrm>
          <a:prstGeom prst="rect">
            <a:avLst/>
          </a:prstGeom>
          <a:noFill/>
        </p:spPr>
        <p:txBody>
          <a:bodyPr wrap="square" rtlCol="0">
            <a:spAutoFit/>
          </a:bodyPr>
          <a:lstStyle/>
          <a:p>
            <a:r>
              <a:rPr lang="en-US" dirty="0"/>
              <a:t>- Team </a:t>
            </a:r>
            <a:r>
              <a:rPr lang="en-US" b="1" dirty="0">
                <a:solidFill>
                  <a:srgbClr val="FF0000"/>
                </a:solidFill>
              </a:rPr>
              <a:t>NO ONE</a:t>
            </a:r>
            <a:endParaRPr lang="en-IN" b="1" dirty="0">
              <a:solidFill>
                <a:srgbClr val="FF0000"/>
              </a:solidFill>
            </a:endParaRPr>
          </a:p>
        </p:txBody>
      </p:sp>
    </p:spTree>
    <p:extLst>
      <p:ext uri="{BB962C8B-B14F-4D97-AF65-F5344CB8AC3E}">
        <p14:creationId xmlns:p14="http://schemas.microsoft.com/office/powerpoint/2010/main" val="123159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nchor="t">
            <a:normAutofit fontScale="90000"/>
          </a:bodyPr>
          <a:lstStyle/>
          <a:p>
            <a:pPr algn="l"/>
            <a:r>
              <a:rPr lang="en-IN" sz="27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Adarsh Samaj </a:t>
            </a:r>
            <a:r>
              <a:rPr lang="en-IN" sz="2700" dirty="0" err="1">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Sahyog</a:t>
            </a:r>
            <a:r>
              <a:rPr lang="en-IN" sz="27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 Samiti is a voluntary organization registered with the government of Haryana working on an all-India basis. It is a social organization engaged in welfare activities aimed at alleviation of human suffering and the aid of the poor, helpless &amp; weaker sections of Indian society.</a:t>
            </a:r>
            <a:br>
              <a:rPr lang="en-IN" sz="27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12" name="TextBox 11">
            <a:extLst>
              <a:ext uri="{FF2B5EF4-FFF2-40B4-BE49-F238E27FC236}">
                <a16:creationId xmlns:a16="http://schemas.microsoft.com/office/drawing/2014/main" id="{FD820E3C-4D85-48F0-A0FD-51B0A2848A82}"/>
              </a:ext>
            </a:extLst>
          </p:cNvPr>
          <p:cNvSpPr txBox="1"/>
          <p:nvPr/>
        </p:nvSpPr>
        <p:spPr>
          <a:xfrm>
            <a:off x="3692658" y="192163"/>
            <a:ext cx="4309534" cy="769441"/>
          </a:xfrm>
          <a:prstGeom prst="rect">
            <a:avLst/>
          </a:prstGeom>
          <a:noFill/>
        </p:spPr>
        <p:txBody>
          <a:bodyPr wrap="square" rtlCol="0">
            <a:spAutoFit/>
          </a:bodyPr>
          <a:lstStyle/>
          <a:p>
            <a:pPr algn="ctr"/>
            <a:r>
              <a:rPr lang="en-US" sz="4400" b="1" dirty="0">
                <a:solidFill>
                  <a:srgbClr val="FF0000"/>
                </a:solidFill>
              </a:rPr>
              <a:t>What are we?</a:t>
            </a:r>
            <a:endParaRPr lang="en-IN" sz="4400" b="1" dirty="0">
              <a:solidFill>
                <a:srgbClr val="FF0000"/>
              </a:solidFill>
            </a:endParaRPr>
          </a:p>
        </p:txBody>
      </p:sp>
    </p:spTree>
    <p:extLst>
      <p:ext uri="{BB962C8B-B14F-4D97-AF65-F5344CB8AC3E}">
        <p14:creationId xmlns:p14="http://schemas.microsoft.com/office/powerpoint/2010/main" val="307953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normAutofit/>
          </a:bodyPr>
          <a:lstStyle/>
          <a:p>
            <a:r>
              <a:rPr lang="en-US" sz="4800" dirty="0"/>
              <a:t>Our </a:t>
            </a:r>
            <a:r>
              <a:rPr lang="en-US" sz="4800" dirty="0">
                <a:solidFill>
                  <a:schemeClr val="accent1">
                    <a:lumMod val="75000"/>
                  </a:schemeClr>
                </a:solidFill>
              </a:rPr>
              <a:t>Motto</a:t>
            </a:r>
          </a:p>
        </p:txBody>
      </p:sp>
      <p:sp>
        <p:nvSpPr>
          <p:cNvPr id="3" name="Text Placeholder 2">
            <a:extLst>
              <a:ext uri="{FF2B5EF4-FFF2-40B4-BE49-F238E27FC236}">
                <a16:creationId xmlns:a16="http://schemas.microsoft.com/office/drawing/2014/main" id="{4DFE2606-01A6-42E1-92A6-3DE26CCE73C0}"/>
              </a:ext>
            </a:extLst>
          </p:cNvPr>
          <p:cNvSpPr>
            <a:spLocks noGrp="1"/>
          </p:cNvSpPr>
          <p:nvPr>
            <p:ph type="body" idx="1"/>
          </p:nvPr>
        </p:nvSpPr>
        <p:spPr>
          <a:xfrm>
            <a:off x="839787" y="2011680"/>
            <a:ext cx="11106679" cy="4592320"/>
          </a:xfrm>
        </p:spPr>
        <p:txBody>
          <a:bodyPr anchor="t">
            <a:normAutofit fontScale="85000" lnSpcReduction="20000"/>
          </a:bodyPr>
          <a:lstStyle/>
          <a:p>
            <a:pPr marL="285750" indent="-285750">
              <a:buFont typeface="Arial" panose="020B0604020202020204" pitchFamily="34" charset="0"/>
              <a:buChar char="•"/>
            </a:pPr>
            <a:r>
              <a:rPr lang="en-IN" sz="18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Adarsh Samaj </a:t>
            </a:r>
            <a:r>
              <a:rPr lang="en-IN" sz="1800" dirty="0" err="1">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Sahyog</a:t>
            </a:r>
            <a:r>
              <a:rPr lang="en-IN" sz="18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 Samiti spreads the idea of friendship and fraternity . </a:t>
            </a:r>
          </a:p>
          <a:p>
            <a:pPr marL="285750" indent="-285750">
              <a:buFont typeface="Arial" panose="020B0604020202020204" pitchFamily="34" charset="0"/>
              <a:buChar char="•"/>
            </a:pPr>
            <a:endParaRPr lang="en-IN" sz="18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It stands in support of upliftment in the status of women and rural area development. </a:t>
            </a:r>
          </a:p>
          <a:p>
            <a:pPr marL="285750" indent="-285750">
              <a:buFont typeface="Arial" panose="020B0604020202020204" pitchFamily="34" charset="0"/>
              <a:buChar char="•"/>
            </a:pPr>
            <a:endParaRPr lang="en-IN" sz="18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262626"/>
                </a:solidFill>
                <a:effectLst/>
                <a:latin typeface="Segoe UI" panose="020B0502040204020203" pitchFamily="34" charset="0"/>
                <a:ea typeface="Calibri" panose="020F0502020204030204" pitchFamily="34" charset="0"/>
                <a:cs typeface="Times New Roman" panose="02020603050405020304" pitchFamily="18" charset="0"/>
              </a:rPr>
              <a:t>The members of the organization also provide legal advice to poor people ,work against the dowry system, domestic violence</a:t>
            </a:r>
            <a:r>
              <a:rPr lang="en-IN" sz="1800" dirty="0">
                <a:solidFill>
                  <a:srgbClr val="262626"/>
                </a:solidFill>
                <a:latin typeface="Segoe UI" panose="020B0502040204020203" pitchFamily="34" charset="0"/>
                <a:ea typeface="Calibri" panose="020F0502020204030204" pitchFamily="34" charset="0"/>
                <a:cs typeface="Times New Roman" panose="02020603050405020304" pitchFamily="18" charset="0"/>
              </a:rPr>
              <a:t> etc.</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t>Every child receives a good quality education, and learns the skills they will need to thrive in the 21st century through Samiti's yearly scholarship program;	</a:t>
            </a:r>
          </a:p>
          <a:p>
            <a:endParaRPr lang="en-US" sz="1800" dirty="0"/>
          </a:p>
          <a:p>
            <a:pPr marL="285750" indent="-285750">
              <a:buFont typeface="Arial" panose="020B0604020202020204" pitchFamily="34" charset="0"/>
              <a:buChar char="•"/>
            </a:pPr>
            <a:r>
              <a:rPr lang="en-US" sz="1800" dirty="0"/>
              <a:t>Establish Mohalla clinic for health check of people.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Provide financial assistance for marriage of daughter from </a:t>
            </a:r>
            <a:r>
              <a:rPr lang="en-US" sz="1800"/>
              <a:t>impoverished families.</a:t>
            </a:r>
          </a:p>
          <a:p>
            <a:r>
              <a:rPr lang="en-US" sz="1800" dirty="0"/>
              <a:t>	</a:t>
            </a:r>
          </a:p>
          <a:p>
            <a:pPr marL="285750" indent="-285750">
              <a:buFont typeface="Arial" panose="020B0604020202020204" pitchFamily="34" charset="0"/>
              <a:buChar char="•"/>
            </a:pPr>
            <a:r>
              <a:rPr lang="en-US" sz="1800" dirty="0"/>
              <a:t>Promote and spread Environmental awareness</a:t>
            </a:r>
          </a:p>
          <a:p>
            <a:pPr marL="285750" indent="-285750">
              <a:buFont typeface="Arial" panose="020B0604020202020204" pitchFamily="34" charset="0"/>
              <a:buChar char="•"/>
            </a:pPr>
            <a:endParaRPr lang="en-US" sz="1800" dirty="0"/>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3</a:t>
            </a:fld>
            <a:endParaRPr lang="en-US" dirty="0"/>
          </a:p>
        </p:txBody>
      </p:sp>
    </p:spTree>
    <p:extLst>
      <p:ext uri="{BB962C8B-B14F-4D97-AF65-F5344CB8AC3E}">
        <p14:creationId xmlns:p14="http://schemas.microsoft.com/office/powerpoint/2010/main" val="197494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normAutofit/>
          </a:bodyPr>
          <a:lstStyle/>
          <a:p>
            <a:r>
              <a:rPr lang="en-US" sz="4800" dirty="0"/>
              <a:t>Why </a:t>
            </a:r>
            <a:r>
              <a:rPr lang="en-US" sz="4800" dirty="0">
                <a:solidFill>
                  <a:schemeClr val="accent1">
                    <a:lumMod val="75000"/>
                  </a:schemeClr>
                </a:solidFill>
              </a:rPr>
              <a:t>US</a:t>
            </a:r>
            <a:r>
              <a:rPr lang="en-US" sz="4800" dirty="0"/>
              <a:t>?</a:t>
            </a:r>
          </a:p>
        </p:txBody>
      </p:sp>
      <p:sp>
        <p:nvSpPr>
          <p:cNvPr id="3" name="Text Placeholder 2">
            <a:extLst>
              <a:ext uri="{FF2B5EF4-FFF2-40B4-BE49-F238E27FC236}">
                <a16:creationId xmlns:a16="http://schemas.microsoft.com/office/drawing/2014/main" id="{4DFE2606-01A6-42E1-92A6-3DE26CCE73C0}"/>
              </a:ext>
            </a:extLst>
          </p:cNvPr>
          <p:cNvSpPr>
            <a:spLocks noGrp="1"/>
          </p:cNvSpPr>
          <p:nvPr>
            <p:ph type="body" idx="1"/>
          </p:nvPr>
        </p:nvSpPr>
        <p:spPr>
          <a:xfrm>
            <a:off x="839787" y="2011680"/>
            <a:ext cx="11106679" cy="4592320"/>
          </a:xfrm>
        </p:spPr>
        <p:txBody>
          <a:bodyPr anchor="t">
            <a:normAutofit/>
          </a:bodyPr>
          <a:lstStyle/>
          <a:p>
            <a:pPr marL="285750" indent="-285750">
              <a:buFont typeface="Arial" panose="020B0604020202020204" pitchFamily="34" charset="0"/>
              <a:buChar char="•"/>
            </a:pPr>
            <a:r>
              <a:rPr lang="en-US" sz="2400" dirty="0">
                <a:solidFill>
                  <a:srgbClr val="262626"/>
                </a:solidFill>
                <a:latin typeface="Segoe UI" panose="020B0502040204020203" pitchFamily="34" charset="0"/>
                <a:cs typeface="Times New Roman" panose="02020603050405020304" pitchFamily="18" charset="0"/>
              </a:rPr>
              <a:t>We have designed a portal to attract a generous crowd for donations to carry our noble work forward.</a:t>
            </a:r>
          </a:p>
          <a:p>
            <a:pPr marL="285750" indent="-285750">
              <a:buFont typeface="Arial" panose="020B0604020202020204" pitchFamily="34" charset="0"/>
              <a:buChar char="•"/>
            </a:pPr>
            <a:r>
              <a:rPr lang="en-US" sz="2400" dirty="0">
                <a:solidFill>
                  <a:srgbClr val="262626"/>
                </a:solidFill>
                <a:latin typeface="Segoe UI" panose="020B0502040204020203" pitchFamily="34" charset="0"/>
                <a:cs typeface="Times New Roman" panose="02020603050405020304" pitchFamily="18" charset="0"/>
              </a:rPr>
              <a:t>We aim at uplifting women and betterment of the poor.</a:t>
            </a:r>
          </a:p>
          <a:p>
            <a:pPr marL="285750" indent="-285750">
              <a:buFont typeface="Arial" panose="020B0604020202020204" pitchFamily="34" charset="0"/>
              <a:buChar char="•"/>
            </a:pPr>
            <a:r>
              <a:rPr lang="en-US" sz="2400" dirty="0">
                <a:solidFill>
                  <a:srgbClr val="262626"/>
                </a:solidFill>
                <a:latin typeface="Segoe UI" panose="020B0502040204020203" pitchFamily="34" charset="0"/>
                <a:cs typeface="Times New Roman" panose="02020603050405020304" pitchFamily="18" charset="0"/>
              </a:rPr>
              <a:t>Not just monetarily, but providing voluntary support to the NGO’s and putting your skills to use</a:t>
            </a:r>
          </a:p>
          <a:p>
            <a:pPr marL="285750" indent="-285750">
              <a:buFont typeface="Arial" panose="020B0604020202020204" pitchFamily="34" charset="0"/>
              <a:buChar char="•"/>
            </a:pPr>
            <a:r>
              <a:rPr lang="en-US" sz="2400" dirty="0">
                <a:solidFill>
                  <a:srgbClr val="262626"/>
                </a:solidFill>
                <a:latin typeface="Segoe UI" panose="020B0502040204020203" pitchFamily="34" charset="0"/>
                <a:cs typeface="Times New Roman" panose="02020603050405020304" pitchFamily="18" charset="0"/>
              </a:rPr>
              <a:t>Make the donor feel secure about his donations by keeping a track and giving updates to the donor about how the money is being spent.</a:t>
            </a:r>
          </a:p>
          <a:p>
            <a:endParaRPr lang="en-US" sz="2400" dirty="0"/>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4</a:t>
            </a:fld>
            <a:endParaRPr lang="en-US" dirty="0"/>
          </a:p>
        </p:txBody>
      </p:sp>
    </p:spTree>
    <p:extLst>
      <p:ext uri="{BB962C8B-B14F-4D97-AF65-F5344CB8AC3E}">
        <p14:creationId xmlns:p14="http://schemas.microsoft.com/office/powerpoint/2010/main" val="11635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normAutofit/>
          </a:bodyPr>
          <a:lstStyle/>
          <a:p>
            <a:r>
              <a:rPr lang="en-US" sz="4400" dirty="0"/>
              <a:t>Key </a:t>
            </a:r>
            <a:r>
              <a:rPr lang="en-US" sz="4400" dirty="0">
                <a:solidFill>
                  <a:schemeClr val="accent1">
                    <a:lumMod val="75000"/>
                  </a:schemeClr>
                </a:solidFill>
              </a:rPr>
              <a:t>Features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2501179665"/>
              </p:ext>
            </p:extLst>
          </p:nvPr>
        </p:nvGraphicFramePr>
        <p:xfrm>
          <a:off x="1066800" y="2313591"/>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9/3/20XX</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9701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t>Service </a:t>
            </a:r>
            <a:r>
              <a:rPr lang="en-US" dirty="0">
                <a:solidFill>
                  <a:schemeClr val="accent1">
                    <a:lumMod val="75000"/>
                  </a:schemeClr>
                </a:solidFill>
              </a:rPr>
              <a:t>Volunteer</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30A2821-FB0B-4449-99A0-D4082A17CDE8}"/>
              </a:ext>
            </a:extLst>
          </p:cNvPr>
          <p:cNvSpPr>
            <a:spLocks noGrp="1"/>
          </p:cNvSpPr>
          <p:nvPr>
            <p:ph idx="1"/>
          </p:nvPr>
        </p:nvSpPr>
        <p:spPr/>
        <p:txBody>
          <a:bodyPr>
            <a:normAutofit fontScale="92500" lnSpcReduction="10000"/>
          </a:bodyPr>
          <a:lstStyle/>
          <a:p>
            <a:r>
              <a:rPr lang="en-US" dirty="0"/>
              <a:t> We want that people can not only help monetarily but by their valuable skills too.</a:t>
            </a:r>
          </a:p>
          <a:p>
            <a:r>
              <a:rPr lang="en-US" dirty="0"/>
              <a:t>We want to create a professional database containing information about doctors ,lawyers, teachers and people having other skills which can taught to the rural women and help them gain self employment.</a:t>
            </a:r>
          </a:p>
          <a:p>
            <a:r>
              <a:rPr lang="en-US" dirty="0"/>
              <a:t>Doctors can volunteer to provide free health checkups , lawyers can provide legal advice in cases like dowry and domestic abuse ,teachers can help provide education to the poor students.</a:t>
            </a:r>
            <a:endParaRPr lang="en-IN" dirty="0"/>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88317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t>Tracking </a:t>
            </a:r>
            <a:r>
              <a:rPr lang="en-US" dirty="0">
                <a:solidFill>
                  <a:schemeClr val="accent1">
                    <a:lumMod val="75000"/>
                  </a:schemeClr>
                </a:solidFill>
              </a:rPr>
              <a:t>Donations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30A2821-FB0B-4449-99A0-D4082A17CDE8}"/>
              </a:ext>
            </a:extLst>
          </p:cNvPr>
          <p:cNvSpPr>
            <a:spLocks noGrp="1"/>
          </p:cNvSpPr>
          <p:nvPr>
            <p:ph idx="1"/>
          </p:nvPr>
        </p:nvSpPr>
        <p:spPr/>
        <p:txBody>
          <a:bodyPr>
            <a:normAutofit/>
          </a:bodyPr>
          <a:lstStyle/>
          <a:p>
            <a:r>
              <a:rPr lang="en-US" dirty="0"/>
              <a:t>Our motive is that whosoever is donating should be able to keep a track of their donations.</a:t>
            </a:r>
          </a:p>
          <a:p>
            <a:r>
              <a:rPr lang="en-US" dirty="0"/>
              <a:t>They will be able to view what work is being done or what progress is made in an initiative with their money.</a:t>
            </a:r>
          </a:p>
          <a:p>
            <a:r>
              <a:rPr lang="en-US" dirty="0"/>
              <a:t>This will build a trust in them that their money is being put to good work and they will be further motivated to donate more seeing the results.</a:t>
            </a:r>
            <a:endParaRPr lang="en-IN" dirty="0"/>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57170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t>Collaborative </a:t>
            </a:r>
            <a:r>
              <a:rPr lang="en-US" dirty="0">
                <a:solidFill>
                  <a:schemeClr val="accent1">
                    <a:lumMod val="75000"/>
                  </a:schemeClr>
                </a:solidFill>
              </a:rPr>
              <a:t>Effort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30A2821-FB0B-4449-99A0-D4082A17CDE8}"/>
              </a:ext>
            </a:extLst>
          </p:cNvPr>
          <p:cNvSpPr>
            <a:spLocks noGrp="1"/>
          </p:cNvSpPr>
          <p:nvPr>
            <p:ph idx="1"/>
          </p:nvPr>
        </p:nvSpPr>
        <p:spPr/>
        <p:txBody>
          <a:bodyPr>
            <a:normAutofit/>
          </a:bodyPr>
          <a:lstStyle/>
          <a:p>
            <a:r>
              <a:rPr lang="en-US" dirty="0"/>
              <a:t>We will have a collaboration with institutions like different schools and colleges .</a:t>
            </a:r>
          </a:p>
          <a:p>
            <a:r>
              <a:rPr lang="en-US" dirty="0"/>
              <a:t>Invite them to celebrate different festivals with us and inculcate a feeling of friendship among them.</a:t>
            </a:r>
          </a:p>
          <a:p>
            <a:r>
              <a:rPr lang="en-US" dirty="0"/>
              <a:t>This will help instill moral values as they will share their resources with the underprivileged.</a:t>
            </a:r>
            <a:endParaRPr lang="en-IN" dirty="0"/>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168153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3DB-8F0A-4B96-8DF1-ACD1F9C3E589}"/>
              </a:ext>
            </a:extLst>
          </p:cNvPr>
          <p:cNvSpPr>
            <a:spLocks noGrp="1"/>
          </p:cNvSpPr>
          <p:nvPr>
            <p:ph type="title"/>
          </p:nvPr>
        </p:nvSpPr>
        <p:spPr/>
        <p:txBody>
          <a:bodyPr/>
          <a:lstStyle/>
          <a:p>
            <a:r>
              <a:rPr lang="en-US" dirty="0"/>
              <a:t>Help  </a:t>
            </a:r>
            <a:r>
              <a:rPr lang="en-US" dirty="0">
                <a:solidFill>
                  <a:schemeClr val="accent1">
                    <a:lumMod val="75000"/>
                  </a:schemeClr>
                </a:solidFill>
              </a:rPr>
              <a:t>Box</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30A2821-FB0B-4449-99A0-D4082A17CDE8}"/>
              </a:ext>
            </a:extLst>
          </p:cNvPr>
          <p:cNvSpPr>
            <a:spLocks noGrp="1"/>
          </p:cNvSpPr>
          <p:nvPr>
            <p:ph idx="1"/>
          </p:nvPr>
        </p:nvSpPr>
        <p:spPr/>
        <p:txBody>
          <a:bodyPr>
            <a:normAutofit/>
          </a:bodyPr>
          <a:lstStyle/>
          <a:p>
            <a:r>
              <a:rPr lang="en-US" dirty="0"/>
              <a:t>You can enter your contact number with your issue we will revert to you within 24hrs .</a:t>
            </a:r>
          </a:p>
          <a:p>
            <a:r>
              <a:rPr lang="en-US" dirty="0"/>
              <a:t>Give you the needed monetary help or the service required.</a:t>
            </a:r>
            <a:endParaRPr lang="en-IN" dirty="0"/>
          </a:p>
        </p:txBody>
      </p:sp>
      <p:sp>
        <p:nvSpPr>
          <p:cNvPr id="4" name="Date Placeholder 3">
            <a:extLst>
              <a:ext uri="{FF2B5EF4-FFF2-40B4-BE49-F238E27FC236}">
                <a16:creationId xmlns:a16="http://schemas.microsoft.com/office/drawing/2014/main" id="{965EB1E3-D5C5-44ED-899C-724264B8E46A}"/>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28015E6-8364-49A1-8175-AA11692995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FBA0A9-C2A1-49B2-8D0C-384A28485891}"/>
              </a:ext>
            </a:extLst>
          </p:cNvPr>
          <p:cNvSpPr>
            <a:spLocks noGrp="1"/>
          </p:cNvSpPr>
          <p:nvPr>
            <p:ph type="sldNum" sz="quarter" idx="12"/>
          </p:nvPr>
        </p:nvSpPr>
        <p:spPr/>
        <p:txBody>
          <a:bodyPr/>
          <a:lstStyle/>
          <a:p>
            <a:fld id="{B9713C8C-8E70-45D5-AE59-23E60168254E}" type="slidenum">
              <a:rPr lang="en-US" smtClean="0"/>
              <a:t>9</a:t>
            </a:fld>
            <a:endParaRPr lang="en-US" dirty="0"/>
          </a:p>
        </p:txBody>
      </p:sp>
    </p:spTree>
    <p:extLst>
      <p:ext uri="{BB962C8B-B14F-4D97-AF65-F5344CB8AC3E}">
        <p14:creationId xmlns:p14="http://schemas.microsoft.com/office/powerpoint/2010/main" val="308707675"/>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Brush presentation</Template>
  <TotalTime>65</TotalTime>
  <Words>689</Words>
  <Application>Microsoft Office PowerPoint</Application>
  <PresentationFormat>Widescreen</PresentationFormat>
  <Paragraphs>100</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Elephant</vt:lpstr>
      <vt:lpstr>Segoe UI</vt:lpstr>
      <vt:lpstr>Brush</vt:lpstr>
      <vt:lpstr>Adarsh Samaj Sahyog Samiti</vt:lpstr>
      <vt:lpstr>Adarsh Samaj Sahyog Samiti is a voluntary organization registered with the government of Haryana working on an all-India basis. It is a social organization engaged in welfare activities aimed at alleviation of human suffering and the aid of the poor, helpless &amp; weaker sections of Indian society.  </vt:lpstr>
      <vt:lpstr>Our Motto</vt:lpstr>
      <vt:lpstr>Why US?</vt:lpstr>
      <vt:lpstr>Key Features</vt:lpstr>
      <vt:lpstr>Service Volunteer</vt:lpstr>
      <vt:lpstr>Tracking Donations</vt:lpstr>
      <vt:lpstr>Collaborative Effort</vt:lpstr>
      <vt:lpstr>Help  Box</vt:lpstr>
      <vt:lpstr>Suggestion  Box</vt:lpstr>
      <vt:lpstr>Scalability</vt:lpstr>
      <vt:lpstr>Tech Stack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Adarsh Samaj Sahyog Samiti</dc:title>
  <dc:creator>Shagun Vohra</dc:creator>
  <cp:lastModifiedBy>Jigisha Chopra</cp:lastModifiedBy>
  <cp:revision>3</cp:revision>
  <dcterms:created xsi:type="dcterms:W3CDTF">2022-03-13T00:34:37Z</dcterms:created>
  <dcterms:modified xsi:type="dcterms:W3CDTF">2022-03-13T02:28:18Z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