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98B1BA-D1C2-4857-97D6-77D4BF2ADB34}">
  <a:tblStyle styleId="{0398B1BA-D1C2-4857-97D6-77D4BF2ADB34}"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d3cd2325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d3cd2325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d3cd2325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d3cd2325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d3cd2325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d3cd2325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d3cd2325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d3cd2325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d3cd2325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d3cd2325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d3cd2325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d3cd2325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d3cd2325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d3cd2325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d3cd2325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d3cd2325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d3cd2325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d3cd2325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d3cd2325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d3cd2325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d3cd2325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d3cd2325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1600"/>
              </a:spcBef>
              <a:spcAft>
                <a:spcPts val="0"/>
              </a:spcAft>
              <a:buNone/>
            </a:pPr>
            <a:r>
              <a:rPr lang="en">
                <a:solidFill>
                  <a:srgbClr val="695D46"/>
                </a:solidFill>
                <a:latin typeface="PT Sans Narrow"/>
                <a:ea typeface="PT Sans Narrow"/>
                <a:cs typeface="PT Sans Narrow"/>
                <a:sym typeface="PT Sans Narrow"/>
              </a:rPr>
              <a:t>Near Earth Objects Predictions</a:t>
            </a:r>
            <a:endParaRPr>
              <a:solidFill>
                <a:srgbClr val="695D46"/>
              </a:solidFill>
              <a:latin typeface="PT Sans Narrow"/>
              <a:ea typeface="PT Sans Narrow"/>
              <a:cs typeface="PT Sans Narrow"/>
              <a:sym typeface="PT Sans Narrow"/>
            </a:endParaRPr>
          </a:p>
          <a:p>
            <a:pPr indent="0" lvl="0" marL="0" rtl="0" algn="l">
              <a:spcBef>
                <a:spcPts val="1000"/>
              </a:spcBef>
              <a:spcAft>
                <a:spcPts val="0"/>
              </a:spcAft>
              <a:buNone/>
            </a:pPr>
            <a:r>
              <a:rPr b="0" lang="en" sz="1400">
                <a:solidFill>
                  <a:srgbClr val="695D46"/>
                </a:solidFill>
                <a:latin typeface="PT Sans Narrow"/>
                <a:ea typeface="PT Sans Narrow"/>
                <a:cs typeface="PT Sans Narrow"/>
                <a:sym typeface="PT Sans Narrow"/>
              </a:rPr>
              <a:t>12.20.2022</a:t>
            </a:r>
            <a:endParaRPr>
              <a:solidFill>
                <a:srgbClr val="695D46"/>
              </a:solidFill>
              <a:latin typeface="PT Sans Narrow"/>
              <a:ea typeface="PT Sans Narrow"/>
              <a:cs typeface="PT Sans Narrow"/>
              <a:sym typeface="PT Sans Narrow"/>
            </a:endParaRPr>
          </a:p>
        </p:txBody>
      </p:sp>
      <p:sp>
        <p:nvSpPr>
          <p:cNvPr id="87" name="Google Shape;87;p13"/>
          <p:cNvSpPr txBox="1"/>
          <p:nvPr>
            <p:ph idx="1" type="subTitle"/>
          </p:nvPr>
        </p:nvSpPr>
        <p:spPr>
          <a:xfrm>
            <a:off x="729625" y="3249100"/>
            <a:ext cx="7688100" cy="133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rgbClr val="008575"/>
                </a:solidFill>
                <a:latin typeface="PT Sans Narrow"/>
                <a:ea typeface="PT Sans Narrow"/>
                <a:cs typeface="PT Sans Narrow"/>
                <a:sym typeface="PT Sans Narrow"/>
              </a:rPr>
              <a:t>Pooja Mule</a:t>
            </a:r>
            <a:endParaRPr sz="1200">
              <a:solidFill>
                <a:srgbClr val="008575"/>
              </a:solidFill>
              <a:latin typeface="PT Sans Narrow"/>
              <a:ea typeface="PT Sans Narrow"/>
              <a:cs typeface="PT Sans Narrow"/>
              <a:sym typeface="PT Sans Narrow"/>
            </a:endParaRPr>
          </a:p>
          <a:p>
            <a:pPr indent="0" lvl="0" marL="0" rtl="0" algn="l">
              <a:spcBef>
                <a:spcPts val="600"/>
              </a:spcBef>
              <a:spcAft>
                <a:spcPts val="0"/>
              </a:spcAft>
              <a:buNone/>
            </a:pPr>
            <a:r>
              <a:rPr lang="en" sz="1200">
                <a:solidFill>
                  <a:srgbClr val="008575"/>
                </a:solidFill>
                <a:latin typeface="PT Sans Narrow"/>
                <a:ea typeface="PT Sans Narrow"/>
                <a:cs typeface="PT Sans Narrow"/>
                <a:sym typeface="PT Sans Narrow"/>
              </a:rPr>
              <a:t>Anirudh Chintha</a:t>
            </a:r>
            <a:endParaRPr sz="1200">
              <a:solidFill>
                <a:srgbClr val="008575"/>
              </a:solidFill>
              <a:latin typeface="PT Sans Narrow"/>
              <a:ea typeface="PT Sans Narrow"/>
              <a:cs typeface="PT Sans Narrow"/>
              <a:sym typeface="PT Sans Narrow"/>
            </a:endParaRPr>
          </a:p>
          <a:p>
            <a:pPr indent="0" lvl="0" marL="0" rtl="0" algn="l">
              <a:spcBef>
                <a:spcPts val="600"/>
              </a:spcBef>
              <a:spcAft>
                <a:spcPts val="0"/>
              </a:spcAft>
              <a:buNone/>
            </a:pPr>
            <a:r>
              <a:rPr lang="en" sz="1200">
                <a:solidFill>
                  <a:srgbClr val="008575"/>
                </a:solidFill>
                <a:latin typeface="PT Sans Narrow"/>
                <a:ea typeface="PT Sans Narrow"/>
                <a:cs typeface="PT Sans Narrow"/>
                <a:sym typeface="PT Sans Narrow"/>
              </a:rPr>
              <a:t>Teshwani Gogineni</a:t>
            </a:r>
            <a:endParaRPr sz="1200">
              <a:solidFill>
                <a:srgbClr val="008575"/>
              </a:solidFill>
              <a:latin typeface="PT Sans Narrow"/>
              <a:ea typeface="PT Sans Narrow"/>
              <a:cs typeface="PT Sans Narrow"/>
              <a:sym typeface="PT Sans Narrow"/>
            </a:endParaRPr>
          </a:p>
          <a:p>
            <a:pPr indent="0" lvl="0" marL="0" rtl="0" algn="l">
              <a:spcBef>
                <a:spcPts val="600"/>
              </a:spcBef>
              <a:spcAft>
                <a:spcPts val="0"/>
              </a:spcAft>
              <a:buNone/>
            </a:pPr>
            <a:r>
              <a:t/>
            </a:r>
            <a:endParaRPr sz="1200">
              <a:solidFill>
                <a:srgbClr val="008575"/>
              </a:solidFill>
              <a:latin typeface="PT Sans Narrow"/>
              <a:ea typeface="PT Sans Narrow"/>
              <a:cs typeface="PT Sans Narrow"/>
              <a:sym typeface="PT Sans Narrow"/>
            </a:endParaRPr>
          </a:p>
          <a:p>
            <a:pPr indent="0" lvl="0" marL="0" rtl="0" algn="l">
              <a:lnSpc>
                <a:spcPct val="120000"/>
              </a:lnSpc>
              <a:spcBef>
                <a:spcPts val="0"/>
              </a:spcBef>
              <a:spcAft>
                <a:spcPts val="0"/>
              </a:spcAft>
              <a:buNone/>
            </a:pPr>
            <a:r>
              <a:rPr lang="en" sz="1200">
                <a:solidFill>
                  <a:srgbClr val="695D46"/>
                </a:solidFill>
                <a:latin typeface="PT Sans Narrow"/>
                <a:ea typeface="PT Sans Narrow"/>
                <a:cs typeface="PT Sans Narrow"/>
                <a:sym typeface="PT Sans Narrow"/>
              </a:rPr>
              <a:t>Stevens Institute of Technology</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Relative Plots for before and after downsampling</a:t>
            </a:r>
            <a:endParaRPr/>
          </a:p>
        </p:txBody>
      </p:sp>
      <p:pic>
        <p:nvPicPr>
          <p:cNvPr id="141" name="Google Shape;141;p22"/>
          <p:cNvPicPr preferRelativeResize="0"/>
          <p:nvPr/>
        </p:nvPicPr>
        <p:blipFill>
          <a:blip r:embed="rId3">
            <a:alphaModFix/>
          </a:blip>
          <a:stretch>
            <a:fillRect/>
          </a:stretch>
        </p:blipFill>
        <p:spPr>
          <a:xfrm>
            <a:off x="4932075" y="1828875"/>
            <a:ext cx="3771039" cy="2984850"/>
          </a:xfrm>
          <a:prstGeom prst="rect">
            <a:avLst/>
          </a:prstGeom>
          <a:noFill/>
          <a:ln>
            <a:noFill/>
          </a:ln>
        </p:spPr>
      </p:pic>
      <p:pic>
        <p:nvPicPr>
          <p:cNvPr id="142" name="Google Shape;142;p22"/>
          <p:cNvPicPr preferRelativeResize="0"/>
          <p:nvPr/>
        </p:nvPicPr>
        <p:blipFill>
          <a:blip r:embed="rId4">
            <a:alphaModFix/>
          </a:blip>
          <a:stretch>
            <a:fillRect/>
          </a:stretch>
        </p:blipFill>
        <p:spPr>
          <a:xfrm>
            <a:off x="414889" y="1799275"/>
            <a:ext cx="3879638" cy="2984850"/>
          </a:xfrm>
          <a:prstGeom prst="rect">
            <a:avLst/>
          </a:prstGeom>
          <a:noFill/>
          <a:ln>
            <a:noFill/>
          </a:ln>
        </p:spPr>
      </p:pic>
      <p:sp>
        <p:nvSpPr>
          <p:cNvPr id="143" name="Google Shape;143;p22"/>
          <p:cNvSpPr txBox="1"/>
          <p:nvPr/>
        </p:nvSpPr>
        <p:spPr>
          <a:xfrm>
            <a:off x="718550" y="4734200"/>
            <a:ext cx="687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Lato"/>
                <a:ea typeface="Lato"/>
                <a:cs typeface="Lato"/>
                <a:sym typeface="Lato"/>
              </a:rPr>
              <a:t>Note:</a:t>
            </a:r>
            <a:r>
              <a:rPr lang="en" sz="1100">
                <a:latin typeface="Lato"/>
                <a:ea typeface="Lato"/>
                <a:cs typeface="Lato"/>
                <a:sym typeface="Lato"/>
              </a:rPr>
              <a:t> The points are (Actual, Prediction).</a:t>
            </a:r>
            <a:endParaRPr sz="11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Boundary Decision Plot after Downsampling</a:t>
            </a:r>
            <a:endParaRPr/>
          </a:p>
        </p:txBody>
      </p:sp>
      <p:pic>
        <p:nvPicPr>
          <p:cNvPr id="149" name="Google Shape;149;p23"/>
          <p:cNvPicPr preferRelativeResize="0"/>
          <p:nvPr/>
        </p:nvPicPr>
        <p:blipFill>
          <a:blip r:embed="rId3">
            <a:alphaModFix/>
          </a:blip>
          <a:stretch>
            <a:fillRect/>
          </a:stretch>
        </p:blipFill>
        <p:spPr>
          <a:xfrm>
            <a:off x="1517263" y="1983525"/>
            <a:ext cx="6112774" cy="2984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idx="4294967295" type="ctrTitle"/>
          </p:nvPr>
        </p:nvSpPr>
        <p:spPr>
          <a:xfrm>
            <a:off x="2327700" y="2278200"/>
            <a:ext cx="4488600" cy="587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20000"/>
              </a:lnSpc>
              <a:spcBef>
                <a:spcPts val="1200"/>
              </a:spcBef>
              <a:spcAft>
                <a:spcPts val="1200"/>
              </a:spcAft>
              <a:buNone/>
            </a:pPr>
            <a:r>
              <a:rPr lang="en" sz="1100">
                <a:solidFill>
                  <a:srgbClr val="695D46"/>
                </a:solidFill>
                <a:latin typeface="Open Sans"/>
                <a:ea typeface="Open Sans"/>
                <a:cs typeface="Open Sans"/>
                <a:sym typeface="Open Sans"/>
              </a:rPr>
              <a:t>The aim of this project is to predict whether an object passing in the vicinity of the earth should be treated as hazardous based on the dataset provided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Data Analysis</a:t>
            </a:r>
            <a:endParaRPr/>
          </a:p>
          <a:p>
            <a:pPr indent="-311150" lvl="0" marL="457200" rtl="0" algn="l">
              <a:spcBef>
                <a:spcPts val="0"/>
              </a:spcBef>
              <a:spcAft>
                <a:spcPts val="0"/>
              </a:spcAft>
              <a:buSzPts val="1300"/>
              <a:buAutoNum type="arabicPeriod"/>
            </a:pPr>
            <a:r>
              <a:rPr lang="en"/>
              <a:t>Data Processing &amp; Handling Outliers</a:t>
            </a:r>
            <a:endParaRPr/>
          </a:p>
          <a:p>
            <a:pPr indent="-311150" lvl="0" marL="457200" rtl="0" algn="l">
              <a:spcBef>
                <a:spcPts val="0"/>
              </a:spcBef>
              <a:spcAft>
                <a:spcPts val="0"/>
              </a:spcAft>
              <a:buSzPts val="1300"/>
              <a:buAutoNum type="arabicPeriod"/>
            </a:pPr>
            <a:r>
              <a:rPr lang="en"/>
              <a:t>Model Selection</a:t>
            </a:r>
            <a:endParaRPr/>
          </a:p>
          <a:p>
            <a:pPr indent="-311150" lvl="0" marL="457200" rtl="0" algn="l">
              <a:spcBef>
                <a:spcPts val="0"/>
              </a:spcBef>
              <a:spcAft>
                <a:spcPts val="0"/>
              </a:spcAft>
              <a:buSzPts val="1300"/>
              <a:buAutoNum type="arabicPeriod"/>
            </a:pPr>
            <a:r>
              <a:rPr lang="en"/>
              <a:t>Principal Component Analysis</a:t>
            </a:r>
            <a:endParaRPr/>
          </a:p>
          <a:p>
            <a:pPr indent="-311150" lvl="0" marL="457200" rtl="0" algn="l">
              <a:spcBef>
                <a:spcPts val="0"/>
              </a:spcBef>
              <a:spcAft>
                <a:spcPts val="0"/>
              </a:spcAft>
              <a:buSzPts val="1300"/>
              <a:buAutoNum type="arabicPeriod"/>
            </a:pPr>
            <a:r>
              <a:rPr lang="en"/>
              <a:t>Optimizations based on previous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05" name="Google Shape;105;p16"/>
          <p:cNvSpPr txBox="1"/>
          <p:nvPr>
            <p:ph idx="1" type="body"/>
          </p:nvPr>
        </p:nvSpPr>
        <p:spPr>
          <a:xfrm>
            <a:off x="729325" y="2078875"/>
            <a:ext cx="7615800" cy="22611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SzPts val="1300"/>
              <a:buAutoNum type="arabicPeriod"/>
            </a:pPr>
            <a:r>
              <a:rPr lang="en"/>
              <a:t>Pair plots were drawn to understand relationships between pairs of features and their patterns.</a:t>
            </a:r>
            <a:endParaRPr/>
          </a:p>
          <a:p>
            <a:pPr indent="-311150" lvl="0" marL="457200" marR="0" rtl="0" algn="l">
              <a:lnSpc>
                <a:spcPct val="115000"/>
              </a:lnSpc>
              <a:spcBef>
                <a:spcPts val="0"/>
              </a:spcBef>
              <a:spcAft>
                <a:spcPts val="0"/>
              </a:spcAft>
              <a:buSzPts val="1300"/>
              <a:buAutoNum type="arabicPeriod"/>
            </a:pPr>
            <a:r>
              <a:rPr lang="en"/>
              <a:t>Following columns were dropped since either they have constant values or values that do not add much significance to the predictions - id, name, sentry object, and orbiting body.</a:t>
            </a:r>
            <a:endParaRPr/>
          </a:p>
          <a:p>
            <a:pPr indent="-311150" lvl="0" marL="457200" marR="0" rtl="0" algn="l">
              <a:lnSpc>
                <a:spcPct val="115000"/>
              </a:lnSpc>
              <a:spcBef>
                <a:spcPts val="0"/>
              </a:spcBef>
              <a:spcAft>
                <a:spcPts val="0"/>
              </a:spcAft>
              <a:buSzPts val="1300"/>
              <a:buAutoNum type="arabicPeriod"/>
            </a:pPr>
            <a:r>
              <a:rPr lang="en"/>
              <a:t>After analyzing pairplots of remaining features with relative velocity, it was understood that relative velocity would not help yield the best predictions since it was not clearly differentiated from other features. So we have not used that feature.</a:t>
            </a:r>
            <a:endParaRPr/>
          </a:p>
          <a:p>
            <a:pPr indent="-311150" lvl="0" marL="457200" marR="0" rtl="0" algn="l">
              <a:lnSpc>
                <a:spcPct val="115000"/>
              </a:lnSpc>
              <a:spcBef>
                <a:spcPts val="0"/>
              </a:spcBef>
              <a:spcAft>
                <a:spcPts val="0"/>
              </a:spcAft>
              <a:buSzPts val="1300"/>
              <a:buAutoNum type="arabicPeriod"/>
            </a:pPr>
            <a:r>
              <a:rPr lang="en"/>
              <a:t>After analyzing all the features, following features were utilized to train the model - est_diameter_min, est_diameter_max, miss_distance, and absolute_magnitude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Processing &amp; Handling Outliers</a:t>
            </a:r>
            <a:endParaRPr/>
          </a:p>
        </p:txBody>
      </p:sp>
      <p:sp>
        <p:nvSpPr>
          <p:cNvPr id="111" name="Google Shape;111;p17"/>
          <p:cNvSpPr txBox="1"/>
          <p:nvPr>
            <p:ph idx="1" type="body"/>
          </p:nvPr>
        </p:nvSpPr>
        <p:spPr>
          <a:xfrm>
            <a:off x="729325" y="2078875"/>
            <a:ext cx="7755000" cy="2261100"/>
          </a:xfrm>
          <a:prstGeom prst="rect">
            <a:avLst/>
          </a:prstGeom>
        </p:spPr>
        <p:txBody>
          <a:bodyPr anchorCtr="0" anchor="t" bIns="91425" lIns="91425" spcFirstLastPara="1" rIns="91425" wrap="square" tIns="91425">
            <a:normAutofit/>
          </a:bodyPr>
          <a:lstStyle/>
          <a:p>
            <a:pPr indent="-298450" lvl="0" marL="457200" rtl="0" algn="l">
              <a:lnSpc>
                <a:spcPct val="120000"/>
              </a:lnSpc>
              <a:spcBef>
                <a:spcPts val="600"/>
              </a:spcBef>
              <a:spcAft>
                <a:spcPts val="0"/>
              </a:spcAft>
              <a:buClr>
                <a:srgbClr val="695D46"/>
              </a:buClr>
              <a:buSzPts val="1100"/>
              <a:buFont typeface="Open Sans"/>
              <a:buAutoNum type="arabicPeriod"/>
            </a:pPr>
            <a:r>
              <a:rPr lang="en"/>
              <a:t>Before examining the outliers, z-score normalization is performed to help with scaling.</a:t>
            </a:r>
            <a:endParaRPr/>
          </a:p>
          <a:p>
            <a:pPr indent="-298450" lvl="0" marL="457200" rtl="0" algn="l">
              <a:lnSpc>
                <a:spcPct val="120000"/>
              </a:lnSpc>
              <a:spcBef>
                <a:spcPts val="0"/>
              </a:spcBef>
              <a:spcAft>
                <a:spcPts val="0"/>
              </a:spcAft>
              <a:buClr>
                <a:srgbClr val="695D46"/>
              </a:buClr>
              <a:buSzPts val="1100"/>
              <a:buFont typeface="Open Sans"/>
              <a:buAutoNum type="arabicPeriod"/>
            </a:pPr>
            <a:r>
              <a:rPr lang="en"/>
              <a:t>At first, before removing outliers, we tried to replace them using different methods such as percentile and median.</a:t>
            </a:r>
            <a:endParaRPr/>
          </a:p>
          <a:p>
            <a:pPr indent="-298450" lvl="0" marL="457200" rtl="0" algn="l">
              <a:lnSpc>
                <a:spcPct val="120000"/>
              </a:lnSpc>
              <a:spcBef>
                <a:spcPts val="0"/>
              </a:spcBef>
              <a:spcAft>
                <a:spcPts val="0"/>
              </a:spcAft>
              <a:buClr>
                <a:srgbClr val="695D46"/>
              </a:buClr>
              <a:buSzPts val="1100"/>
              <a:buFont typeface="Open Sans"/>
              <a:buAutoNum type="arabicPeriod"/>
            </a:pPr>
            <a:r>
              <a:rPr lang="en"/>
              <a:t>But since it was observed that removing the outliers helped yield better predictions, it was decided to drop outliers from the dataset.</a:t>
            </a:r>
            <a:endParaRPr/>
          </a:p>
          <a:p>
            <a:pPr indent="-298450" lvl="0" marL="457200" rtl="0" algn="l">
              <a:lnSpc>
                <a:spcPct val="120000"/>
              </a:lnSpc>
              <a:spcBef>
                <a:spcPts val="0"/>
              </a:spcBef>
              <a:spcAft>
                <a:spcPts val="0"/>
              </a:spcAft>
              <a:buClr>
                <a:srgbClr val="695D46"/>
              </a:buClr>
              <a:buSzPts val="1100"/>
              <a:buFont typeface="Open Sans"/>
              <a:buAutoNum type="arabicPeriod"/>
            </a:pPr>
            <a:r>
              <a:rPr lang="en"/>
              <a:t>We removed the extreme 0.05% records from both sides. Around 2.94% of the total records (approx 90000) was classified as outliers.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117" name="Google Shape;117;p18"/>
          <p:cNvSpPr txBox="1"/>
          <p:nvPr>
            <p:ph idx="1" type="body"/>
          </p:nvPr>
        </p:nvSpPr>
        <p:spPr>
          <a:xfrm>
            <a:off x="729325" y="2078875"/>
            <a:ext cx="7474800" cy="2261100"/>
          </a:xfrm>
          <a:prstGeom prst="rect">
            <a:avLst/>
          </a:prstGeom>
        </p:spPr>
        <p:txBody>
          <a:bodyPr anchorCtr="0" anchor="t" bIns="91425" lIns="91425" spcFirstLastPara="1" rIns="91425" wrap="square" tIns="91425">
            <a:noAutofit/>
          </a:bodyPr>
          <a:lstStyle/>
          <a:p>
            <a:pPr indent="-298450" lvl="0" marL="457200" marR="0" rtl="0" algn="l">
              <a:lnSpc>
                <a:spcPct val="120000"/>
              </a:lnSpc>
              <a:spcBef>
                <a:spcPts val="600"/>
              </a:spcBef>
              <a:spcAft>
                <a:spcPts val="0"/>
              </a:spcAft>
              <a:buClr>
                <a:srgbClr val="695D46"/>
              </a:buClr>
              <a:buSzPts val="1100"/>
              <a:buFont typeface="Open Sans"/>
              <a:buAutoNum type="arabicPeriod"/>
            </a:pPr>
            <a:r>
              <a:rPr lang="en"/>
              <a:t>After analyzing the data it was understood that the structure of data i</a:t>
            </a:r>
            <a:r>
              <a:rPr lang="en"/>
              <a:t>s </a:t>
            </a:r>
            <a:r>
              <a:rPr lang="en"/>
              <a:t>non-linear.</a:t>
            </a:r>
            <a:endParaRPr/>
          </a:p>
          <a:p>
            <a:pPr indent="-298450" lvl="0" marL="457200" marR="0" rtl="0" algn="l">
              <a:lnSpc>
                <a:spcPct val="120000"/>
              </a:lnSpc>
              <a:spcBef>
                <a:spcPts val="0"/>
              </a:spcBef>
              <a:spcAft>
                <a:spcPts val="0"/>
              </a:spcAft>
              <a:buClr>
                <a:srgbClr val="695D46"/>
              </a:buClr>
              <a:buSzPts val="1100"/>
              <a:buFont typeface="Open Sans"/>
              <a:buAutoNum type="arabicPeriod"/>
            </a:pPr>
            <a:r>
              <a:rPr lang="en"/>
              <a:t>The Support Vector Machine model would perform well in this case since it uses kernel tricks to perform more efficiently. Hence, the SVM model is picked for the purpose of these predictions.</a:t>
            </a:r>
            <a:endParaRPr/>
          </a:p>
          <a:p>
            <a:pPr indent="-298450" lvl="0" marL="457200" marR="0" rtl="0" algn="l">
              <a:lnSpc>
                <a:spcPct val="120000"/>
              </a:lnSpc>
              <a:spcBef>
                <a:spcPts val="0"/>
              </a:spcBef>
              <a:spcAft>
                <a:spcPts val="0"/>
              </a:spcAft>
              <a:buClr>
                <a:srgbClr val="695D46"/>
              </a:buClr>
              <a:buSzPts val="1100"/>
              <a:buFont typeface="Open Sans"/>
              <a:buAutoNum type="arabicPeriod"/>
            </a:pPr>
            <a:r>
              <a:rPr lang="en"/>
              <a:t>After doing grid search and providing the C and gamma values, it was found that predictions did not change after tuning these parameters with the model.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 Component Analysis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311150" lvl="0" marL="457200" marR="0" rtl="0" algn="l">
              <a:lnSpc>
                <a:spcPct val="120000"/>
              </a:lnSpc>
              <a:spcBef>
                <a:spcPts val="1200"/>
              </a:spcBef>
              <a:spcAft>
                <a:spcPts val="0"/>
              </a:spcAft>
              <a:buSzPts val="1300"/>
              <a:buAutoNum type="arabicPeriod"/>
            </a:pPr>
            <a:r>
              <a:rPr lang="en"/>
              <a:t>The top 2 components returned by PCA are miss distance and absolute magnitude.</a:t>
            </a:r>
            <a:endParaRPr/>
          </a:p>
          <a:p>
            <a:pPr indent="-311150" lvl="0" marL="457200" marR="0" rtl="0" algn="l">
              <a:lnSpc>
                <a:spcPct val="120000"/>
              </a:lnSpc>
              <a:spcBef>
                <a:spcPts val="0"/>
              </a:spcBef>
              <a:spcAft>
                <a:spcPts val="0"/>
              </a:spcAft>
              <a:buSzPts val="1300"/>
              <a:buAutoNum type="arabicPeriod"/>
            </a:pPr>
            <a:r>
              <a:rPr lang="en"/>
              <a:t>The model predictions remained the same after performing PCA.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marR="0" rtl="0" algn="l">
              <a:lnSpc>
                <a:spcPct val="120000"/>
              </a:lnSpc>
              <a:spcBef>
                <a:spcPts val="600"/>
              </a:spcBef>
              <a:spcAft>
                <a:spcPts val="0"/>
              </a:spcAft>
              <a:buSzPts val="1300"/>
              <a:buAutoNum type="arabicPeriod"/>
            </a:pPr>
            <a:r>
              <a:rPr lang="en"/>
              <a:t>When we downsampled, the prediction of the case False Positive (Model predicted object is hazardous but it actually is not) increased from 0.2% to 11%. But the case of True Negative (Model predicted object is not hazardous but it actually is) reduced dramatically from 7% to 0.1%.</a:t>
            </a:r>
            <a:endParaRPr/>
          </a:p>
          <a:p>
            <a:pPr indent="-311150" lvl="0" marL="457200" marR="0" rtl="0" algn="l">
              <a:lnSpc>
                <a:spcPct val="120000"/>
              </a:lnSpc>
              <a:spcBef>
                <a:spcPts val="0"/>
              </a:spcBef>
              <a:spcAft>
                <a:spcPts val="0"/>
              </a:spcAft>
              <a:buSzPts val="1300"/>
              <a:buAutoNum type="arabicPeriod"/>
            </a:pPr>
            <a:r>
              <a:rPr lang="en"/>
              <a:t>In </a:t>
            </a:r>
            <a:r>
              <a:rPr lang="en"/>
              <a:t>our case, recall is important than precision for true hazardous classifications as False Negatives are costlier than False Positives.</a:t>
            </a:r>
            <a:endParaRPr/>
          </a:p>
          <a:p>
            <a:pPr indent="-311150" lvl="0" marL="457200" marR="0" rtl="0" algn="l">
              <a:lnSpc>
                <a:spcPct val="120000"/>
              </a:lnSpc>
              <a:spcBef>
                <a:spcPts val="0"/>
              </a:spcBef>
              <a:spcAft>
                <a:spcPts val="0"/>
              </a:spcAft>
              <a:buSzPts val="1300"/>
              <a:buAutoNum type="arabicPeriod"/>
            </a:pPr>
            <a:r>
              <a:rPr lang="en"/>
              <a:t>So the downsampling actually is better since we do not want to falsely predict that object is not hazardous when it actually is. </a:t>
            </a:r>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a:t>
            </a:r>
            <a:r>
              <a:rPr lang="en"/>
              <a:t>Model Predictions</a:t>
            </a:r>
            <a:endParaRPr/>
          </a:p>
        </p:txBody>
      </p:sp>
      <p:graphicFrame>
        <p:nvGraphicFramePr>
          <p:cNvPr id="135" name="Google Shape;135;p21"/>
          <p:cNvGraphicFramePr/>
          <p:nvPr/>
        </p:nvGraphicFramePr>
        <p:xfrm>
          <a:off x="343425" y="2062325"/>
          <a:ext cx="3000000" cy="3000000"/>
        </p:xfrm>
        <a:graphic>
          <a:graphicData uri="http://schemas.openxmlformats.org/drawingml/2006/table">
            <a:tbl>
              <a:tblPr>
                <a:noFill/>
                <a:tableStyleId>{0398B1BA-D1C2-4857-97D6-77D4BF2ADB34}</a:tableStyleId>
              </a:tblPr>
              <a:tblGrid>
                <a:gridCol w="1664175"/>
                <a:gridCol w="858575"/>
                <a:gridCol w="466375"/>
                <a:gridCol w="593600"/>
                <a:gridCol w="572400"/>
                <a:gridCol w="604200"/>
                <a:gridCol w="561800"/>
                <a:gridCol w="614800"/>
                <a:gridCol w="604200"/>
                <a:gridCol w="540600"/>
                <a:gridCol w="667775"/>
                <a:gridCol w="593600"/>
              </a:tblGrid>
              <a:tr h="509375">
                <a:tc>
                  <a:txBody>
                    <a:bodyPr/>
                    <a:lstStyle/>
                    <a:p>
                      <a:pPr indent="0" lvl="0" marL="0" rtl="0" algn="ctr">
                        <a:spcBef>
                          <a:spcPts val="1600"/>
                        </a:spcBef>
                        <a:spcAft>
                          <a:spcPts val="0"/>
                        </a:spcAft>
                        <a:buNone/>
                      </a:pPr>
                      <a:r>
                        <a:rPr lang="en" sz="1200">
                          <a:solidFill>
                            <a:srgbClr val="008575"/>
                          </a:solidFill>
                          <a:latin typeface="PT Sans Narrow"/>
                          <a:ea typeface="PT Sans Narrow"/>
                          <a:cs typeface="PT Sans Narrow"/>
                          <a:sym typeface="PT Sans Narrow"/>
                        </a:rPr>
                        <a:t>Model</a:t>
                      </a:r>
                      <a:endParaRPr sz="600"/>
                    </a:p>
                  </a:txBody>
                  <a:tcPr marT="25400" marB="25400" marR="25400" marL="25400" anchor="b"/>
                </a:tc>
                <a:tc>
                  <a:txBody>
                    <a:bodyPr/>
                    <a:lstStyle/>
                    <a:p>
                      <a:pPr indent="0" lvl="0" marL="0" rtl="0" algn="ctr">
                        <a:lnSpc>
                          <a:spcPct val="115000"/>
                        </a:lnSpc>
                        <a:spcBef>
                          <a:spcPts val="0"/>
                        </a:spcBef>
                        <a:spcAft>
                          <a:spcPts val="0"/>
                        </a:spcAft>
                        <a:buNone/>
                      </a:pPr>
                      <a:r>
                        <a:rPr b="1" lang="en" sz="1000"/>
                        <a:t> </a:t>
                      </a:r>
                      <a:r>
                        <a:rPr lang="en" sz="1200">
                          <a:solidFill>
                            <a:srgbClr val="008575"/>
                          </a:solidFill>
                          <a:latin typeface="PT Sans Narrow"/>
                          <a:ea typeface="PT Sans Narrow"/>
                          <a:cs typeface="PT Sans Narrow"/>
                          <a:sym typeface="PT Sans Narrow"/>
                        </a:rPr>
                        <a:t># Features</a:t>
                      </a:r>
                      <a:endParaRPr sz="600"/>
                    </a:p>
                  </a:txBody>
                  <a:tcPr marT="25400" marB="25400" marR="25400" marL="25400" anchor="b"/>
                </a:tc>
                <a:tc gridSpan="2">
                  <a:txBody>
                    <a:bodyPr/>
                    <a:lstStyle/>
                    <a:p>
                      <a:pPr indent="0" lvl="0" marL="0" rtl="0" algn="ctr">
                        <a:spcBef>
                          <a:spcPts val="1600"/>
                        </a:spcBef>
                        <a:spcAft>
                          <a:spcPts val="0"/>
                        </a:spcAft>
                        <a:buNone/>
                      </a:pPr>
                      <a:r>
                        <a:rPr lang="en" sz="1200">
                          <a:solidFill>
                            <a:srgbClr val="008575"/>
                          </a:solidFill>
                          <a:latin typeface="PT Sans Narrow"/>
                          <a:ea typeface="PT Sans Narrow"/>
                          <a:cs typeface="PT Sans Narrow"/>
                          <a:sym typeface="PT Sans Narrow"/>
                        </a:rPr>
                        <a:t>     Precision</a:t>
                      </a:r>
                      <a:endParaRPr sz="1000"/>
                    </a:p>
                  </a:txBody>
                  <a:tcPr marT="25400" marB="25400" marR="25400" marL="25400" anchor="b"/>
                </a:tc>
                <a:tc hMerge="1"/>
                <a:tc gridSpan="2">
                  <a:txBody>
                    <a:bodyPr/>
                    <a:lstStyle/>
                    <a:p>
                      <a:pPr indent="0" lvl="0" marL="0" rtl="0" algn="ctr">
                        <a:spcBef>
                          <a:spcPts val="1600"/>
                        </a:spcBef>
                        <a:spcAft>
                          <a:spcPts val="0"/>
                        </a:spcAft>
                        <a:buNone/>
                      </a:pPr>
                      <a:r>
                        <a:rPr lang="en" sz="1200">
                          <a:solidFill>
                            <a:srgbClr val="008575"/>
                          </a:solidFill>
                          <a:latin typeface="PT Sans Narrow"/>
                          <a:ea typeface="PT Sans Narrow"/>
                          <a:cs typeface="PT Sans Narrow"/>
                          <a:sym typeface="PT Sans Narrow"/>
                        </a:rPr>
                        <a:t>Recall</a:t>
                      </a:r>
                      <a:endParaRPr sz="1000"/>
                    </a:p>
                  </a:txBody>
                  <a:tcPr marT="25400" marB="25400" marR="25400" marL="25400" anchor="b"/>
                </a:tc>
                <a:tc hMerge="1"/>
                <a:tc gridSpan="2">
                  <a:txBody>
                    <a:bodyPr/>
                    <a:lstStyle/>
                    <a:p>
                      <a:pPr indent="0" lvl="0" marL="0" rtl="0" algn="ctr">
                        <a:spcBef>
                          <a:spcPts val="1600"/>
                        </a:spcBef>
                        <a:spcAft>
                          <a:spcPts val="0"/>
                        </a:spcAft>
                        <a:buNone/>
                      </a:pPr>
                      <a:r>
                        <a:rPr lang="en" sz="1200">
                          <a:solidFill>
                            <a:srgbClr val="008575"/>
                          </a:solidFill>
                          <a:latin typeface="PT Sans Narrow"/>
                          <a:ea typeface="PT Sans Narrow"/>
                          <a:cs typeface="PT Sans Narrow"/>
                          <a:sym typeface="PT Sans Narrow"/>
                        </a:rPr>
                        <a:t>F1 Score</a:t>
                      </a:r>
                      <a:endParaRPr sz="1000"/>
                    </a:p>
                  </a:txBody>
                  <a:tcPr marT="25400" marB="25400" marR="25400" marL="25400" anchor="b"/>
                </a:tc>
                <a:tc hMerge="1"/>
                <a:tc gridSpan="2">
                  <a:txBody>
                    <a:bodyPr/>
                    <a:lstStyle/>
                    <a:p>
                      <a:pPr indent="0" lvl="0" marL="0" rtl="0" algn="ctr">
                        <a:spcBef>
                          <a:spcPts val="1600"/>
                        </a:spcBef>
                        <a:spcAft>
                          <a:spcPts val="0"/>
                        </a:spcAft>
                        <a:buNone/>
                      </a:pPr>
                      <a:r>
                        <a:rPr lang="en" sz="1200">
                          <a:solidFill>
                            <a:srgbClr val="008575"/>
                          </a:solidFill>
                          <a:latin typeface="PT Sans Narrow"/>
                          <a:ea typeface="PT Sans Narrow"/>
                          <a:cs typeface="PT Sans Narrow"/>
                          <a:sym typeface="PT Sans Narrow"/>
                        </a:rPr>
                        <a:t>Support</a:t>
                      </a:r>
                      <a:endParaRPr sz="1000"/>
                    </a:p>
                  </a:txBody>
                  <a:tcPr marT="25400" marB="25400" marR="25400" marL="25400" anchor="b"/>
                </a:tc>
                <a:tc hMerge="1"/>
                <a:tc>
                  <a:txBody>
                    <a:bodyPr/>
                    <a:lstStyle/>
                    <a:p>
                      <a:pPr indent="0" lvl="0" marL="0" rtl="0" algn="ctr">
                        <a:spcBef>
                          <a:spcPts val="1600"/>
                        </a:spcBef>
                        <a:spcAft>
                          <a:spcPts val="0"/>
                        </a:spcAft>
                        <a:buNone/>
                      </a:pPr>
                      <a:r>
                        <a:rPr lang="en" sz="1200">
                          <a:solidFill>
                            <a:srgbClr val="008575"/>
                          </a:solidFill>
                          <a:latin typeface="PT Sans Narrow"/>
                          <a:ea typeface="PT Sans Narrow"/>
                          <a:cs typeface="PT Sans Narrow"/>
                          <a:sym typeface="PT Sans Narrow"/>
                        </a:rPr>
                        <a:t>C</a:t>
                      </a:r>
                      <a:endParaRPr sz="1000"/>
                    </a:p>
                  </a:txBody>
                  <a:tcPr marT="25400" marB="25400" marR="25400" marL="25400" anchor="b"/>
                </a:tc>
                <a:tc>
                  <a:txBody>
                    <a:bodyPr/>
                    <a:lstStyle/>
                    <a:p>
                      <a:pPr indent="0" lvl="0" marL="0" rtl="0" algn="ctr">
                        <a:spcBef>
                          <a:spcPts val="1600"/>
                        </a:spcBef>
                        <a:spcAft>
                          <a:spcPts val="0"/>
                        </a:spcAft>
                        <a:buNone/>
                      </a:pPr>
                      <a:r>
                        <a:rPr lang="en" sz="1200">
                          <a:solidFill>
                            <a:srgbClr val="008575"/>
                          </a:solidFill>
                          <a:latin typeface="PT Sans Narrow"/>
                          <a:ea typeface="PT Sans Narrow"/>
                          <a:cs typeface="PT Sans Narrow"/>
                          <a:sym typeface="PT Sans Narrow"/>
                        </a:rPr>
                        <a:t>Gamma</a:t>
                      </a:r>
                      <a:endParaRPr sz="1000"/>
                    </a:p>
                  </a:txBody>
                  <a:tcPr marT="25400" marB="25400" marR="25400" marL="25400" anchor="b"/>
                </a:tc>
              </a:tr>
              <a:tr h="256550">
                <a:tc>
                  <a:txBody>
                    <a:bodyPr/>
                    <a:lstStyle/>
                    <a:p>
                      <a:pPr indent="0" lvl="0" marL="0" rtl="0" algn="l">
                        <a:lnSpc>
                          <a:spcPct val="115000"/>
                        </a:lnSpc>
                        <a:spcBef>
                          <a:spcPts val="0"/>
                        </a:spcBef>
                        <a:spcAft>
                          <a:spcPts val="0"/>
                        </a:spcAft>
                        <a:buNone/>
                      </a:pPr>
                      <a:r>
                        <a:t/>
                      </a:r>
                      <a:endParaRPr sz="1000"/>
                    </a:p>
                  </a:txBody>
                  <a:tcPr marT="25400" marB="25400" marR="25400" marL="25400" anchor="b"/>
                </a:tc>
                <a:tc>
                  <a:txBody>
                    <a:bodyPr/>
                    <a:lstStyle/>
                    <a:p>
                      <a:pPr indent="0" lvl="0" marL="0" rtl="0" algn="l">
                        <a:lnSpc>
                          <a:spcPct val="115000"/>
                        </a:lnSpc>
                        <a:spcBef>
                          <a:spcPts val="0"/>
                        </a:spcBef>
                        <a:spcAft>
                          <a:spcPts val="0"/>
                        </a:spcAft>
                        <a:buNone/>
                      </a:pPr>
                      <a:r>
                        <a:t/>
                      </a:r>
                      <a:endParaRPr sz="1000"/>
                    </a:p>
                  </a:txBody>
                  <a:tcPr marT="25400" marB="25400" marR="25400" marL="25400" anchor="b"/>
                </a:tc>
                <a:tc>
                  <a:txBody>
                    <a:bodyPr/>
                    <a:lstStyle/>
                    <a:p>
                      <a:pPr indent="0" lvl="0" marL="0" rtl="0" algn="ctr">
                        <a:lnSpc>
                          <a:spcPct val="115000"/>
                        </a:lnSpc>
                        <a:spcBef>
                          <a:spcPts val="0"/>
                        </a:spcBef>
                        <a:spcAft>
                          <a:spcPts val="0"/>
                        </a:spcAft>
                        <a:buNone/>
                      </a:pPr>
                      <a:r>
                        <a:rPr b="1" lang="en" sz="1000">
                          <a:solidFill>
                            <a:srgbClr val="695D46"/>
                          </a:solidFill>
                          <a:latin typeface="PT Sans Narrow"/>
                          <a:ea typeface="PT Sans Narrow"/>
                          <a:cs typeface="PT Sans Narrow"/>
                          <a:sym typeface="PT Sans Narrow"/>
                        </a:rPr>
                        <a:t>TRUE</a:t>
                      </a:r>
                      <a:endParaRPr sz="1000">
                        <a:solidFill>
                          <a:srgbClr val="695D46"/>
                        </a:solidFill>
                        <a:latin typeface="PT Sans Narrow"/>
                        <a:ea typeface="PT Sans Narrow"/>
                        <a:cs typeface="PT Sans Narrow"/>
                        <a:sym typeface="PT Sans Narrow"/>
                      </a:endParaRPr>
                    </a:p>
                  </a:txBody>
                  <a:tcPr marT="25400" marB="25400" marR="25400" marL="25400" anchor="b"/>
                </a:tc>
                <a:tc>
                  <a:txBody>
                    <a:bodyPr/>
                    <a:lstStyle/>
                    <a:p>
                      <a:pPr indent="0" lvl="0" marL="0" rtl="0" algn="ctr">
                        <a:lnSpc>
                          <a:spcPct val="115000"/>
                        </a:lnSpc>
                        <a:spcBef>
                          <a:spcPts val="0"/>
                        </a:spcBef>
                        <a:spcAft>
                          <a:spcPts val="0"/>
                        </a:spcAft>
                        <a:buNone/>
                      </a:pPr>
                      <a:r>
                        <a:rPr b="1" lang="en" sz="1000">
                          <a:solidFill>
                            <a:srgbClr val="695D46"/>
                          </a:solidFill>
                          <a:latin typeface="PT Sans Narrow"/>
                          <a:ea typeface="PT Sans Narrow"/>
                          <a:cs typeface="PT Sans Narrow"/>
                          <a:sym typeface="PT Sans Narrow"/>
                        </a:rPr>
                        <a:t>FALSE</a:t>
                      </a:r>
                      <a:endParaRPr sz="1000">
                        <a:solidFill>
                          <a:srgbClr val="695D46"/>
                        </a:solidFill>
                        <a:latin typeface="PT Sans Narrow"/>
                        <a:ea typeface="PT Sans Narrow"/>
                        <a:cs typeface="PT Sans Narrow"/>
                        <a:sym typeface="PT Sans Narrow"/>
                      </a:endParaRPr>
                    </a:p>
                  </a:txBody>
                  <a:tcPr marT="25400" marB="25400" marR="25400" marL="25400" anchor="b"/>
                </a:tc>
                <a:tc>
                  <a:txBody>
                    <a:bodyPr/>
                    <a:lstStyle/>
                    <a:p>
                      <a:pPr indent="0" lvl="0" marL="0" rtl="0" algn="ctr">
                        <a:lnSpc>
                          <a:spcPct val="115000"/>
                        </a:lnSpc>
                        <a:spcBef>
                          <a:spcPts val="0"/>
                        </a:spcBef>
                        <a:spcAft>
                          <a:spcPts val="0"/>
                        </a:spcAft>
                        <a:buNone/>
                      </a:pPr>
                      <a:r>
                        <a:rPr b="1" lang="en" sz="1000">
                          <a:solidFill>
                            <a:srgbClr val="695D46"/>
                          </a:solidFill>
                          <a:latin typeface="PT Sans Narrow"/>
                          <a:ea typeface="PT Sans Narrow"/>
                          <a:cs typeface="PT Sans Narrow"/>
                          <a:sym typeface="PT Sans Narrow"/>
                        </a:rPr>
                        <a:t>TRUE</a:t>
                      </a:r>
                      <a:endParaRPr sz="1000">
                        <a:solidFill>
                          <a:srgbClr val="695D46"/>
                        </a:solidFill>
                        <a:latin typeface="PT Sans Narrow"/>
                        <a:ea typeface="PT Sans Narrow"/>
                        <a:cs typeface="PT Sans Narrow"/>
                        <a:sym typeface="PT Sans Narrow"/>
                      </a:endParaRPr>
                    </a:p>
                  </a:txBody>
                  <a:tcPr marT="25400" marB="25400" marR="25400" marL="25400" anchor="b"/>
                </a:tc>
                <a:tc>
                  <a:txBody>
                    <a:bodyPr/>
                    <a:lstStyle/>
                    <a:p>
                      <a:pPr indent="0" lvl="0" marL="0" rtl="0" algn="ctr">
                        <a:lnSpc>
                          <a:spcPct val="115000"/>
                        </a:lnSpc>
                        <a:spcBef>
                          <a:spcPts val="0"/>
                        </a:spcBef>
                        <a:spcAft>
                          <a:spcPts val="0"/>
                        </a:spcAft>
                        <a:buNone/>
                      </a:pPr>
                      <a:r>
                        <a:rPr b="1" lang="en" sz="1000">
                          <a:solidFill>
                            <a:srgbClr val="695D46"/>
                          </a:solidFill>
                          <a:latin typeface="PT Sans Narrow"/>
                          <a:ea typeface="PT Sans Narrow"/>
                          <a:cs typeface="PT Sans Narrow"/>
                          <a:sym typeface="PT Sans Narrow"/>
                        </a:rPr>
                        <a:t>FALSE</a:t>
                      </a:r>
                      <a:endParaRPr sz="1000">
                        <a:solidFill>
                          <a:srgbClr val="695D46"/>
                        </a:solidFill>
                        <a:latin typeface="PT Sans Narrow"/>
                        <a:ea typeface="PT Sans Narrow"/>
                        <a:cs typeface="PT Sans Narrow"/>
                        <a:sym typeface="PT Sans Narrow"/>
                      </a:endParaRPr>
                    </a:p>
                  </a:txBody>
                  <a:tcPr marT="25400" marB="25400" marR="25400" marL="25400" anchor="b"/>
                </a:tc>
                <a:tc>
                  <a:txBody>
                    <a:bodyPr/>
                    <a:lstStyle/>
                    <a:p>
                      <a:pPr indent="0" lvl="0" marL="0" rtl="0" algn="ctr">
                        <a:lnSpc>
                          <a:spcPct val="115000"/>
                        </a:lnSpc>
                        <a:spcBef>
                          <a:spcPts val="0"/>
                        </a:spcBef>
                        <a:spcAft>
                          <a:spcPts val="0"/>
                        </a:spcAft>
                        <a:buNone/>
                      </a:pPr>
                      <a:r>
                        <a:rPr b="1" lang="en" sz="1000">
                          <a:solidFill>
                            <a:srgbClr val="695D46"/>
                          </a:solidFill>
                          <a:latin typeface="PT Sans Narrow"/>
                          <a:ea typeface="PT Sans Narrow"/>
                          <a:cs typeface="PT Sans Narrow"/>
                          <a:sym typeface="PT Sans Narrow"/>
                        </a:rPr>
                        <a:t>TRUE</a:t>
                      </a:r>
                      <a:endParaRPr sz="1000">
                        <a:solidFill>
                          <a:srgbClr val="695D46"/>
                        </a:solidFill>
                        <a:latin typeface="PT Sans Narrow"/>
                        <a:ea typeface="PT Sans Narrow"/>
                        <a:cs typeface="PT Sans Narrow"/>
                        <a:sym typeface="PT Sans Narrow"/>
                      </a:endParaRPr>
                    </a:p>
                  </a:txBody>
                  <a:tcPr marT="25400" marB="25400" marR="25400" marL="25400" anchor="b"/>
                </a:tc>
                <a:tc>
                  <a:txBody>
                    <a:bodyPr/>
                    <a:lstStyle/>
                    <a:p>
                      <a:pPr indent="0" lvl="0" marL="0" rtl="0" algn="ctr">
                        <a:lnSpc>
                          <a:spcPct val="115000"/>
                        </a:lnSpc>
                        <a:spcBef>
                          <a:spcPts val="0"/>
                        </a:spcBef>
                        <a:spcAft>
                          <a:spcPts val="0"/>
                        </a:spcAft>
                        <a:buNone/>
                      </a:pPr>
                      <a:r>
                        <a:rPr b="1" lang="en" sz="1000">
                          <a:solidFill>
                            <a:srgbClr val="695D46"/>
                          </a:solidFill>
                          <a:latin typeface="PT Sans Narrow"/>
                          <a:ea typeface="PT Sans Narrow"/>
                          <a:cs typeface="PT Sans Narrow"/>
                          <a:sym typeface="PT Sans Narrow"/>
                        </a:rPr>
                        <a:t>FALSE</a:t>
                      </a:r>
                      <a:endParaRPr sz="1000">
                        <a:solidFill>
                          <a:srgbClr val="695D46"/>
                        </a:solidFill>
                        <a:latin typeface="PT Sans Narrow"/>
                        <a:ea typeface="PT Sans Narrow"/>
                        <a:cs typeface="PT Sans Narrow"/>
                        <a:sym typeface="PT Sans Narrow"/>
                      </a:endParaRPr>
                    </a:p>
                  </a:txBody>
                  <a:tcPr marT="25400" marB="25400" marR="25400" marL="25400" anchor="b"/>
                </a:tc>
                <a:tc>
                  <a:txBody>
                    <a:bodyPr/>
                    <a:lstStyle/>
                    <a:p>
                      <a:pPr indent="0" lvl="0" marL="0" rtl="0" algn="ctr">
                        <a:lnSpc>
                          <a:spcPct val="115000"/>
                        </a:lnSpc>
                        <a:spcBef>
                          <a:spcPts val="0"/>
                        </a:spcBef>
                        <a:spcAft>
                          <a:spcPts val="0"/>
                        </a:spcAft>
                        <a:buNone/>
                      </a:pPr>
                      <a:r>
                        <a:rPr b="1" lang="en" sz="1000">
                          <a:solidFill>
                            <a:srgbClr val="695D46"/>
                          </a:solidFill>
                          <a:latin typeface="PT Sans Narrow"/>
                          <a:ea typeface="PT Sans Narrow"/>
                          <a:cs typeface="PT Sans Narrow"/>
                          <a:sym typeface="PT Sans Narrow"/>
                        </a:rPr>
                        <a:t>TRUE</a:t>
                      </a:r>
                      <a:endParaRPr sz="1000">
                        <a:solidFill>
                          <a:srgbClr val="695D46"/>
                        </a:solidFill>
                        <a:latin typeface="PT Sans Narrow"/>
                        <a:ea typeface="PT Sans Narrow"/>
                        <a:cs typeface="PT Sans Narrow"/>
                        <a:sym typeface="PT Sans Narrow"/>
                      </a:endParaRPr>
                    </a:p>
                  </a:txBody>
                  <a:tcPr marT="25400" marB="25400" marR="25400" marL="25400" anchor="b"/>
                </a:tc>
                <a:tc>
                  <a:txBody>
                    <a:bodyPr/>
                    <a:lstStyle/>
                    <a:p>
                      <a:pPr indent="0" lvl="0" marL="0" rtl="0" algn="ctr">
                        <a:lnSpc>
                          <a:spcPct val="115000"/>
                        </a:lnSpc>
                        <a:spcBef>
                          <a:spcPts val="0"/>
                        </a:spcBef>
                        <a:spcAft>
                          <a:spcPts val="0"/>
                        </a:spcAft>
                        <a:buNone/>
                      </a:pPr>
                      <a:r>
                        <a:rPr b="1" lang="en" sz="1000">
                          <a:solidFill>
                            <a:srgbClr val="695D46"/>
                          </a:solidFill>
                          <a:latin typeface="PT Sans Narrow"/>
                          <a:ea typeface="PT Sans Narrow"/>
                          <a:cs typeface="PT Sans Narrow"/>
                          <a:sym typeface="PT Sans Narrow"/>
                        </a:rPr>
                        <a:t>FALSE</a:t>
                      </a:r>
                      <a:endParaRPr sz="1000">
                        <a:solidFill>
                          <a:srgbClr val="695D46"/>
                        </a:solidFill>
                        <a:latin typeface="PT Sans Narrow"/>
                        <a:ea typeface="PT Sans Narrow"/>
                        <a:cs typeface="PT Sans Narrow"/>
                        <a:sym typeface="PT Sans Narrow"/>
                      </a:endParaRPr>
                    </a:p>
                  </a:txBody>
                  <a:tcPr marT="25400" marB="25400" marR="25400" marL="25400" anchor="b"/>
                </a:tc>
                <a:tc>
                  <a:txBody>
                    <a:bodyPr/>
                    <a:lstStyle/>
                    <a:p>
                      <a:pPr indent="0" lvl="0" marL="0" rtl="0" algn="l">
                        <a:lnSpc>
                          <a:spcPct val="115000"/>
                        </a:lnSpc>
                        <a:spcBef>
                          <a:spcPts val="0"/>
                        </a:spcBef>
                        <a:spcAft>
                          <a:spcPts val="0"/>
                        </a:spcAft>
                        <a:buNone/>
                      </a:pPr>
                      <a:r>
                        <a:t/>
                      </a:r>
                      <a:endParaRPr sz="1000"/>
                    </a:p>
                  </a:txBody>
                  <a:tcPr marT="25400" marB="25400" marR="25400" marL="25400" anchor="b"/>
                </a:tc>
                <a:tc>
                  <a:txBody>
                    <a:bodyPr/>
                    <a:lstStyle/>
                    <a:p>
                      <a:pPr indent="0" lvl="0" marL="0" rtl="0" algn="l">
                        <a:lnSpc>
                          <a:spcPct val="115000"/>
                        </a:lnSpc>
                        <a:spcBef>
                          <a:spcPts val="0"/>
                        </a:spcBef>
                        <a:spcAft>
                          <a:spcPts val="0"/>
                        </a:spcAft>
                        <a:buNone/>
                      </a:pPr>
                      <a:r>
                        <a:t/>
                      </a:r>
                      <a:endParaRPr sz="1000"/>
                    </a:p>
                  </a:txBody>
                  <a:tcPr marT="25400" marB="25400" marR="25400" marL="25400" anchor="b"/>
                </a:tc>
              </a:tr>
              <a:tr h="256550">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GridSearchCV</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4</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0.92</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0.85</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0.14</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0.96</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0.24</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16329</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1668</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NA</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NA</a:t>
                      </a:r>
                      <a:endParaRPr sz="1000">
                        <a:solidFill>
                          <a:srgbClr val="695D46"/>
                        </a:solidFill>
                        <a:latin typeface="Open Sans"/>
                        <a:ea typeface="Open Sans"/>
                        <a:cs typeface="Open Sans"/>
                        <a:sym typeface="Open Sans"/>
                      </a:endParaRPr>
                    </a:p>
                  </a:txBody>
                  <a:tcPr marT="25400" marB="25400" marR="25400" marL="25400" anchor="b"/>
                </a:tc>
              </a:tr>
              <a:tr h="256550">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SVC</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4</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0.92</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0.85</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0.14</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0.96</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0.24</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16329</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1668</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100</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a:t>
                      </a:r>
                      <a:endParaRPr sz="1000">
                        <a:solidFill>
                          <a:srgbClr val="695D46"/>
                        </a:solidFill>
                        <a:latin typeface="Open Sans"/>
                        <a:ea typeface="Open Sans"/>
                        <a:cs typeface="Open Sans"/>
                        <a:sym typeface="Open Sans"/>
                      </a:endParaRPr>
                    </a:p>
                  </a:txBody>
                  <a:tcPr marT="25400" marB="25400" marR="25400" marL="25400" anchor="b"/>
                </a:tc>
              </a:tr>
              <a:tr h="256550">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GridSearchCV with PCA</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2</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0.92</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0.85</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0.14</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0.96</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0.24</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16329</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1668</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NA</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NA</a:t>
                      </a:r>
                      <a:endParaRPr sz="1000">
                        <a:solidFill>
                          <a:srgbClr val="695D46"/>
                        </a:solidFill>
                        <a:latin typeface="Open Sans"/>
                        <a:ea typeface="Open Sans"/>
                        <a:cs typeface="Open Sans"/>
                        <a:sym typeface="Open Sans"/>
                      </a:endParaRPr>
                    </a:p>
                  </a:txBody>
                  <a:tcPr marT="25400" marB="25400" marR="25400" marL="25400" anchor="b"/>
                </a:tc>
              </a:tr>
              <a:tr h="256550">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SVC with PCA</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2</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0.92</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0.85</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0.14</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0.96</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0.24</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16329</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1668</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100</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a:t>
                      </a:r>
                      <a:endParaRPr sz="1000">
                        <a:solidFill>
                          <a:srgbClr val="695D46"/>
                        </a:solidFill>
                        <a:latin typeface="Open Sans"/>
                        <a:ea typeface="Open Sans"/>
                        <a:cs typeface="Open Sans"/>
                        <a:sym typeface="Open Sans"/>
                      </a:endParaRPr>
                    </a:p>
                  </a:txBody>
                  <a:tcPr marT="25400" marB="25400" marR="25400" marL="25400" anchor="b"/>
                </a:tc>
              </a:tr>
              <a:tr h="454425">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SVC with PCA and downsampling</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2</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0.99</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0.83</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0.75</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0.86</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0.9</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1567</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1879</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100</a:t>
                      </a:r>
                      <a:endParaRPr sz="1000">
                        <a:solidFill>
                          <a:srgbClr val="695D46"/>
                        </a:solidFill>
                        <a:latin typeface="Open Sans"/>
                        <a:ea typeface="Open Sans"/>
                        <a:cs typeface="Open Sans"/>
                        <a:sym typeface="Open Sans"/>
                      </a:endParaRPr>
                    </a:p>
                  </a:txBody>
                  <a:tcPr marT="25400" marB="25400" marR="25400" marL="25400" anchor="b"/>
                </a:tc>
                <a:tc>
                  <a:txBody>
                    <a:bodyPr/>
                    <a:lstStyle/>
                    <a:p>
                      <a:pPr indent="0" lvl="0" marL="0" rtl="0" algn="ctr">
                        <a:lnSpc>
                          <a:spcPct val="115000"/>
                        </a:lnSpc>
                        <a:spcBef>
                          <a:spcPts val="0"/>
                        </a:spcBef>
                        <a:spcAft>
                          <a:spcPts val="0"/>
                        </a:spcAft>
                        <a:buNone/>
                      </a:pPr>
                      <a:r>
                        <a:rPr lang="en" sz="1000">
                          <a:solidFill>
                            <a:srgbClr val="695D46"/>
                          </a:solidFill>
                          <a:latin typeface="Open Sans"/>
                          <a:ea typeface="Open Sans"/>
                          <a:cs typeface="Open Sans"/>
                          <a:sym typeface="Open Sans"/>
                        </a:rPr>
                        <a:t>1</a:t>
                      </a:r>
                      <a:endParaRPr sz="1000">
                        <a:solidFill>
                          <a:srgbClr val="695D46"/>
                        </a:solidFill>
                        <a:latin typeface="Open Sans"/>
                        <a:ea typeface="Open Sans"/>
                        <a:cs typeface="Open Sans"/>
                        <a:sym typeface="Open Sans"/>
                      </a:endParaRPr>
                    </a:p>
                  </a:txBody>
                  <a:tcPr marT="25400" marB="25400" marR="25400" marL="25400" anchor="b"/>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