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5202ac03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5202ac03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202ac03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202ac0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202ac0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202ac0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202ac03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5202ac03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202ac0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202ac0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202ac03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202ac03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202ac0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202ac0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202ac03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202ac03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202ac03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202ac03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202ac0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5202ac0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202ac0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202ac0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202ac03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202ac03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Object detection under rainy conditions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review on State-of-the-Art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Progressive Image Deraining Network (PReNet)</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Recursively </a:t>
            </a:r>
            <a:r>
              <a:rPr lang="en"/>
              <a:t>remove</a:t>
            </a:r>
            <a:r>
              <a:rPr lang="en"/>
              <a:t> raindrops from the image, at each iteration certain amount of raindrop is removed from the image</a:t>
            </a:r>
            <a:endParaRPr/>
          </a:p>
          <a:p>
            <a:pPr indent="0" lvl="0" marL="0" rtl="0" algn="l">
              <a:spcBef>
                <a:spcPts val="1200"/>
              </a:spcBef>
              <a:spcAft>
                <a:spcPts val="0"/>
              </a:spcAft>
              <a:buNone/>
            </a:pPr>
            <a:r>
              <a:rPr lang="en"/>
              <a:t>The architecture contains several blocks of ResNet, CNN layer that operates on the original image and current </a:t>
            </a:r>
            <a:r>
              <a:rPr lang="en"/>
              <a:t>output</a:t>
            </a:r>
            <a:r>
              <a:rPr lang="en"/>
              <a:t> image and another CNN layer to generate the output image.</a:t>
            </a:r>
            <a:endParaRPr/>
          </a:p>
          <a:p>
            <a:pPr indent="0" lvl="0" marL="0" rtl="0" algn="l">
              <a:spcBef>
                <a:spcPts val="1200"/>
              </a:spcBef>
              <a:spcAft>
                <a:spcPts val="1200"/>
              </a:spcAft>
              <a:buNone/>
            </a:pPr>
            <a:r>
              <a:rPr lang="en"/>
              <a:t>A recurrent layer is appended to </a:t>
            </a:r>
            <a:r>
              <a:rPr lang="en"/>
              <a:t>exploit</a:t>
            </a:r>
            <a:r>
              <a:rPr lang="en"/>
              <a:t> dependencies features across iterations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369700" y="-48200"/>
            <a:ext cx="855442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Alternate training approaches for deep learning based object detection</a:t>
            </a:r>
            <a:endParaRPr/>
          </a:p>
        </p:txBody>
      </p:sp>
      <p:sp>
        <p:nvSpPr>
          <p:cNvPr id="150" name="Google Shape;150;p24"/>
          <p:cNvSpPr txBox="1"/>
          <p:nvPr>
            <p:ph idx="1" type="body"/>
          </p:nvPr>
        </p:nvSpPr>
        <p:spPr>
          <a:xfrm>
            <a:off x="311700" y="1379125"/>
            <a:ext cx="8520600" cy="31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 image-to-image translation: In this technique, image is translated from one domain to another while maintaining the visual content. GANs have proven to be effective in the area of image translation</a:t>
            </a:r>
            <a:endParaRPr/>
          </a:p>
          <a:p>
            <a:pPr indent="0" lvl="0" marL="0" rtl="0" algn="l">
              <a:spcBef>
                <a:spcPts val="1200"/>
              </a:spcBef>
              <a:spcAft>
                <a:spcPts val="1200"/>
              </a:spcAft>
              <a:buNone/>
            </a:pPr>
            <a:r>
              <a:rPr lang="en"/>
              <a:t>Domain adaptation: This technique employs a adversarial training strategy to learn robust features that are domain-invariant. In other words, it makes the distribution of features extracted from images in the two domain indistinguishable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56" name="Google Shape;15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https://arxiv.org/pdf/2006.16471.pdf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data plays a critical role in </a:t>
            </a:r>
            <a:r>
              <a:rPr lang="en"/>
              <a:t>achieving</a:t>
            </a:r>
            <a:r>
              <a:rPr lang="en"/>
              <a:t> self-driving capabilities in </a:t>
            </a:r>
            <a:r>
              <a:rPr lang="en"/>
              <a:t>autonomous</a:t>
            </a:r>
            <a:r>
              <a:rPr lang="en"/>
              <a:t> vehicles</a:t>
            </a:r>
            <a:endParaRPr/>
          </a:p>
          <a:p>
            <a:pPr indent="0" lvl="0" marL="0" rtl="0" algn="l">
              <a:spcBef>
                <a:spcPts val="1200"/>
              </a:spcBef>
              <a:spcAft>
                <a:spcPts val="0"/>
              </a:spcAft>
              <a:buNone/>
            </a:pPr>
            <a:r>
              <a:rPr lang="en"/>
              <a:t>Deep learning </a:t>
            </a:r>
            <a:r>
              <a:rPr lang="en"/>
              <a:t>techniques</a:t>
            </a:r>
            <a:r>
              <a:rPr lang="en"/>
              <a:t> are </a:t>
            </a:r>
            <a:r>
              <a:rPr lang="en"/>
              <a:t>employed</a:t>
            </a:r>
            <a:r>
              <a:rPr lang="en"/>
              <a:t> for object detection and classification</a:t>
            </a:r>
            <a:endParaRPr/>
          </a:p>
          <a:p>
            <a:pPr indent="0" lvl="0" marL="0" rtl="0" algn="l">
              <a:spcBef>
                <a:spcPts val="1200"/>
              </a:spcBef>
              <a:spcAft>
                <a:spcPts val="0"/>
              </a:spcAft>
              <a:buNone/>
            </a:pPr>
            <a:r>
              <a:rPr lang="en"/>
              <a:t>Challenges today:</a:t>
            </a:r>
            <a:endParaRPr/>
          </a:p>
          <a:p>
            <a:pPr indent="-342900" lvl="0" marL="457200" rtl="0" algn="l">
              <a:spcBef>
                <a:spcPts val="1200"/>
              </a:spcBef>
              <a:spcAft>
                <a:spcPts val="0"/>
              </a:spcAft>
              <a:buSzPts val="1800"/>
              <a:buAutoNum type="arabicPeriod"/>
            </a:pPr>
            <a:r>
              <a:rPr lang="en"/>
              <a:t>Hard to train on video\image which is distorted by rain or other bad weather conditions</a:t>
            </a:r>
            <a:endParaRPr/>
          </a:p>
          <a:p>
            <a:pPr indent="-342900" lvl="0" marL="457200" rtl="0" algn="l">
              <a:spcBef>
                <a:spcPts val="0"/>
              </a:spcBef>
              <a:spcAft>
                <a:spcPts val="0"/>
              </a:spcAft>
              <a:buSzPts val="1800"/>
              <a:buAutoNum type="arabicPeriod"/>
            </a:pPr>
            <a:r>
              <a:rPr lang="en"/>
              <a:t>Lack of training data for commonly </a:t>
            </a:r>
            <a:r>
              <a:rPr lang="en"/>
              <a:t>occurring</a:t>
            </a:r>
            <a:r>
              <a:rPr lang="en"/>
              <a:t> weather conditions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based methods for object detection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broadly two types of object detection </a:t>
            </a:r>
            <a:r>
              <a:rPr lang="en"/>
              <a:t>architectures</a:t>
            </a:r>
            <a:r>
              <a:rPr lang="en"/>
              <a:t> that are available today that show promising results for object detection and classification on visual data taken during clear weather</a:t>
            </a:r>
            <a:endParaRPr/>
          </a:p>
          <a:p>
            <a:pPr indent="-342900" lvl="0" marL="457200" rtl="0" algn="l">
              <a:spcBef>
                <a:spcPts val="1200"/>
              </a:spcBef>
              <a:spcAft>
                <a:spcPts val="0"/>
              </a:spcAft>
              <a:buSzPts val="1800"/>
              <a:buAutoNum type="arabicPeriod"/>
            </a:pPr>
            <a:r>
              <a:rPr lang="en"/>
              <a:t>Faster R-CNN</a:t>
            </a:r>
            <a:endParaRPr/>
          </a:p>
          <a:p>
            <a:pPr indent="-342900" lvl="0" marL="457200" rtl="0" algn="l">
              <a:spcBef>
                <a:spcPts val="0"/>
              </a:spcBef>
              <a:spcAft>
                <a:spcPts val="0"/>
              </a:spcAft>
              <a:buSzPts val="1800"/>
              <a:buAutoNum type="arabicPeriod"/>
            </a:pPr>
            <a:r>
              <a:rPr lang="en"/>
              <a:t>YOLO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Faster R-CNN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input image is fed to a feature extractor to produce a feature map. </a:t>
            </a:r>
            <a:endParaRPr/>
          </a:p>
          <a:p>
            <a:pPr indent="0" lvl="0" marL="0" rtl="0" algn="l">
              <a:spcBef>
                <a:spcPts val="1200"/>
              </a:spcBef>
              <a:spcAft>
                <a:spcPts val="0"/>
              </a:spcAft>
              <a:buNone/>
            </a:pPr>
            <a:r>
              <a:rPr lang="en"/>
              <a:t>Then this feature map is used to predict the regions in the image that could potentially contain </a:t>
            </a:r>
            <a:r>
              <a:rPr lang="en"/>
              <a:t>objects</a:t>
            </a:r>
            <a:r>
              <a:rPr lang="en"/>
              <a:t> of </a:t>
            </a:r>
            <a:r>
              <a:rPr lang="en"/>
              <a:t>interest</a:t>
            </a:r>
            <a:r>
              <a:rPr lang="en"/>
              <a:t>.</a:t>
            </a:r>
            <a:endParaRPr/>
          </a:p>
          <a:p>
            <a:pPr indent="0" lvl="0" marL="0" rtl="0" algn="l">
              <a:spcBef>
                <a:spcPts val="1200"/>
              </a:spcBef>
              <a:spcAft>
                <a:spcPts val="1200"/>
              </a:spcAft>
              <a:buNone/>
            </a:pPr>
            <a:r>
              <a:rPr lang="en"/>
              <a:t>Overlapping regions are filtered out and the </a:t>
            </a:r>
            <a:r>
              <a:rPr lang="en"/>
              <a:t>remaining</a:t>
            </a:r>
            <a:r>
              <a:rPr lang="en"/>
              <a:t> feature vectors are fed to two fully connected layers: one predicts the offset values for bounding box and the other predicts the class probability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YOLO</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YOLO network predicts the object of interest and the class probability directly from a full image in one evaluation. </a:t>
            </a:r>
            <a:endParaRPr/>
          </a:p>
          <a:p>
            <a:pPr indent="0" lvl="0" marL="0" rtl="0" algn="l">
              <a:spcBef>
                <a:spcPts val="1200"/>
              </a:spcBef>
              <a:spcAft>
                <a:spcPts val="0"/>
              </a:spcAft>
              <a:buNone/>
            </a:pPr>
            <a:r>
              <a:rPr lang="en"/>
              <a:t>The image is broken down into grids and each cell is responsible from detection objects. It also predicts the class probabilities within each grid. </a:t>
            </a:r>
            <a:endParaRPr/>
          </a:p>
          <a:p>
            <a:pPr indent="0" lvl="0" marL="0" rtl="0" algn="l">
              <a:spcBef>
                <a:spcPts val="1200"/>
              </a:spcBef>
              <a:spcAft>
                <a:spcPts val="1200"/>
              </a:spcAft>
              <a:buNone/>
            </a:pPr>
            <a:r>
              <a:rPr lang="en"/>
              <a:t>To weed out the potentially wrongly classifies probabilities, a threshold is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347650" y="34400"/>
            <a:ext cx="662352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de-raining algorithms</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well known image detaining algorithms whose goal is to remove the distortion created by the rain drops on the image while still maintaining the visual details in the image. </a:t>
            </a:r>
            <a:endParaRPr/>
          </a:p>
          <a:p>
            <a:pPr indent="0" lvl="0" marL="0" rtl="0" algn="l">
              <a:spcBef>
                <a:spcPts val="1200"/>
              </a:spcBef>
              <a:spcAft>
                <a:spcPts val="1200"/>
              </a:spcAft>
              <a:buNone/>
            </a:pPr>
            <a:r>
              <a:rPr lang="en"/>
              <a:t>Some of the algorithms are discussed in the </a:t>
            </a:r>
            <a:r>
              <a:rPr lang="en"/>
              <a:t>following slides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Detail Network (DDN)</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 is used, ResNet.</a:t>
            </a:r>
            <a:endParaRPr/>
          </a:p>
          <a:p>
            <a:pPr indent="0" lvl="0" marL="0" rtl="0" algn="l">
              <a:spcBef>
                <a:spcPts val="1200"/>
              </a:spcBef>
              <a:spcAft>
                <a:spcPts val="0"/>
              </a:spcAft>
              <a:buNone/>
            </a:pPr>
            <a:r>
              <a:rPr lang="en"/>
              <a:t>First the difference  between the rainy image clear image is predicted</a:t>
            </a:r>
            <a:endParaRPr/>
          </a:p>
          <a:p>
            <a:pPr indent="0" lvl="0" marL="0" rtl="0" algn="l">
              <a:spcBef>
                <a:spcPts val="1200"/>
              </a:spcBef>
              <a:spcAft>
                <a:spcPts val="1200"/>
              </a:spcAft>
              <a:buNone/>
            </a:pPr>
            <a:r>
              <a:rPr lang="en"/>
              <a:t>The difference is used to remove rain from the image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Attentive Generative Adversarial Network (DeRaindrop)</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this method, a generative adversarial network (GAN) with visual attention is employed to learn raindrop areas and their surroundings.</a:t>
            </a:r>
            <a:endParaRPr/>
          </a:p>
          <a:p>
            <a:pPr indent="0" lvl="0" marL="0" rtl="0" algn="l">
              <a:spcBef>
                <a:spcPts val="1200"/>
              </a:spcBef>
              <a:spcAft>
                <a:spcPts val="0"/>
              </a:spcAft>
              <a:buNone/>
            </a:pPr>
            <a:r>
              <a:rPr lang="en"/>
              <a:t>The first part of the generative network, known as the Attentive-Recurrent Network (ARN), produces an attention map to guide the next stage of the framework. ARN includes ResNet, a Long ShortTerm Memory (LSTM), and CNN layers.</a:t>
            </a:r>
            <a:endParaRPr/>
          </a:p>
          <a:p>
            <a:pPr indent="0" lvl="0" marL="0" rtl="0" algn="l">
              <a:spcBef>
                <a:spcPts val="1200"/>
              </a:spcBef>
              <a:spcAft>
                <a:spcPts val="0"/>
              </a:spcAft>
              <a:buNone/>
            </a:pPr>
            <a:r>
              <a:rPr lang="en"/>
              <a:t>The second stage, which is known as Contextual Autoencoder, operates on the attention map and hence it focuses on the raindrop areas</a:t>
            </a:r>
            <a:endParaRPr/>
          </a:p>
          <a:p>
            <a:pPr indent="0" lvl="0" marL="0" rtl="0" algn="l">
              <a:spcBef>
                <a:spcPts val="1200"/>
              </a:spcBef>
              <a:spcAft>
                <a:spcPts val="1200"/>
              </a:spcAft>
              <a:buNone/>
            </a:pPr>
            <a:r>
              <a:rPr lang="en"/>
              <a:t>The architecture also includes a discriminative network, which assesses the generated rain-free images to verify that they are similar to real ones that have been used during the training process.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