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0430da6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0430da6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b0430da6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b0430da6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02986a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02986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0430da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0430da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02986a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02986a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b02986a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b02986a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b0430da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0430da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b0430da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b0430da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0430da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0430da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b0430da6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b0430da6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8025"/>
            <a:ext cx="8520600" cy="177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300">
                <a:latin typeface="Montserrat"/>
                <a:ea typeface="Montserrat"/>
                <a:cs typeface="Montserrat"/>
                <a:sym typeface="Montserrat"/>
              </a:rPr>
              <a:t>DAA432C</a:t>
            </a:r>
            <a:endParaRPr b="1" sz="4300">
              <a:latin typeface="Montserrat"/>
              <a:ea typeface="Montserrat"/>
              <a:cs typeface="Montserrat"/>
              <a:sym typeface="Montserrat"/>
            </a:endParaRPr>
          </a:p>
          <a:p>
            <a:pPr indent="0" lvl="0" marL="0" rtl="0" algn="ctr">
              <a:spcBef>
                <a:spcPts val="0"/>
              </a:spcBef>
              <a:spcAft>
                <a:spcPts val="0"/>
              </a:spcAft>
              <a:buNone/>
            </a:pPr>
            <a:r>
              <a:rPr b="1" lang="en" sz="4300">
                <a:latin typeface="Montserrat"/>
                <a:ea typeface="Montserrat"/>
                <a:cs typeface="Montserrat"/>
                <a:sym typeface="Montserrat"/>
              </a:rPr>
              <a:t>ASSIGNMENT 0</a:t>
            </a:r>
            <a:r>
              <a:rPr b="1" lang="en" sz="4300">
                <a:latin typeface="Montserrat"/>
                <a:ea typeface="Montserrat"/>
                <a:cs typeface="Montserrat"/>
                <a:sym typeface="Montserrat"/>
              </a:rPr>
              <a:t>2</a:t>
            </a:r>
            <a:endParaRPr b="1" sz="4300">
              <a:latin typeface="Montserrat"/>
              <a:ea typeface="Montserrat"/>
              <a:cs typeface="Montserrat"/>
              <a:sym typeface="Montserrat"/>
            </a:endParaRPr>
          </a:p>
        </p:txBody>
      </p:sp>
      <p:sp>
        <p:nvSpPr>
          <p:cNvPr id="55" name="Google Shape;55;p13"/>
          <p:cNvSpPr txBox="1"/>
          <p:nvPr>
            <p:ph idx="1" type="subTitle"/>
          </p:nvPr>
        </p:nvSpPr>
        <p:spPr>
          <a:xfrm>
            <a:off x="311700" y="2949900"/>
            <a:ext cx="8520600" cy="2193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Presented by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-Anirudh Gupta (IIT2019228)</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-Navneet Bhole (IIT2019229)</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-Eshan Vaid        (IIT2019230)</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b="1" lang="en">
                <a:latin typeface="Montserrat"/>
                <a:ea typeface="Montserrat"/>
                <a:cs typeface="Montserrat"/>
                <a:sym typeface="Montserrat"/>
              </a:rPr>
              <a:t>   </a:t>
            </a:r>
            <a:r>
              <a:rPr b="1" lang="en">
                <a:latin typeface="Montserrat"/>
                <a:ea typeface="Montserrat"/>
                <a:cs typeface="Montserrat"/>
                <a:sym typeface="Montserrat"/>
              </a:rPr>
              <a:t>RESULTS</a:t>
            </a:r>
            <a:endParaRPr b="1">
              <a:latin typeface="Montserrat"/>
              <a:ea typeface="Montserrat"/>
              <a:cs typeface="Montserrat"/>
              <a:sym typeface="Montserrat"/>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311700" y="1152475"/>
            <a:ext cx="6884700" cy="377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193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THANK YOU</a:t>
            </a:r>
            <a:endParaRPr b="1">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CONTENTS</a:t>
            </a:r>
            <a:endParaRPr b="1">
              <a:latin typeface="Montserrat"/>
              <a:ea typeface="Montserrat"/>
              <a:cs typeface="Montserrat"/>
              <a:sym typeface="Montserrat"/>
            </a:endParaRPr>
          </a:p>
        </p:txBody>
      </p:sp>
      <p:sp>
        <p:nvSpPr>
          <p:cNvPr id="61" name="Google Shape;61;p14"/>
          <p:cNvSpPr txBox="1"/>
          <p:nvPr>
            <p:ph idx="1" type="body"/>
          </p:nvPr>
        </p:nvSpPr>
        <p:spPr>
          <a:xfrm>
            <a:off x="242200" y="1140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Problem Statement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Algorithm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Algorithm Implementation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Time Complexity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Space Complexity Analysis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Time Complexity Graph</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Space Complexity Graph</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Results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286000" rtl="0" algn="l">
              <a:spcBef>
                <a:spcPts val="0"/>
              </a:spcBef>
              <a:spcAft>
                <a:spcPts val="0"/>
              </a:spcAft>
              <a:buNone/>
            </a:pPr>
            <a:r>
              <a:rPr b="1" lang="en">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Montserrat"/>
              <a:ea typeface="Montserrat"/>
              <a:cs typeface="Montserrat"/>
              <a:sym typeface="Montserrat"/>
            </a:endParaRPr>
          </a:p>
          <a:p>
            <a:pPr indent="0" lvl="0" marL="457200" rtl="0" algn="ctr">
              <a:spcBef>
                <a:spcPts val="1200"/>
              </a:spcBef>
              <a:spcAft>
                <a:spcPts val="0"/>
              </a:spcAft>
              <a:buClr>
                <a:schemeClr val="dk1"/>
              </a:buClr>
              <a:buSzPts val="1100"/>
              <a:buFont typeface="Arial"/>
              <a:buNone/>
            </a:pPr>
            <a:r>
              <a:rPr lang="en">
                <a:solidFill>
                  <a:srgbClr val="000000"/>
                </a:solidFill>
                <a:latin typeface="Montserrat"/>
                <a:ea typeface="Montserrat"/>
                <a:cs typeface="Montserrat"/>
                <a:sym typeface="Montserrat"/>
              </a:rPr>
              <a:t>Use divide and conquer to find stain in a cloth image. Take        assumption for cloth image by your own.</a:t>
            </a:r>
            <a:endParaRPr>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828800" rtl="0" algn="l">
              <a:spcBef>
                <a:spcPts val="0"/>
              </a:spcBef>
              <a:spcAft>
                <a:spcPts val="0"/>
              </a:spcAft>
              <a:buNone/>
            </a:pPr>
            <a:r>
              <a:rPr b="1" lang="en">
                <a:latin typeface="Montserrat"/>
                <a:ea typeface="Montserrat"/>
                <a:cs typeface="Montserrat"/>
                <a:sym typeface="Montserrat"/>
              </a:rPr>
              <a:t>DIVIDE AND CONQUER</a:t>
            </a:r>
            <a:endParaRPr b="1">
              <a:latin typeface="Montserrat"/>
              <a:ea typeface="Montserrat"/>
              <a:cs typeface="Montserrat"/>
              <a:sym typeface="Montserrat"/>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None/>
            </a:pPr>
            <a:r>
              <a:rPr lang="en" sz="1263">
                <a:solidFill>
                  <a:schemeClr val="dk1"/>
                </a:solidFill>
                <a:latin typeface="Montserrat"/>
                <a:ea typeface="Montserrat"/>
                <a:cs typeface="Montserrat"/>
                <a:sym typeface="Montserrat"/>
              </a:rPr>
              <a:t>Divide and Conquer is an algorithmic paradigm similar to Greedy and Dynamic Programming. A typical Divide and Conquer algorithm solves a problem using the following three steps.</a:t>
            </a:r>
            <a:endParaRPr sz="1263">
              <a:solidFill>
                <a:schemeClr val="dk1"/>
              </a:solidFill>
              <a:latin typeface="Montserrat"/>
              <a:ea typeface="Montserrat"/>
              <a:cs typeface="Montserrat"/>
              <a:sym typeface="Montserrat"/>
            </a:endParaRPr>
          </a:p>
          <a:p>
            <a:pPr indent="0" lvl="0" marL="457200" rtl="0" algn="l">
              <a:lnSpc>
                <a:spcPct val="120000"/>
              </a:lnSpc>
              <a:spcBef>
                <a:spcPts val="0"/>
              </a:spcBef>
              <a:spcAft>
                <a:spcPts val="0"/>
              </a:spcAft>
              <a:buNone/>
            </a:pPr>
            <a:r>
              <a:t/>
            </a:r>
            <a:endParaRPr sz="1263">
              <a:solidFill>
                <a:srgbClr val="B71E42"/>
              </a:solidFill>
              <a:latin typeface="Montserrat"/>
              <a:ea typeface="Montserrat"/>
              <a:cs typeface="Montserrat"/>
              <a:sym typeface="Montserrat"/>
            </a:endParaRPr>
          </a:p>
          <a:p>
            <a:pPr indent="-315175" lvl="0" marL="457200" rtl="0" algn="l">
              <a:lnSpc>
                <a:spcPct val="120000"/>
              </a:lnSpc>
              <a:spcBef>
                <a:spcPts val="0"/>
              </a:spcBef>
              <a:spcAft>
                <a:spcPts val="0"/>
              </a:spcAft>
              <a:buSzPts val="1363"/>
              <a:buFont typeface="Montserrat"/>
              <a:buChar char="●"/>
            </a:pPr>
            <a:r>
              <a:rPr lang="en" sz="1263">
                <a:solidFill>
                  <a:schemeClr val="dk1"/>
                </a:solidFill>
                <a:latin typeface="Montserrat"/>
                <a:ea typeface="Montserrat"/>
                <a:cs typeface="Montserrat"/>
                <a:sym typeface="Montserrat"/>
              </a:rPr>
              <a:t>Divide: Break the given problem into subproblems of same type.  This step generally takes a recursive approach to divide the problem until no sub-problem is further divisible.</a:t>
            </a:r>
            <a:endParaRPr sz="1263">
              <a:solidFill>
                <a:schemeClr val="dk1"/>
              </a:solidFill>
              <a:latin typeface="Montserrat"/>
              <a:ea typeface="Montserrat"/>
              <a:cs typeface="Montserrat"/>
              <a:sym typeface="Montserrat"/>
            </a:endParaRPr>
          </a:p>
          <a:p>
            <a:pPr indent="0" lvl="0" marL="457200" rtl="0" algn="l">
              <a:lnSpc>
                <a:spcPct val="120000"/>
              </a:lnSpc>
              <a:spcBef>
                <a:spcPts val="0"/>
              </a:spcBef>
              <a:spcAft>
                <a:spcPts val="0"/>
              </a:spcAft>
              <a:buNone/>
            </a:pPr>
            <a:r>
              <a:t/>
            </a:r>
            <a:endParaRPr sz="1263">
              <a:solidFill>
                <a:srgbClr val="B71E42"/>
              </a:solidFill>
              <a:latin typeface="Montserrat"/>
              <a:ea typeface="Montserrat"/>
              <a:cs typeface="Montserrat"/>
              <a:sym typeface="Montserrat"/>
            </a:endParaRPr>
          </a:p>
          <a:p>
            <a:pPr indent="-315175" lvl="0" marL="457200" rtl="0" algn="l">
              <a:lnSpc>
                <a:spcPct val="120000"/>
              </a:lnSpc>
              <a:spcBef>
                <a:spcPts val="0"/>
              </a:spcBef>
              <a:spcAft>
                <a:spcPts val="0"/>
              </a:spcAft>
              <a:buSzPts val="1363"/>
              <a:buFont typeface="Montserrat"/>
              <a:buChar char="●"/>
            </a:pPr>
            <a:r>
              <a:rPr lang="en" sz="1263">
                <a:solidFill>
                  <a:schemeClr val="dk1"/>
                </a:solidFill>
                <a:latin typeface="Montserrat"/>
                <a:ea typeface="Montserrat"/>
                <a:cs typeface="Montserrat"/>
                <a:sym typeface="Montserrat"/>
              </a:rPr>
              <a:t>Conquer: Recursively solve these sub-problems.</a:t>
            </a:r>
            <a:endParaRPr sz="1263">
              <a:solidFill>
                <a:schemeClr val="dk1"/>
              </a:solidFill>
              <a:latin typeface="Montserrat"/>
              <a:ea typeface="Montserrat"/>
              <a:cs typeface="Montserrat"/>
              <a:sym typeface="Montserrat"/>
            </a:endParaRPr>
          </a:p>
          <a:p>
            <a:pPr indent="0" lvl="0" marL="457200" rtl="0" algn="l">
              <a:lnSpc>
                <a:spcPct val="120000"/>
              </a:lnSpc>
              <a:spcBef>
                <a:spcPts val="0"/>
              </a:spcBef>
              <a:spcAft>
                <a:spcPts val="0"/>
              </a:spcAft>
              <a:buNone/>
            </a:pPr>
            <a:r>
              <a:t/>
            </a:r>
            <a:endParaRPr sz="1263">
              <a:solidFill>
                <a:srgbClr val="B71E42"/>
              </a:solidFill>
              <a:latin typeface="Montserrat"/>
              <a:ea typeface="Montserrat"/>
              <a:cs typeface="Montserrat"/>
              <a:sym typeface="Montserrat"/>
            </a:endParaRPr>
          </a:p>
          <a:p>
            <a:pPr indent="-315175" lvl="0" marL="457200" rtl="0" algn="l">
              <a:lnSpc>
                <a:spcPct val="120000"/>
              </a:lnSpc>
              <a:spcBef>
                <a:spcPts val="0"/>
              </a:spcBef>
              <a:spcAft>
                <a:spcPts val="0"/>
              </a:spcAft>
              <a:buSzPts val="1363"/>
              <a:buFont typeface="Montserrat"/>
              <a:buChar char="●"/>
            </a:pPr>
            <a:r>
              <a:rPr lang="en" sz="1263">
                <a:solidFill>
                  <a:schemeClr val="dk1"/>
                </a:solidFill>
                <a:latin typeface="Montserrat"/>
                <a:ea typeface="Montserrat"/>
                <a:cs typeface="Montserrat"/>
                <a:sym typeface="Montserrat"/>
              </a:rPr>
              <a:t>Combine: Appropriately combine the answers. When the smaller sub-problems are solved, this stage recursively combines them until they formulate a solution of the original problem.</a:t>
            </a:r>
            <a:endParaRPr sz="1263">
              <a:solidFill>
                <a:schemeClr val="dk1"/>
              </a:solidFill>
              <a:latin typeface="Montserrat"/>
              <a:ea typeface="Montserrat"/>
              <a:cs typeface="Montserrat"/>
              <a:sym typeface="Montserrat"/>
            </a:endParaRPr>
          </a:p>
          <a:p>
            <a:pPr indent="0" lvl="0" marL="0" rtl="0" algn="l">
              <a:lnSpc>
                <a:spcPct val="120000"/>
              </a:lnSpc>
              <a:spcBef>
                <a:spcPts val="0"/>
              </a:spcBef>
              <a:spcAft>
                <a:spcPts val="0"/>
              </a:spcAft>
              <a:buNone/>
            </a:pPr>
            <a:r>
              <a:t/>
            </a:r>
            <a:endParaRPr sz="1263">
              <a:solidFill>
                <a:schemeClr val="dk1"/>
              </a:solidFill>
              <a:latin typeface="Montserrat"/>
              <a:ea typeface="Montserrat"/>
              <a:cs typeface="Montserrat"/>
              <a:sym typeface="Montserrat"/>
            </a:endParaRPr>
          </a:p>
          <a:p>
            <a:pPr indent="0" lvl="0" marL="0" rtl="0" algn="l">
              <a:lnSpc>
                <a:spcPct val="120000"/>
              </a:lnSpc>
              <a:spcBef>
                <a:spcPts val="0"/>
              </a:spcBef>
              <a:spcAft>
                <a:spcPts val="0"/>
              </a:spcAft>
              <a:buNone/>
            </a:pPr>
            <a:r>
              <a:rPr lang="en" sz="1363">
                <a:solidFill>
                  <a:schemeClr val="dk1"/>
                </a:solidFill>
                <a:latin typeface="Montserrat"/>
                <a:ea typeface="Montserrat"/>
                <a:cs typeface="Montserrat"/>
                <a:sym typeface="Montserrat"/>
              </a:rPr>
              <a:t>Binary search is an example of Divide and Conquer algorithm. It has been used to solve above mentioned problem.</a:t>
            </a:r>
            <a:endParaRPr sz="1263">
              <a:solidFill>
                <a:schemeClr val="dk1"/>
              </a:solidFill>
              <a:latin typeface="Montserrat"/>
              <a:ea typeface="Montserrat"/>
              <a:cs typeface="Montserrat"/>
              <a:sym typeface="Montserrat"/>
            </a:endParaRPr>
          </a:p>
          <a:p>
            <a:pPr indent="0" lvl="0" marL="0" rtl="0" algn="l">
              <a:spcBef>
                <a:spcPts val="800"/>
              </a:spcBef>
              <a:spcAft>
                <a:spcPts val="1200"/>
              </a:spcAft>
              <a:buNone/>
            </a:pPr>
            <a:r>
              <a:t/>
            </a:r>
            <a:endParaRPr sz="1500">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ALGORITHM IMPLEMENTATION</a:t>
            </a:r>
            <a:endParaRPr b="1">
              <a:latin typeface="Montserrat"/>
              <a:ea typeface="Montserrat"/>
              <a:cs typeface="Montserrat"/>
              <a:sym typeface="Montserrat"/>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Following are the cases that we consider in our algorithm Every time we go to the middle element and decide our next move based on the following cases :</a:t>
            </a:r>
            <a:endParaRPr sz="1500">
              <a:latin typeface="Montserrat"/>
              <a:ea typeface="Montserrat"/>
              <a:cs typeface="Montserrat"/>
              <a:sym typeface="Montserrat"/>
            </a:endParaRPr>
          </a:p>
          <a:p>
            <a:pPr indent="-323850" lvl="1" marL="9144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Case 1: If the middle element is smaller than the element on the left side and also smaller than the element on the right side then it is the least element in that row. </a:t>
            </a:r>
            <a:endParaRPr sz="1500">
              <a:solidFill>
                <a:srgbClr val="000000"/>
              </a:solidFill>
              <a:latin typeface="Montserrat"/>
              <a:ea typeface="Montserrat"/>
              <a:cs typeface="Montserrat"/>
              <a:sym typeface="Montserrat"/>
            </a:endParaRPr>
          </a:p>
          <a:p>
            <a:pPr indent="-323850" lvl="1" marL="9144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Case 2: If the middle element is not the least element, then check if the element on the left side is greater than the middle element then we will search on the right side of the middle element. </a:t>
            </a:r>
            <a:endParaRPr sz="1500">
              <a:solidFill>
                <a:srgbClr val="000000"/>
              </a:solidFill>
              <a:latin typeface="Montserrat"/>
              <a:ea typeface="Montserrat"/>
              <a:cs typeface="Montserrat"/>
              <a:sym typeface="Montserrat"/>
            </a:endParaRPr>
          </a:p>
          <a:p>
            <a:pPr indent="-323850" lvl="1" marL="914400" rtl="0" algn="l">
              <a:spcBef>
                <a:spcPts val="0"/>
              </a:spcBef>
              <a:spcAft>
                <a:spcPts val="0"/>
              </a:spcAft>
              <a:buClr>
                <a:srgbClr val="000000"/>
              </a:buClr>
              <a:buSzPts val="1500"/>
              <a:buFont typeface="Montserrat"/>
              <a:buChar char="○"/>
            </a:pPr>
            <a:r>
              <a:rPr lang="en" sz="1500">
                <a:solidFill>
                  <a:srgbClr val="000000"/>
                </a:solidFill>
                <a:latin typeface="Montserrat"/>
                <a:ea typeface="Montserrat"/>
                <a:cs typeface="Montserrat"/>
                <a:sym typeface="Montserrat"/>
              </a:rPr>
              <a:t>Case 3: If the element on the right side is greater than the middle element then we will search on the left side of the middle element. Until the case 1 is satisfied and lo is lesser or equal to hi the above cycle is repeated.</a:t>
            </a:r>
            <a:endParaRPr sz="150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TIME COMPLEXITY ANALYSIS</a:t>
            </a:r>
            <a:endParaRPr b="1">
              <a:latin typeface="Montserrat"/>
              <a:ea typeface="Montserrat"/>
              <a:cs typeface="Montserrat"/>
              <a:sym typeface="Montserrat"/>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Montserrat"/>
                <a:ea typeface="Montserrat"/>
                <a:cs typeface="Montserrat"/>
                <a:sym typeface="Montserrat"/>
              </a:rPr>
              <a:t>Time Complexity:</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Time complexity is the number of operations an algorithm performs to complete its task (considering that each operation takes the same amount of time). The algorithm that performs the task in the smallest number of operations is considered the most efficient one in terms of the time complexity.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are iterating each row and then using binary search we are finding out the minimum element in the row so the overall time complexity would be O(mlogn) where m = number of rows, n = number of columns.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SPACE COMPLEXITY ANALYSIS</a:t>
            </a:r>
            <a:endParaRPr b="1">
              <a:latin typeface="Montserrat"/>
              <a:ea typeface="Montserrat"/>
              <a:cs typeface="Montserrat"/>
              <a:sym typeface="Montserrat"/>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S</a:t>
            </a:r>
            <a:r>
              <a:rPr lang="en">
                <a:latin typeface="Montserrat"/>
                <a:ea typeface="Montserrat"/>
                <a:cs typeface="Montserrat"/>
                <a:sym typeface="Montserrat"/>
              </a:rPr>
              <a:t>pace Complexity: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The space complexity of an algorithm is the amount of memory space required to solve an instance of the computational problem as a function of characteristics of the input. It is the memory required by an algorithm until it executes completely.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Since we have not used any extra data structure in our algorithm so the space complexity would be O(1).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TIME COMPLEXITY GRAPH</a:t>
            </a:r>
            <a:endParaRPr b="1">
              <a:latin typeface="Montserrat"/>
              <a:ea typeface="Montserrat"/>
              <a:cs typeface="Montserrat"/>
              <a:sym typeface="Montserrat"/>
            </a:endParaRPr>
          </a:p>
        </p:txBody>
      </p:sp>
      <p:pic>
        <p:nvPicPr>
          <p:cNvPr id="97" name="Google Shape;97;p20"/>
          <p:cNvPicPr preferRelativeResize="0"/>
          <p:nvPr/>
        </p:nvPicPr>
        <p:blipFill>
          <a:blip r:embed="rId3">
            <a:alphaModFix/>
          </a:blip>
          <a:stretch>
            <a:fillRect/>
          </a:stretch>
        </p:blipFill>
        <p:spPr>
          <a:xfrm>
            <a:off x="1446625" y="1146250"/>
            <a:ext cx="6359051" cy="37194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SPACE</a:t>
            </a:r>
            <a:r>
              <a:rPr b="1" lang="en">
                <a:latin typeface="Montserrat"/>
                <a:ea typeface="Montserrat"/>
                <a:cs typeface="Montserrat"/>
                <a:sym typeface="Montserrat"/>
              </a:rPr>
              <a:t> COMPLEXITY GRAPH</a:t>
            </a:r>
            <a:endParaRPr b="1">
              <a:latin typeface="Montserrat"/>
              <a:ea typeface="Montserrat"/>
              <a:cs typeface="Montserrat"/>
              <a:sym typeface="Montserrat"/>
            </a:endParaRPr>
          </a:p>
        </p:txBody>
      </p:sp>
      <p:pic>
        <p:nvPicPr>
          <p:cNvPr id="103" name="Google Shape;103;p21"/>
          <p:cNvPicPr preferRelativeResize="0"/>
          <p:nvPr/>
        </p:nvPicPr>
        <p:blipFill>
          <a:blip r:embed="rId3">
            <a:alphaModFix/>
          </a:blip>
          <a:stretch>
            <a:fillRect/>
          </a:stretch>
        </p:blipFill>
        <p:spPr>
          <a:xfrm>
            <a:off x="1446625" y="1115950"/>
            <a:ext cx="6359050" cy="37497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