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0430da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0430da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0430da6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0430da6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02986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02986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0430da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0430da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02986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02986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02986a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02986a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0430da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0430da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0430da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0430da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0430da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0430da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0430da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0430da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8025"/>
            <a:ext cx="8520600" cy="177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300">
                <a:latin typeface="Montserrat"/>
                <a:ea typeface="Montserrat"/>
                <a:cs typeface="Montserrat"/>
                <a:sym typeface="Montserrat"/>
              </a:rPr>
              <a:t>DAA432C</a:t>
            </a:r>
            <a:endParaRPr b="1" sz="4300">
              <a:latin typeface="Montserrat"/>
              <a:ea typeface="Montserrat"/>
              <a:cs typeface="Montserrat"/>
              <a:sym typeface="Montserrat"/>
            </a:endParaRPr>
          </a:p>
          <a:p>
            <a:pPr indent="0" lvl="0" marL="0" rtl="0" algn="ctr">
              <a:spcBef>
                <a:spcPts val="0"/>
              </a:spcBef>
              <a:spcAft>
                <a:spcPts val="0"/>
              </a:spcAft>
              <a:buNone/>
            </a:pPr>
            <a:r>
              <a:rPr b="1" lang="en" sz="4300">
                <a:latin typeface="Montserrat"/>
                <a:ea typeface="Montserrat"/>
                <a:cs typeface="Montserrat"/>
                <a:sym typeface="Montserrat"/>
              </a:rPr>
              <a:t>ASSIGNMENT 06</a:t>
            </a:r>
            <a:endParaRPr b="1" sz="4300">
              <a:latin typeface="Montserrat"/>
              <a:ea typeface="Montserrat"/>
              <a:cs typeface="Montserrat"/>
              <a:sym typeface="Montserrat"/>
            </a:endParaRPr>
          </a:p>
        </p:txBody>
      </p:sp>
      <p:sp>
        <p:nvSpPr>
          <p:cNvPr id="55" name="Google Shape;55;p13"/>
          <p:cNvSpPr txBox="1"/>
          <p:nvPr>
            <p:ph idx="1" type="subTitle"/>
          </p:nvPr>
        </p:nvSpPr>
        <p:spPr>
          <a:xfrm>
            <a:off x="311700" y="2949900"/>
            <a:ext cx="8520600" cy="219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Presented by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-Anirudh Gupta (IIT2019228)</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-Navneet Bhole (IIT2019229)</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-Eshan Vaid        (IIT2019230)</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b="1" lang="en">
                <a:latin typeface="Montserrat"/>
                <a:ea typeface="Montserrat"/>
                <a:cs typeface="Montserrat"/>
                <a:sym typeface="Montserrat"/>
              </a:rPr>
              <a:t>   </a:t>
            </a:r>
            <a:r>
              <a:rPr b="1" lang="en">
                <a:latin typeface="Montserrat"/>
                <a:ea typeface="Montserrat"/>
                <a:cs typeface="Montserrat"/>
                <a:sym typeface="Montserrat"/>
              </a:rPr>
              <a:t>RESULTS</a:t>
            </a:r>
            <a:endParaRPr b="1">
              <a:latin typeface="Montserrat"/>
              <a:ea typeface="Montserrat"/>
              <a:cs typeface="Montserrat"/>
              <a:sym typeface="Montserrat"/>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rotWithShape="1">
          <a:blip r:embed="rId3">
            <a:alphaModFix/>
          </a:blip>
          <a:srcRect b="30855" l="5828" r="46156" t="36936"/>
          <a:stretch/>
        </p:blipFill>
        <p:spPr>
          <a:xfrm>
            <a:off x="311700" y="1294963"/>
            <a:ext cx="8299426" cy="31314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193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THANK YOU</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CONTENTS</a:t>
            </a:r>
            <a:endParaRPr b="1">
              <a:latin typeface="Montserrat"/>
              <a:ea typeface="Montserrat"/>
              <a:cs typeface="Montserrat"/>
              <a:sym typeface="Montserrat"/>
            </a:endParaRPr>
          </a:p>
        </p:txBody>
      </p:sp>
      <p:sp>
        <p:nvSpPr>
          <p:cNvPr id="61" name="Google Shape;61;p14"/>
          <p:cNvSpPr txBox="1"/>
          <p:nvPr>
            <p:ph idx="1" type="body"/>
          </p:nvPr>
        </p:nvSpPr>
        <p:spPr>
          <a:xfrm>
            <a:off x="242200" y="1140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Problem Statement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Algorithm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Algorithm Implementation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Time Complexity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Space Complexity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Time Complexity Graph</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Space Complexity Graph</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Results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457200" rtl="0" algn="ctr">
              <a:spcBef>
                <a:spcPts val="1200"/>
              </a:spcBef>
              <a:spcAft>
                <a:spcPts val="0"/>
              </a:spcAft>
              <a:buClr>
                <a:schemeClr val="dk1"/>
              </a:buClr>
              <a:buSzPts val="1100"/>
              <a:buFont typeface="Arial"/>
              <a:buNone/>
            </a:pPr>
            <a:r>
              <a:rPr lang="en">
                <a:solidFill>
                  <a:srgbClr val="000000"/>
                </a:solidFill>
                <a:latin typeface="Montserrat"/>
                <a:ea typeface="Montserrat"/>
                <a:cs typeface="Montserrat"/>
                <a:sym typeface="Montserrat"/>
              </a:rPr>
              <a:t>Optimal Job scheduling. Given N jobs where every job is represented by following three elements of it.</a:t>
            </a:r>
            <a:endParaRPr>
              <a:solidFill>
                <a:srgbClr val="000000"/>
              </a:solidFill>
              <a:latin typeface="Montserrat"/>
              <a:ea typeface="Montserrat"/>
              <a:cs typeface="Montserrat"/>
              <a:sym typeface="Montserrat"/>
            </a:endParaRPr>
          </a:p>
          <a:p>
            <a:pPr indent="0" lvl="0" marL="457200" rtl="0" algn="ctr">
              <a:spcBef>
                <a:spcPts val="1200"/>
              </a:spcBef>
              <a:spcAft>
                <a:spcPts val="0"/>
              </a:spcAft>
              <a:buClr>
                <a:schemeClr val="dk1"/>
              </a:buClr>
              <a:buSzPts val="1100"/>
              <a:buFont typeface="Arial"/>
              <a:buNone/>
            </a:pPr>
            <a:r>
              <a:rPr lang="en">
                <a:solidFill>
                  <a:srgbClr val="000000"/>
                </a:solidFill>
                <a:latin typeface="Montserrat"/>
                <a:ea typeface="Montserrat"/>
                <a:cs typeface="Montserrat"/>
                <a:sym typeface="Montserrat"/>
              </a:rPr>
              <a:t>Start Time, Finish Time, Profit Associated.</a:t>
            </a:r>
            <a:endParaRPr>
              <a:solidFill>
                <a:srgbClr val="000000"/>
              </a:solidFill>
              <a:latin typeface="Montserrat"/>
              <a:ea typeface="Montserrat"/>
              <a:cs typeface="Montserrat"/>
              <a:sym typeface="Montserrat"/>
            </a:endParaRPr>
          </a:p>
          <a:p>
            <a:pPr indent="0" lvl="0" marL="457200" rtl="0" algn="ctr">
              <a:spcBef>
                <a:spcPts val="1200"/>
              </a:spcBef>
              <a:spcAft>
                <a:spcPts val="0"/>
              </a:spcAft>
              <a:buClr>
                <a:schemeClr val="dk1"/>
              </a:buClr>
              <a:buSzPts val="1100"/>
              <a:buFont typeface="Arial"/>
              <a:buNone/>
            </a:pPr>
            <a:r>
              <a:t/>
            </a:r>
            <a:endParaRPr>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68200"/>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b="1" lang="en">
                <a:latin typeface="Montserrat"/>
                <a:ea typeface="Montserrat"/>
                <a:cs typeface="Montserrat"/>
                <a:sym typeface="Montserrat"/>
              </a:rPr>
              <a:t>DYNAMIC PROGRAMMING</a:t>
            </a:r>
            <a:endParaRPr b="1">
              <a:latin typeface="Montserrat"/>
              <a:ea typeface="Montserrat"/>
              <a:cs typeface="Montserrat"/>
              <a:sym typeface="Montserrat"/>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0201" lvl="0" marL="457200" rtl="0" algn="l">
              <a:lnSpc>
                <a:spcPct val="120000"/>
              </a:lnSpc>
              <a:spcBef>
                <a:spcPts val="0"/>
              </a:spcBef>
              <a:spcAft>
                <a:spcPts val="0"/>
              </a:spcAft>
              <a:buSzPct val="100000"/>
              <a:buFont typeface="Montserrat"/>
              <a:buChar char="●"/>
            </a:pPr>
            <a:r>
              <a:rPr lang="en" sz="1900">
                <a:solidFill>
                  <a:srgbClr val="0A0A23"/>
                </a:solidFill>
                <a:highlight>
                  <a:srgbClr val="FFFFFF"/>
                </a:highlight>
                <a:latin typeface="Montserrat"/>
                <a:ea typeface="Montserrat"/>
                <a:cs typeface="Montserrat"/>
                <a:sym typeface="Montserrat"/>
              </a:rPr>
              <a:t>Dynamic programming amounts to </a:t>
            </a:r>
            <a:r>
              <a:rPr lang="en" sz="1900">
                <a:solidFill>
                  <a:schemeClr val="dk1"/>
                </a:solidFill>
                <a:highlight>
                  <a:srgbClr val="FFFFFF"/>
                </a:highlight>
                <a:latin typeface="Montserrat"/>
                <a:ea typeface="Montserrat"/>
                <a:cs typeface="Montserrat"/>
                <a:sym typeface="Montserrat"/>
              </a:rPr>
              <a:t>breaking down an optimization problem</a:t>
            </a:r>
            <a:r>
              <a:rPr lang="en" sz="1900">
                <a:solidFill>
                  <a:srgbClr val="0A0A23"/>
                </a:solidFill>
                <a:highlight>
                  <a:srgbClr val="FFFFFF"/>
                </a:highlight>
                <a:latin typeface="Montserrat"/>
                <a:ea typeface="Montserrat"/>
                <a:cs typeface="Montserrat"/>
                <a:sym typeface="Montserrat"/>
              </a:rPr>
              <a:t> into simpler sub-problems, and </a:t>
            </a:r>
            <a:r>
              <a:rPr lang="en" sz="1900">
                <a:solidFill>
                  <a:schemeClr val="dk1"/>
                </a:solidFill>
                <a:highlight>
                  <a:srgbClr val="FFFFFF"/>
                </a:highlight>
                <a:latin typeface="Montserrat"/>
                <a:ea typeface="Montserrat"/>
                <a:cs typeface="Montserrat"/>
                <a:sym typeface="Montserrat"/>
              </a:rPr>
              <a:t>storing the solution to each sub-problem</a:t>
            </a:r>
            <a:r>
              <a:rPr lang="en" sz="1900">
                <a:solidFill>
                  <a:srgbClr val="0A0A23"/>
                </a:solidFill>
                <a:highlight>
                  <a:srgbClr val="FFFFFF"/>
                </a:highlight>
                <a:latin typeface="Montserrat"/>
                <a:ea typeface="Montserrat"/>
                <a:cs typeface="Montserrat"/>
                <a:sym typeface="Montserrat"/>
              </a:rPr>
              <a:t> so that each sub-problem is only solved once.</a:t>
            </a:r>
            <a:endParaRPr sz="1900">
              <a:solidFill>
                <a:srgbClr val="0A0A23"/>
              </a:solidFill>
              <a:highlight>
                <a:srgbClr val="FFFFFF"/>
              </a:highlight>
              <a:latin typeface="Montserrat"/>
              <a:ea typeface="Montserrat"/>
              <a:cs typeface="Montserrat"/>
              <a:sym typeface="Montserrat"/>
            </a:endParaRPr>
          </a:p>
          <a:p>
            <a:pPr indent="-340201" lvl="0" marL="457200" rtl="0" algn="l">
              <a:lnSpc>
                <a:spcPct val="120000"/>
              </a:lnSpc>
              <a:spcBef>
                <a:spcPts val="0"/>
              </a:spcBef>
              <a:spcAft>
                <a:spcPts val="0"/>
              </a:spcAft>
              <a:buClr>
                <a:srgbClr val="0A0A23"/>
              </a:buClr>
              <a:buSzPct val="100000"/>
              <a:buFont typeface="Montserrat"/>
              <a:buChar char="●"/>
            </a:pPr>
            <a:r>
              <a:rPr lang="en" sz="1900">
                <a:solidFill>
                  <a:srgbClr val="252C33"/>
                </a:solidFill>
                <a:highlight>
                  <a:srgbClr val="FFFFFF"/>
                </a:highlight>
                <a:latin typeface="Montserrat"/>
                <a:ea typeface="Montserrat"/>
                <a:cs typeface="Montserrat"/>
                <a:sym typeface="Montserrat"/>
              </a:rPr>
              <a:t>The core idea of Dynamic Programming is to avoid repeated work by remembering partial results and this concept finds it application in a lot of real life situations.</a:t>
            </a:r>
            <a:endParaRPr sz="1900">
              <a:solidFill>
                <a:srgbClr val="252C33"/>
              </a:solidFill>
              <a:highlight>
                <a:srgbClr val="FFFFFF"/>
              </a:highlight>
              <a:latin typeface="Montserrat"/>
              <a:ea typeface="Montserrat"/>
              <a:cs typeface="Montserrat"/>
              <a:sym typeface="Montserrat"/>
            </a:endParaRPr>
          </a:p>
          <a:p>
            <a:pPr indent="-340201" lvl="0" marL="457200" rtl="0" algn="l">
              <a:lnSpc>
                <a:spcPct val="120000"/>
              </a:lnSpc>
              <a:spcBef>
                <a:spcPts val="0"/>
              </a:spcBef>
              <a:spcAft>
                <a:spcPts val="0"/>
              </a:spcAft>
              <a:buClr>
                <a:srgbClr val="252C33"/>
              </a:buClr>
              <a:buSzPct val="100000"/>
              <a:buFont typeface="Montserrat"/>
              <a:buChar char="●"/>
            </a:pPr>
            <a:r>
              <a:rPr lang="en" sz="1900">
                <a:solidFill>
                  <a:srgbClr val="252C33"/>
                </a:solidFill>
                <a:highlight>
                  <a:srgbClr val="FFFFFF"/>
                </a:highlight>
                <a:latin typeface="Montserrat"/>
                <a:ea typeface="Montserrat"/>
                <a:cs typeface="Montserrat"/>
                <a:sym typeface="Montserrat"/>
              </a:rPr>
              <a:t>This problem has both properties of Dynamic Programming, Optimal Substructure and Overlapping Subproblems. Like other Dynamic Programming Problems, we can solve this problem by making a table that stores solution of subproblems.</a:t>
            </a:r>
            <a:endParaRPr sz="1900">
              <a:solidFill>
                <a:srgbClr val="252C33"/>
              </a:solidFill>
              <a:highlight>
                <a:srgbClr val="FFFFFF"/>
              </a:highlight>
              <a:latin typeface="Montserrat"/>
              <a:ea typeface="Montserrat"/>
              <a:cs typeface="Montserrat"/>
              <a:sym typeface="Montserrat"/>
            </a:endParaRPr>
          </a:p>
          <a:p>
            <a:pPr indent="0" lvl="0" marL="0" rtl="0" algn="l">
              <a:spcBef>
                <a:spcPts val="800"/>
              </a:spcBef>
              <a:spcAft>
                <a:spcPts val="1200"/>
              </a:spcAft>
              <a:buNone/>
            </a:pPr>
            <a:r>
              <a:t/>
            </a:r>
            <a:endParaRPr sz="15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ALGORITHM IMPLEMENTATION</a:t>
            </a:r>
            <a:endParaRPr b="1">
              <a:latin typeface="Montserrat"/>
              <a:ea typeface="Montserrat"/>
              <a:cs typeface="Montserrat"/>
              <a:sym typeface="Montserra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The Algorithm is implemented as follows:</a:t>
            </a:r>
            <a:endParaRPr>
              <a:solidFill>
                <a:srgbClr val="000000"/>
              </a:solidFill>
              <a:latin typeface="Montserrat"/>
              <a:ea typeface="Montserrat"/>
              <a:cs typeface="Montserrat"/>
              <a:sym typeface="Montserrat"/>
            </a:endParaRPr>
          </a:p>
          <a:p>
            <a:pPr indent="-342900" lvl="1" marL="9144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Firstly Sort the jobs by non-decreasing finish times.</a:t>
            </a:r>
            <a:endParaRPr sz="1800">
              <a:solidFill>
                <a:srgbClr val="000000"/>
              </a:solidFill>
              <a:latin typeface="Montserrat"/>
              <a:ea typeface="Montserrat"/>
              <a:cs typeface="Montserrat"/>
              <a:sym typeface="Montserrat"/>
            </a:endParaRPr>
          </a:p>
          <a:p>
            <a:pPr indent="-342900" lvl="1" marL="9144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Then for each i from 1 to n, determine the maximum value of the schedule from the subsequence of jobs[0..i]. Do this by comparing the inclusion of job[i] to the schedule to the exclusion of job[i] to the schedule, and then taking the max. </a:t>
            </a:r>
            <a:endParaRPr sz="1800">
              <a:solidFill>
                <a:srgbClr val="000000"/>
              </a:solidFill>
              <a:latin typeface="Montserrat"/>
              <a:ea typeface="Montserrat"/>
              <a:cs typeface="Montserrat"/>
              <a:sym typeface="Montserrat"/>
            </a:endParaRPr>
          </a:p>
          <a:p>
            <a:pPr indent="-342900" lvl="1" marL="914400" rtl="0" algn="l">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To find the profit with inclusion of job[i]. we need to find the latest job that doesn’t conflict with job[i]. The idea is to use Binary Search to find the latest non-conflicting job.</a:t>
            </a:r>
            <a:endParaRPr sz="18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TIME COMPLEXITY ANALYSIS</a:t>
            </a:r>
            <a:endParaRPr b="1">
              <a:latin typeface="Montserrat"/>
              <a:ea typeface="Montserrat"/>
              <a:cs typeface="Montserrat"/>
              <a:sym typeface="Montserrat"/>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Montserrat"/>
                <a:ea typeface="Montserrat"/>
                <a:cs typeface="Montserrat"/>
                <a:sym typeface="Montserrat"/>
              </a:rPr>
              <a:t>Time Complexity:</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Time complexity is the number of operations an algorithm performs to complete its task (considering that each operation takes the same amount of time). The algorithm that performs the task in the smallest number of operations is considered the most efficient one in terms of the time complexity.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The sorting algorithm will take O(N*logN) time and also when we are iterating each element to find the maximum profit till each job and then using Binary Search based function to find the latest job (before current job) that doesn’t conflict with current job which also takes O(N*logN) time so the overall time complexity is O(N*logN).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SPACE COMPLEXITY ANALYSIS</a:t>
            </a:r>
            <a:endParaRPr b="1">
              <a:latin typeface="Montserrat"/>
              <a:ea typeface="Montserrat"/>
              <a:cs typeface="Montserrat"/>
              <a:sym typeface="Montserrat"/>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S</a:t>
            </a:r>
            <a:r>
              <a:rPr lang="en">
                <a:latin typeface="Montserrat"/>
                <a:ea typeface="Montserrat"/>
                <a:cs typeface="Montserrat"/>
                <a:sym typeface="Montserrat"/>
              </a:rPr>
              <a:t>pace Complexity: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The space complexity of an algorithm is the amount of memory space required to solve an instance of the computational problem as a function of characteristics of the input. It is the memory required by an algorithm until it executes completely.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Since we are using a dp </a:t>
            </a:r>
            <a:r>
              <a:rPr lang="en">
                <a:latin typeface="Montserrat"/>
                <a:ea typeface="Montserrat"/>
                <a:cs typeface="Montserrat"/>
                <a:sym typeface="Montserrat"/>
              </a:rPr>
              <a:t>array to store the output for every overlapping subproblem i.e dp[i], The space complexity will be O(N).</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TIME COMPLEXITY GRAPH</a:t>
            </a:r>
            <a:endParaRPr b="1">
              <a:latin typeface="Montserrat"/>
              <a:ea typeface="Montserrat"/>
              <a:cs typeface="Montserrat"/>
              <a:sym typeface="Montserrat"/>
            </a:endParaRPr>
          </a:p>
        </p:txBody>
      </p:sp>
      <p:pic>
        <p:nvPicPr>
          <p:cNvPr id="97" name="Google Shape;97;p20"/>
          <p:cNvPicPr preferRelativeResize="0"/>
          <p:nvPr/>
        </p:nvPicPr>
        <p:blipFill>
          <a:blip r:embed="rId3">
            <a:alphaModFix/>
          </a:blip>
          <a:stretch>
            <a:fillRect/>
          </a:stretch>
        </p:blipFill>
        <p:spPr>
          <a:xfrm>
            <a:off x="1446625" y="1146250"/>
            <a:ext cx="6359051" cy="37194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SPACE</a:t>
            </a:r>
            <a:r>
              <a:rPr b="1" lang="en">
                <a:latin typeface="Montserrat"/>
                <a:ea typeface="Montserrat"/>
                <a:cs typeface="Montserrat"/>
                <a:sym typeface="Montserrat"/>
              </a:rPr>
              <a:t> COMPLEXITY GRAPH</a:t>
            </a:r>
            <a:endParaRPr b="1">
              <a:latin typeface="Montserrat"/>
              <a:ea typeface="Montserrat"/>
              <a:cs typeface="Montserrat"/>
              <a:sym typeface="Montserrat"/>
            </a:endParaRPr>
          </a:p>
        </p:txBody>
      </p:sp>
      <p:pic>
        <p:nvPicPr>
          <p:cNvPr id="103" name="Google Shape;103;p21"/>
          <p:cNvPicPr preferRelativeResize="0"/>
          <p:nvPr/>
        </p:nvPicPr>
        <p:blipFill>
          <a:blip r:embed="rId3">
            <a:alphaModFix/>
          </a:blip>
          <a:stretch>
            <a:fillRect/>
          </a:stretch>
        </p:blipFill>
        <p:spPr>
          <a:xfrm>
            <a:off x="1067575" y="1017725"/>
            <a:ext cx="7411924"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