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72" r:id="rId7"/>
    <p:sldId id="271" r:id="rId8"/>
    <p:sldId id="261" r:id="rId9"/>
    <p:sldId id="262" r:id="rId10"/>
    <p:sldId id="263" r:id="rId11"/>
    <p:sldId id="264" r:id="rId12"/>
    <p:sldId id="265" r:id="rId13"/>
    <p:sldId id="266" r:id="rId14"/>
    <p:sldId id="268"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sorterViewPr>
    <p:cViewPr>
      <p:scale>
        <a:sx n="100" d="100"/>
        <a:sy n="100" d="100"/>
      </p:scale>
      <p:origin x="0" y="-37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233293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262360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FAAC56-1C53-4DEB-B94A-80945A2509E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2068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3DBCE-9993-43CB-B4CC-0C15D7ADEC0E}" type="datetimeFigureOut">
              <a:rPr lang="en-IN" smtClean="0"/>
              <a:t>16-02-2015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1384260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3DBCE-9993-43CB-B4CC-0C15D7ADEC0E}" type="datetimeFigureOut">
              <a:rPr lang="en-IN" smtClean="0"/>
              <a:t>16-02-2015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FAAC56-1C53-4DEB-B94A-80945A2509E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9653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3DBCE-9993-43CB-B4CC-0C15D7ADEC0E}" type="datetimeFigureOut">
              <a:rPr lang="en-IN" smtClean="0"/>
              <a:t>16-02-2015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2096511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259208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20159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172519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3DBCE-9993-43CB-B4CC-0C15D7ADEC0E}" type="datetimeFigureOut">
              <a:rPr lang="en-IN" smtClean="0"/>
              <a:t>16-02-2015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14817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A3DBCE-9993-43CB-B4CC-0C15D7ADEC0E}" type="datetimeFigureOut">
              <a:rPr lang="en-IN" smtClean="0"/>
              <a:t>16-02-2015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312001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A3DBCE-9993-43CB-B4CC-0C15D7ADEC0E}" type="datetimeFigureOut">
              <a:rPr lang="en-IN" smtClean="0"/>
              <a:t>16-02-2015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40188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A3DBCE-9993-43CB-B4CC-0C15D7ADEC0E}" type="datetimeFigureOut">
              <a:rPr lang="en-IN" smtClean="0"/>
              <a:t>16-02-2015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390444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3DBCE-9993-43CB-B4CC-0C15D7ADEC0E}" type="datetimeFigureOut">
              <a:rPr lang="en-IN" smtClean="0"/>
              <a:t>16-02-2015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4262180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3DBCE-9993-43CB-B4CC-0C15D7ADEC0E}" type="datetimeFigureOut">
              <a:rPr lang="en-IN" smtClean="0"/>
              <a:t>16-02-2015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279148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3DBCE-9993-43CB-B4CC-0C15D7ADEC0E}" type="datetimeFigureOut">
              <a:rPr lang="en-IN" smtClean="0"/>
              <a:t>16-02-2015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FAAC56-1C53-4DEB-B94A-80945A2509EF}" type="slidenum">
              <a:rPr lang="en-IN" smtClean="0"/>
              <a:t>‹#›</a:t>
            </a:fld>
            <a:endParaRPr lang="en-IN"/>
          </a:p>
        </p:txBody>
      </p:sp>
    </p:spTree>
    <p:extLst>
      <p:ext uri="{BB962C8B-B14F-4D97-AF65-F5344CB8AC3E}">
        <p14:creationId xmlns:p14="http://schemas.microsoft.com/office/powerpoint/2010/main" val="74608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A3DBCE-9993-43CB-B4CC-0C15D7ADEC0E}" type="datetimeFigureOut">
              <a:rPr lang="en-IN" smtClean="0"/>
              <a:t>16-02-2015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FAAC56-1C53-4DEB-B94A-80945A2509EF}" type="slidenum">
              <a:rPr lang="en-IN" smtClean="0"/>
              <a:t>‹#›</a:t>
            </a:fld>
            <a:endParaRPr lang="en-IN"/>
          </a:p>
        </p:txBody>
      </p:sp>
    </p:spTree>
    <p:extLst>
      <p:ext uri="{BB962C8B-B14F-4D97-AF65-F5344CB8AC3E}">
        <p14:creationId xmlns:p14="http://schemas.microsoft.com/office/powerpoint/2010/main" val="17473815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9724" y="1033528"/>
            <a:ext cx="8895008" cy="2262781"/>
          </a:xfrm>
        </p:spPr>
        <p:txBody>
          <a:bodyPr>
            <a:noAutofit/>
          </a:bodyPr>
          <a:lstStyle/>
          <a:p>
            <a:r>
              <a:rPr lang="en-IN" b="1" dirty="0" smtClean="0"/>
              <a:t>RAILWAY RESERVATION SYSTEM</a:t>
            </a:r>
            <a:endParaRPr lang="en-IN" b="1" dirty="0"/>
          </a:p>
        </p:txBody>
      </p:sp>
      <p:sp>
        <p:nvSpPr>
          <p:cNvPr id="3" name="Subtitle 2"/>
          <p:cNvSpPr>
            <a:spLocks noGrp="1"/>
          </p:cNvSpPr>
          <p:nvPr>
            <p:ph type="subTitle" idx="1"/>
          </p:nvPr>
        </p:nvSpPr>
        <p:spPr>
          <a:xfrm>
            <a:off x="10085294" y="4693972"/>
            <a:ext cx="1957588" cy="1833938"/>
          </a:xfrm>
        </p:spPr>
        <p:txBody>
          <a:bodyPr>
            <a:normAutofit fontScale="92500" lnSpcReduction="10000"/>
          </a:bodyPr>
          <a:lstStyle/>
          <a:p>
            <a:pPr algn="r"/>
            <a:r>
              <a:rPr lang="en-IN" sz="2200" b="1" dirty="0" smtClean="0">
                <a:solidFill>
                  <a:schemeClr val="tx1"/>
                </a:solidFill>
              </a:rPr>
              <a:t>By- Group 28</a:t>
            </a:r>
          </a:p>
          <a:p>
            <a:pPr algn="r"/>
            <a:r>
              <a:rPr lang="en-IN" dirty="0" smtClean="0"/>
              <a:t>IIT2013034</a:t>
            </a:r>
          </a:p>
          <a:p>
            <a:pPr algn="r"/>
            <a:r>
              <a:rPr lang="en-IN" dirty="0" smtClean="0"/>
              <a:t>IIT2013038</a:t>
            </a:r>
          </a:p>
          <a:p>
            <a:pPr algn="r"/>
            <a:r>
              <a:rPr lang="en-IN" dirty="0" smtClean="0"/>
              <a:t>IIT2013061</a:t>
            </a:r>
          </a:p>
          <a:p>
            <a:pPr algn="r"/>
            <a:r>
              <a:rPr lang="en-IN" dirty="0" smtClean="0"/>
              <a:t>IIT2013117</a:t>
            </a:r>
          </a:p>
          <a:p>
            <a:pPr algn="r"/>
            <a:endParaRPr lang="en-IN" dirty="0"/>
          </a:p>
        </p:txBody>
      </p:sp>
      <p:sp>
        <p:nvSpPr>
          <p:cNvPr id="5" name="Rectangle 4"/>
          <p:cNvSpPr/>
          <p:nvPr/>
        </p:nvSpPr>
        <p:spPr>
          <a:xfrm>
            <a:off x="1035424" y="4501393"/>
            <a:ext cx="4289611" cy="707886"/>
          </a:xfrm>
          <a:prstGeom prst="rect">
            <a:avLst/>
          </a:prstGeom>
          <a:noFill/>
        </p:spPr>
        <p:txBody>
          <a:bodyPr wrap="square" lIns="91440" tIns="45720" rIns="91440" bIns="45720">
            <a:spAutoFit/>
          </a:bodyPr>
          <a:lstStyle/>
          <a:p>
            <a:pPr algn="r"/>
            <a:r>
              <a:rPr lang="en-US" sz="2000" b="1" cap="none" spc="0" dirty="0" smtClean="0">
                <a:ln w="0"/>
                <a:solidFill>
                  <a:schemeClr val="accent2">
                    <a:lumMod val="50000"/>
                  </a:schemeClr>
                </a:solidFill>
                <a:latin typeface="Futura Bk BT" panose="020B0502020204020303" pitchFamily="34" charset="0"/>
              </a:rPr>
              <a:t>Submitted To-   </a:t>
            </a:r>
            <a:r>
              <a:rPr lang="en-US" sz="2000" b="1" cap="none" spc="0" dirty="0" smtClean="0">
                <a:ln w="0"/>
                <a:solidFill>
                  <a:schemeClr val="tx1">
                    <a:lumMod val="65000"/>
                    <a:lumOff val="35000"/>
                  </a:schemeClr>
                </a:solidFill>
                <a:latin typeface="Futura Bk BT" panose="020B0502020204020303" pitchFamily="34" charset="0"/>
              </a:rPr>
              <a:t>Prof. O </a:t>
            </a:r>
            <a:r>
              <a:rPr lang="en-US" sz="2000" b="1" dirty="0" smtClean="0">
                <a:ln w="0"/>
                <a:solidFill>
                  <a:schemeClr val="tx1">
                    <a:lumMod val="65000"/>
                    <a:lumOff val="35000"/>
                  </a:schemeClr>
                </a:solidFill>
                <a:latin typeface="Futura Bk BT" panose="020B0502020204020303" pitchFamily="34" charset="0"/>
              </a:rPr>
              <a:t>P Vyas</a:t>
            </a:r>
          </a:p>
          <a:p>
            <a:pPr algn="r"/>
            <a:r>
              <a:rPr lang="en-US" sz="2000" b="1" dirty="0" smtClean="0">
                <a:ln w="0"/>
                <a:solidFill>
                  <a:schemeClr val="tx1">
                    <a:lumMod val="65000"/>
                    <a:lumOff val="35000"/>
                  </a:schemeClr>
                </a:solidFill>
                <a:latin typeface="Futura Bk BT" panose="020B0502020204020303" pitchFamily="34" charset="0"/>
              </a:rPr>
              <a:t>Dr. </a:t>
            </a:r>
            <a:r>
              <a:rPr lang="en-US" sz="2000" b="1" dirty="0" err="1" smtClean="0">
                <a:ln w="0"/>
                <a:solidFill>
                  <a:schemeClr val="tx1">
                    <a:lumMod val="65000"/>
                    <a:lumOff val="35000"/>
                  </a:schemeClr>
                </a:solidFill>
                <a:latin typeface="Futura Bk BT" panose="020B0502020204020303" pitchFamily="34" charset="0"/>
              </a:rPr>
              <a:t>Ranjana</a:t>
            </a:r>
            <a:r>
              <a:rPr lang="en-US" sz="2000" b="1" dirty="0" smtClean="0">
                <a:ln w="0"/>
                <a:solidFill>
                  <a:schemeClr val="tx1">
                    <a:lumMod val="65000"/>
                    <a:lumOff val="35000"/>
                  </a:schemeClr>
                </a:solidFill>
                <a:latin typeface="Futura Bk BT" panose="020B0502020204020303" pitchFamily="34" charset="0"/>
              </a:rPr>
              <a:t> Vyas</a:t>
            </a:r>
            <a:endParaRPr lang="en-US" sz="2000" b="1" cap="none" spc="0" dirty="0">
              <a:ln w="0"/>
              <a:solidFill>
                <a:schemeClr val="tx1">
                  <a:lumMod val="65000"/>
                  <a:lumOff val="35000"/>
                </a:schemeClr>
              </a:solidFill>
              <a:latin typeface="Futura Bk BT" panose="020B0502020204020303" pitchFamily="34" charset="0"/>
            </a:endParaRPr>
          </a:p>
        </p:txBody>
      </p:sp>
      <p:sp>
        <p:nvSpPr>
          <p:cNvPr id="6" name="Rectangle 5"/>
          <p:cNvSpPr/>
          <p:nvPr/>
        </p:nvSpPr>
        <p:spPr>
          <a:xfrm>
            <a:off x="497542" y="5706477"/>
            <a:ext cx="4827493" cy="707886"/>
          </a:xfrm>
          <a:prstGeom prst="rect">
            <a:avLst/>
          </a:prstGeom>
          <a:noFill/>
        </p:spPr>
        <p:txBody>
          <a:bodyPr wrap="square" lIns="91440" tIns="45720" rIns="91440" bIns="45720">
            <a:spAutoFit/>
          </a:bodyPr>
          <a:lstStyle/>
          <a:p>
            <a:pPr algn="r"/>
            <a:r>
              <a:rPr lang="en-US" sz="2000" b="1" cap="none" spc="0" dirty="0" smtClean="0">
                <a:ln w="0"/>
                <a:solidFill>
                  <a:schemeClr val="accent2">
                    <a:lumMod val="50000"/>
                  </a:schemeClr>
                </a:solidFill>
                <a:latin typeface="Futura Bk BT" panose="020B0502020204020303" pitchFamily="34" charset="0"/>
              </a:rPr>
              <a:t>TA-</a:t>
            </a:r>
            <a:r>
              <a:rPr lang="en-US" sz="2000" b="1" cap="none" spc="0" dirty="0" smtClean="0">
                <a:ln w="0"/>
                <a:solidFill>
                  <a:schemeClr val="tx1">
                    <a:lumMod val="85000"/>
                    <a:lumOff val="15000"/>
                  </a:schemeClr>
                </a:solidFill>
                <a:latin typeface="Futura Bk BT" panose="020B0502020204020303" pitchFamily="34" charset="0"/>
              </a:rPr>
              <a:t> </a:t>
            </a:r>
            <a:r>
              <a:rPr lang="sv-SE" sz="2000" b="1" dirty="0">
                <a:solidFill>
                  <a:schemeClr val="tx1">
                    <a:lumMod val="65000"/>
                    <a:lumOff val="35000"/>
                  </a:schemeClr>
                </a:solidFill>
                <a:latin typeface="Futura Bk BT" panose="020B0502020204020303" pitchFamily="34" charset="0"/>
              </a:rPr>
              <a:t>Anand Kumar </a:t>
            </a:r>
            <a:r>
              <a:rPr lang="sv-SE" sz="2000" b="1" dirty="0" smtClean="0">
                <a:solidFill>
                  <a:schemeClr val="tx1">
                    <a:lumMod val="65000"/>
                    <a:lumOff val="35000"/>
                  </a:schemeClr>
                </a:solidFill>
                <a:latin typeface="Futura Bk BT" panose="020B0502020204020303" pitchFamily="34" charset="0"/>
              </a:rPr>
              <a:t>Singh </a:t>
            </a:r>
            <a:r>
              <a:rPr lang="sv-SE" sz="2000" b="1" dirty="0">
                <a:solidFill>
                  <a:schemeClr val="tx1">
                    <a:lumMod val="65000"/>
                    <a:lumOff val="35000"/>
                  </a:schemeClr>
                </a:solidFill>
                <a:latin typeface="Futura Bk BT" panose="020B0502020204020303" pitchFamily="34" charset="0"/>
              </a:rPr>
              <a:t/>
            </a:r>
            <a:br>
              <a:rPr lang="sv-SE" sz="2000" b="1" dirty="0">
                <a:solidFill>
                  <a:schemeClr val="tx1">
                    <a:lumMod val="65000"/>
                    <a:lumOff val="35000"/>
                  </a:schemeClr>
                </a:solidFill>
                <a:latin typeface="Futura Bk BT" panose="020B0502020204020303" pitchFamily="34" charset="0"/>
              </a:rPr>
            </a:br>
            <a:r>
              <a:rPr lang="sv-SE" sz="2000" b="1" dirty="0">
                <a:solidFill>
                  <a:schemeClr val="tx1">
                    <a:lumMod val="65000"/>
                    <a:lumOff val="35000"/>
                  </a:schemeClr>
                </a:solidFill>
                <a:latin typeface="Futura Bk BT" panose="020B0502020204020303" pitchFamily="34" charset="0"/>
              </a:rPr>
              <a:t>Ravindra</a:t>
            </a:r>
            <a:r>
              <a:rPr lang="sv-SE" sz="2000" b="1" dirty="0" smtClean="0">
                <a:solidFill>
                  <a:schemeClr val="tx1">
                    <a:lumMod val="65000"/>
                    <a:lumOff val="35000"/>
                  </a:schemeClr>
                </a:solidFill>
                <a:latin typeface="Futura Bk BT" panose="020B0502020204020303" pitchFamily="34" charset="0"/>
              </a:rPr>
              <a:t> Kumar Soni</a:t>
            </a:r>
            <a:endParaRPr lang="en-US" sz="2000" b="1" dirty="0" smtClean="0">
              <a:ln w="0"/>
              <a:solidFill>
                <a:schemeClr val="tx1">
                  <a:lumMod val="65000"/>
                  <a:lumOff val="35000"/>
                </a:schemeClr>
              </a:solidFill>
              <a:latin typeface="Futura Bk BT" panose="020B0502020204020303" pitchFamily="34" charset="0"/>
            </a:endParaRPr>
          </a:p>
        </p:txBody>
      </p:sp>
    </p:spTree>
    <p:extLst>
      <p:ext uri="{BB962C8B-B14F-4D97-AF65-F5344CB8AC3E}">
        <p14:creationId xmlns:p14="http://schemas.microsoft.com/office/powerpoint/2010/main" val="3634815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TRAIN_STATUS</a:t>
            </a:r>
            <a:endParaRPr lang="en-IN" b="1" dirty="0"/>
          </a:p>
        </p:txBody>
      </p:sp>
      <p:graphicFrame>
        <p:nvGraphicFramePr>
          <p:cNvPr id="4" name="Content Placeholder 3"/>
          <p:cNvGraphicFramePr>
            <a:graphicFrameLocks/>
          </p:cNvGraphicFramePr>
          <p:nvPr>
            <p:extLst>
              <p:ext uri="{D42A27DB-BD31-4B8C-83A1-F6EECF244321}">
                <p14:modId xmlns:p14="http://schemas.microsoft.com/office/powerpoint/2010/main" val="311460539"/>
              </p:ext>
            </p:extLst>
          </p:nvPr>
        </p:nvGraphicFramePr>
        <p:xfrm>
          <a:off x="2904565" y="2138080"/>
          <a:ext cx="6777318" cy="3375213"/>
        </p:xfrm>
        <a:graphic>
          <a:graphicData uri="http://schemas.openxmlformats.org/drawingml/2006/table">
            <a:tbl>
              <a:tblPr firstRow="1" bandRow="1">
                <a:tableStyleId>{5C22544A-7EE6-4342-B048-85BDC9FD1C3A}</a:tableStyleId>
              </a:tblPr>
              <a:tblGrid>
                <a:gridCol w="2259106"/>
                <a:gridCol w="2259106"/>
                <a:gridCol w="2259106"/>
              </a:tblGrid>
              <a:tr h="538981">
                <a:tc>
                  <a:txBody>
                    <a:bodyPr/>
                    <a:lstStyle/>
                    <a:p>
                      <a:r>
                        <a:rPr lang="en-IN" dirty="0" smtClean="0"/>
                        <a:t>Attribute</a:t>
                      </a:r>
                      <a:endParaRPr lang="en-IN" dirty="0"/>
                    </a:p>
                  </a:txBody>
                  <a:tcPr/>
                </a:tc>
                <a:tc>
                  <a:txBody>
                    <a:bodyPr/>
                    <a:lstStyle/>
                    <a:p>
                      <a:r>
                        <a:rPr lang="en-IN" dirty="0" smtClean="0"/>
                        <a:t>Data type</a:t>
                      </a:r>
                      <a:endParaRPr lang="en-IN" dirty="0"/>
                    </a:p>
                  </a:txBody>
                  <a:tcPr/>
                </a:tc>
                <a:tc>
                  <a:txBody>
                    <a:bodyPr/>
                    <a:lstStyle/>
                    <a:p>
                      <a:r>
                        <a:rPr lang="en-IN" dirty="0" smtClean="0"/>
                        <a:t>Constraints</a:t>
                      </a:r>
                      <a:endParaRPr lang="en-IN" dirty="0"/>
                    </a:p>
                  </a:txBody>
                  <a:tcPr/>
                </a:tc>
              </a:tr>
              <a:tr h="538981">
                <a:tc>
                  <a:txBody>
                    <a:bodyPr/>
                    <a:lstStyle/>
                    <a:p>
                      <a:r>
                        <a:rPr lang="en-IN" dirty="0" err="1" smtClean="0"/>
                        <a:t>Train_id</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Primary</a:t>
                      </a:r>
                      <a:r>
                        <a:rPr lang="en-IN" baseline="0" dirty="0" smtClean="0"/>
                        <a:t> Key</a:t>
                      </a:r>
                      <a:endParaRPr lang="en-IN" dirty="0"/>
                    </a:p>
                  </a:txBody>
                  <a:tcPr/>
                </a:tc>
              </a:tr>
              <a:tr h="538981">
                <a:tc>
                  <a:txBody>
                    <a:bodyPr/>
                    <a:lstStyle/>
                    <a:p>
                      <a:r>
                        <a:rPr lang="en-IN" dirty="0" smtClean="0"/>
                        <a:t>AC1_Available</a:t>
                      </a:r>
                      <a:endParaRPr lang="en-IN" dirty="0"/>
                    </a:p>
                  </a:txBody>
                  <a:tcPr/>
                </a:tc>
                <a:tc>
                  <a:txBody>
                    <a:bodyPr/>
                    <a:lstStyle/>
                    <a:p>
                      <a:r>
                        <a:rPr lang="en-IN" dirty="0" err="1" smtClean="0"/>
                        <a:t>Int</a:t>
                      </a:r>
                      <a:endParaRPr lang="en-IN" dirty="0"/>
                    </a:p>
                  </a:txBody>
                  <a:tcPr/>
                </a:tc>
                <a:tc>
                  <a:txBody>
                    <a:bodyPr/>
                    <a:lstStyle/>
                    <a:p>
                      <a:r>
                        <a:rPr lang="en-IN" dirty="0" smtClean="0"/>
                        <a:t>Not</a:t>
                      </a:r>
                      <a:r>
                        <a:rPr lang="en-IN" baseline="0" dirty="0" smtClean="0"/>
                        <a:t> </a:t>
                      </a:r>
                      <a:r>
                        <a:rPr lang="en-IN" dirty="0" smtClean="0"/>
                        <a:t>Null</a:t>
                      </a:r>
                      <a:endParaRPr lang="en-IN" dirty="0"/>
                    </a:p>
                  </a:txBody>
                  <a:tcPr/>
                </a:tc>
              </a:tr>
              <a:tr h="538981">
                <a:tc>
                  <a:txBody>
                    <a:bodyPr/>
                    <a:lstStyle/>
                    <a:p>
                      <a:r>
                        <a:rPr lang="en-IN" dirty="0" smtClean="0"/>
                        <a:t>AC2_Available</a:t>
                      </a:r>
                      <a:endParaRPr lang="en-IN" dirty="0"/>
                    </a:p>
                  </a:txBody>
                  <a:tcPr/>
                </a:tc>
                <a:tc>
                  <a:txBody>
                    <a:bodyPr/>
                    <a:lstStyle/>
                    <a:p>
                      <a:r>
                        <a:rPr lang="en-IN" dirty="0" err="1" smtClean="0"/>
                        <a:t>Int</a:t>
                      </a:r>
                      <a:endParaRPr lang="en-IN" dirty="0"/>
                    </a:p>
                  </a:txBody>
                  <a:tcPr/>
                </a:tc>
                <a:tc>
                  <a:txBody>
                    <a:bodyPr/>
                    <a:lstStyle/>
                    <a:p>
                      <a:r>
                        <a:rPr lang="en-IN" dirty="0" smtClean="0"/>
                        <a:t>Not</a:t>
                      </a:r>
                      <a:r>
                        <a:rPr lang="en-IN" baseline="0" dirty="0" smtClean="0"/>
                        <a:t> </a:t>
                      </a:r>
                      <a:r>
                        <a:rPr lang="en-IN" dirty="0" smtClean="0"/>
                        <a:t>Null</a:t>
                      </a:r>
                      <a:endParaRPr lang="en-IN" dirty="0"/>
                    </a:p>
                  </a:txBody>
                  <a:tcPr/>
                </a:tc>
              </a:tr>
              <a:tr h="538981">
                <a:tc>
                  <a:txBody>
                    <a:bodyPr/>
                    <a:lstStyle/>
                    <a:p>
                      <a:r>
                        <a:rPr lang="en-IN" dirty="0" smtClean="0"/>
                        <a:t>AC3_Available</a:t>
                      </a:r>
                      <a:endParaRPr lang="en-IN" dirty="0"/>
                    </a:p>
                  </a:txBody>
                  <a:tcPr/>
                </a:tc>
                <a:tc>
                  <a:txBody>
                    <a:bodyPr/>
                    <a:lstStyle/>
                    <a:p>
                      <a:r>
                        <a:rPr lang="en-IN" dirty="0" err="1" smtClean="0"/>
                        <a:t>Int</a:t>
                      </a:r>
                      <a:endParaRPr lang="en-IN" dirty="0"/>
                    </a:p>
                  </a:txBody>
                  <a:tcPr/>
                </a:tc>
                <a:tc>
                  <a:txBody>
                    <a:bodyPr/>
                    <a:lstStyle/>
                    <a:p>
                      <a:r>
                        <a:rPr lang="en-IN" dirty="0" smtClean="0"/>
                        <a:t>Not</a:t>
                      </a:r>
                      <a:r>
                        <a:rPr lang="en-IN" baseline="0" dirty="0" smtClean="0"/>
                        <a:t> </a:t>
                      </a:r>
                      <a:r>
                        <a:rPr lang="en-IN" dirty="0" smtClean="0"/>
                        <a:t>Null</a:t>
                      </a:r>
                      <a:endParaRPr lang="en-IN" dirty="0"/>
                    </a:p>
                  </a:txBody>
                  <a:tcPr/>
                </a:tc>
              </a:tr>
              <a:tr h="680308">
                <a:tc>
                  <a:txBody>
                    <a:bodyPr/>
                    <a:lstStyle/>
                    <a:p>
                      <a:r>
                        <a:rPr lang="en-IN" dirty="0" err="1" smtClean="0"/>
                        <a:t>Sleeper_Available</a:t>
                      </a:r>
                      <a:endParaRPr lang="en-IN" dirty="0"/>
                    </a:p>
                  </a:txBody>
                  <a:tcPr/>
                </a:tc>
                <a:tc>
                  <a:txBody>
                    <a:bodyPr/>
                    <a:lstStyle/>
                    <a:p>
                      <a:r>
                        <a:rPr lang="en-IN" dirty="0" err="1" smtClean="0"/>
                        <a:t>Int</a:t>
                      </a:r>
                      <a:endParaRPr lang="en-IN" dirty="0"/>
                    </a:p>
                  </a:txBody>
                  <a:tcPr/>
                </a:tc>
                <a:tc>
                  <a:txBody>
                    <a:bodyPr/>
                    <a:lstStyle/>
                    <a:p>
                      <a:r>
                        <a:rPr lang="en-IN" dirty="0" smtClean="0"/>
                        <a:t>Not</a:t>
                      </a:r>
                      <a:r>
                        <a:rPr lang="en-IN" baseline="0" dirty="0" smtClean="0"/>
                        <a:t> </a:t>
                      </a:r>
                      <a:r>
                        <a:rPr lang="en-IN" dirty="0" smtClean="0"/>
                        <a:t>Null</a:t>
                      </a:r>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882759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TICKET</a:t>
            </a:r>
            <a:endParaRPr lang="en-IN" b="1" dirty="0"/>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2170286705"/>
              </p:ext>
            </p:extLst>
          </p:nvPr>
        </p:nvGraphicFramePr>
        <p:xfrm>
          <a:off x="2589212" y="1791373"/>
          <a:ext cx="8410482" cy="4793619"/>
        </p:xfrm>
        <a:graphic>
          <a:graphicData uri="http://schemas.openxmlformats.org/drawingml/2006/table">
            <a:tbl>
              <a:tblPr firstRow="1" bandRow="1">
                <a:tableStyleId>{5C22544A-7EE6-4342-B048-85BDC9FD1C3A}</a:tableStyleId>
              </a:tblPr>
              <a:tblGrid>
                <a:gridCol w="2803494"/>
                <a:gridCol w="2803494"/>
                <a:gridCol w="2803494"/>
              </a:tblGrid>
              <a:tr h="286292">
                <a:tc>
                  <a:txBody>
                    <a:bodyPr/>
                    <a:lstStyle/>
                    <a:p>
                      <a:r>
                        <a:rPr lang="en-IN" dirty="0" smtClean="0"/>
                        <a:t>Attributes</a:t>
                      </a:r>
                      <a:endParaRPr lang="en-IN" dirty="0"/>
                    </a:p>
                  </a:txBody>
                  <a:tcPr/>
                </a:tc>
                <a:tc>
                  <a:txBody>
                    <a:bodyPr/>
                    <a:lstStyle/>
                    <a:p>
                      <a:r>
                        <a:rPr lang="en-IN" dirty="0" smtClean="0"/>
                        <a:t>Data type</a:t>
                      </a:r>
                      <a:endParaRPr lang="en-IN" dirty="0"/>
                    </a:p>
                  </a:txBody>
                  <a:tcPr/>
                </a:tc>
                <a:tc>
                  <a:txBody>
                    <a:bodyPr/>
                    <a:lstStyle/>
                    <a:p>
                      <a:r>
                        <a:rPr lang="en-IN" dirty="0" smtClean="0"/>
                        <a:t>Constraints</a:t>
                      </a:r>
                      <a:endParaRPr lang="en-IN" dirty="0"/>
                    </a:p>
                  </a:txBody>
                  <a:tcPr/>
                </a:tc>
              </a:tr>
              <a:tr h="321318">
                <a:tc>
                  <a:txBody>
                    <a:bodyPr/>
                    <a:lstStyle/>
                    <a:p>
                      <a:r>
                        <a:rPr lang="en-IN" dirty="0" smtClean="0"/>
                        <a:t>Date</a:t>
                      </a:r>
                      <a:endParaRPr lang="en-IN" dirty="0"/>
                    </a:p>
                  </a:txBody>
                  <a:tcPr/>
                </a:tc>
                <a:tc>
                  <a:txBody>
                    <a:bodyPr/>
                    <a:lstStyle/>
                    <a:p>
                      <a:r>
                        <a:rPr lang="en-IN" dirty="0" smtClean="0"/>
                        <a:t>date</a:t>
                      </a:r>
                      <a:endParaRPr lang="en-IN" dirty="0"/>
                    </a:p>
                  </a:txBody>
                  <a:tcPr/>
                </a:tc>
                <a:tc>
                  <a:txBody>
                    <a:bodyPr/>
                    <a:lstStyle/>
                    <a:p>
                      <a:r>
                        <a:rPr lang="en-IN" dirty="0" smtClean="0"/>
                        <a:t>Not null</a:t>
                      </a:r>
                      <a:endParaRPr lang="en-IN" dirty="0"/>
                    </a:p>
                  </a:txBody>
                  <a:tcPr/>
                </a:tc>
              </a:tr>
              <a:tr h="404499">
                <a:tc>
                  <a:txBody>
                    <a:bodyPr/>
                    <a:lstStyle/>
                    <a:p>
                      <a:r>
                        <a:rPr lang="en-IN" dirty="0" smtClean="0"/>
                        <a:t>PNR</a:t>
                      </a:r>
                      <a:endParaRPr lang="en-IN" dirty="0"/>
                    </a:p>
                  </a:txBody>
                  <a:tcPr/>
                </a:tc>
                <a:tc>
                  <a:txBody>
                    <a:bodyPr/>
                    <a:lstStyle/>
                    <a:p>
                      <a:r>
                        <a:rPr lang="en-IN" dirty="0" err="1" smtClean="0"/>
                        <a:t>Varchar</a:t>
                      </a:r>
                      <a:r>
                        <a:rPr lang="en-IN" dirty="0" smtClean="0"/>
                        <a:t>(10)</a:t>
                      </a:r>
                      <a:endParaRPr lang="en-IN" dirty="0"/>
                    </a:p>
                  </a:txBody>
                  <a:tcPr/>
                </a:tc>
                <a:tc>
                  <a:txBody>
                    <a:bodyPr/>
                    <a:lstStyle/>
                    <a:p>
                      <a:r>
                        <a:rPr lang="en-IN" dirty="0" smtClean="0"/>
                        <a:t>Primary </a:t>
                      </a:r>
                      <a:r>
                        <a:rPr lang="en-IN" dirty="0" smtClean="0"/>
                        <a:t>Key</a:t>
                      </a:r>
                      <a:endParaRPr lang="en-IN" dirty="0" smtClean="0"/>
                    </a:p>
                  </a:txBody>
                  <a:tcPr/>
                </a:tc>
              </a:tr>
              <a:tr h="321318">
                <a:tc>
                  <a:txBody>
                    <a:bodyPr/>
                    <a:lstStyle/>
                    <a:p>
                      <a:r>
                        <a:rPr lang="en-IN" dirty="0" err="1" smtClean="0"/>
                        <a:t>Passenger_Name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321318">
                <a:tc>
                  <a:txBody>
                    <a:bodyPr/>
                    <a:lstStyle/>
                    <a:p>
                      <a:r>
                        <a:rPr lang="en-IN" dirty="0" err="1" smtClean="0"/>
                        <a:t>Train_ID</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321318">
                <a:tc>
                  <a:txBody>
                    <a:bodyPr/>
                    <a:lstStyle/>
                    <a:p>
                      <a:r>
                        <a:rPr lang="en-IN" dirty="0" smtClean="0"/>
                        <a:t>Source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321318">
                <a:tc>
                  <a:txBody>
                    <a:bodyPr/>
                    <a:lstStyle/>
                    <a:p>
                      <a:r>
                        <a:rPr lang="en-IN" dirty="0" smtClean="0"/>
                        <a:t>Destination</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a:t>
                      </a:r>
                      <a:r>
                        <a:rPr lang="en-IN" baseline="0" dirty="0" smtClean="0"/>
                        <a:t> </a:t>
                      </a:r>
                      <a:r>
                        <a:rPr lang="en-IN" dirty="0" smtClean="0"/>
                        <a:t>null</a:t>
                      </a:r>
                      <a:endParaRPr lang="en-IN" dirty="0"/>
                    </a:p>
                  </a:txBody>
                  <a:tcPr/>
                </a:tc>
              </a:tr>
              <a:tr h="321318">
                <a:tc>
                  <a:txBody>
                    <a:bodyPr/>
                    <a:lstStyle/>
                    <a:p>
                      <a:r>
                        <a:rPr lang="en-IN" dirty="0" smtClean="0"/>
                        <a:t>Distance</a:t>
                      </a:r>
                      <a:endParaRPr lang="en-IN" dirty="0"/>
                    </a:p>
                  </a:txBody>
                  <a:tcPr/>
                </a:tc>
                <a:tc>
                  <a:txBody>
                    <a:bodyPr/>
                    <a:lstStyle/>
                    <a:p>
                      <a:r>
                        <a:rPr lang="en-IN" dirty="0" err="1" smtClean="0"/>
                        <a:t>Int</a:t>
                      </a:r>
                      <a:endParaRPr lang="en-IN" dirty="0"/>
                    </a:p>
                  </a:txBody>
                  <a:tcPr/>
                </a:tc>
                <a:tc>
                  <a:txBody>
                    <a:bodyPr/>
                    <a:lstStyle/>
                    <a:p>
                      <a:r>
                        <a:rPr lang="en-IN" dirty="0" smtClean="0"/>
                        <a:t>Not null</a:t>
                      </a:r>
                      <a:endParaRPr lang="en-IN" dirty="0"/>
                    </a:p>
                  </a:txBody>
                  <a:tcPr/>
                </a:tc>
              </a:tr>
              <a:tr h="321318">
                <a:tc>
                  <a:txBody>
                    <a:bodyPr/>
                    <a:lstStyle/>
                    <a:p>
                      <a:r>
                        <a:rPr lang="en-IN" dirty="0" smtClean="0"/>
                        <a:t>Fare</a:t>
                      </a:r>
                      <a:endParaRPr lang="en-IN" dirty="0"/>
                    </a:p>
                  </a:txBody>
                  <a:tcPr/>
                </a:tc>
                <a:tc>
                  <a:txBody>
                    <a:bodyPr/>
                    <a:lstStyle/>
                    <a:p>
                      <a:r>
                        <a:rPr lang="en-IN" dirty="0" err="1" smtClean="0"/>
                        <a:t>Int</a:t>
                      </a:r>
                      <a:endParaRPr lang="en-IN" dirty="0"/>
                    </a:p>
                  </a:txBody>
                  <a:tcPr/>
                </a:tc>
                <a:tc>
                  <a:txBody>
                    <a:bodyPr/>
                    <a:lstStyle/>
                    <a:p>
                      <a:r>
                        <a:rPr lang="en-IN" dirty="0" smtClean="0"/>
                        <a:t>Not null</a:t>
                      </a:r>
                      <a:endParaRPr lang="en-IN" dirty="0"/>
                    </a:p>
                  </a:txBody>
                  <a:tcPr/>
                </a:tc>
              </a:tr>
              <a:tr h="321318">
                <a:tc>
                  <a:txBody>
                    <a:bodyPr/>
                    <a:lstStyle/>
                    <a:p>
                      <a:r>
                        <a:rPr lang="en-IN" dirty="0" smtClean="0"/>
                        <a:t>Class</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321318">
                <a:tc>
                  <a:txBody>
                    <a:bodyPr/>
                    <a:lstStyle/>
                    <a:p>
                      <a:r>
                        <a:rPr lang="en-IN" dirty="0" err="1" smtClean="0"/>
                        <a:t>Seat_no</a:t>
                      </a:r>
                      <a:endParaRPr lang="en-IN" dirty="0"/>
                    </a:p>
                  </a:txBody>
                  <a:tcPr/>
                </a:tc>
                <a:tc>
                  <a:txBody>
                    <a:bodyPr/>
                    <a:lstStyle/>
                    <a:p>
                      <a:r>
                        <a:rPr lang="en-IN" dirty="0" err="1" smtClean="0"/>
                        <a:t>Int</a:t>
                      </a:r>
                      <a:endParaRPr lang="en-IN" dirty="0"/>
                    </a:p>
                  </a:txBody>
                  <a:tcPr/>
                </a:tc>
                <a:tc>
                  <a:txBody>
                    <a:bodyPr/>
                    <a:lstStyle/>
                    <a:p>
                      <a:r>
                        <a:rPr lang="en-IN" dirty="0" smtClean="0"/>
                        <a:t>Not null</a:t>
                      </a:r>
                      <a:endParaRPr lang="en-IN" dirty="0"/>
                    </a:p>
                  </a:txBody>
                  <a:tcPr/>
                </a:tc>
              </a:tr>
              <a:tr h="321318">
                <a:tc>
                  <a:txBody>
                    <a:bodyPr/>
                    <a:lstStyle/>
                    <a:p>
                      <a:r>
                        <a:rPr lang="en-IN" dirty="0" err="1" smtClean="0"/>
                        <a:t>Arrival_time</a:t>
                      </a:r>
                      <a:endParaRPr lang="en-IN" dirty="0"/>
                    </a:p>
                  </a:txBody>
                  <a:tcPr/>
                </a:tc>
                <a:tc>
                  <a:txBody>
                    <a:bodyPr/>
                    <a:lstStyle/>
                    <a:p>
                      <a:r>
                        <a:rPr lang="en-IN" dirty="0" smtClean="0"/>
                        <a:t>Time</a:t>
                      </a:r>
                      <a:endParaRPr lang="en-IN" dirty="0"/>
                    </a:p>
                  </a:txBody>
                  <a:tcPr/>
                </a:tc>
                <a:tc>
                  <a:txBody>
                    <a:bodyPr/>
                    <a:lstStyle/>
                    <a:p>
                      <a:r>
                        <a:rPr lang="en-IN" dirty="0" smtClean="0"/>
                        <a:t>Not null</a:t>
                      </a:r>
                      <a:endParaRPr lang="en-IN" dirty="0"/>
                    </a:p>
                  </a:txBody>
                  <a:tcPr/>
                </a:tc>
              </a:tr>
              <a:tr h="321318">
                <a:tc>
                  <a:txBody>
                    <a:bodyPr/>
                    <a:lstStyle/>
                    <a:p>
                      <a:r>
                        <a:rPr lang="en-IN" dirty="0" err="1" smtClean="0"/>
                        <a:t>Departure_time</a:t>
                      </a:r>
                      <a:endParaRPr lang="en-IN" dirty="0"/>
                    </a:p>
                  </a:txBody>
                  <a:tcPr/>
                </a:tc>
                <a:tc>
                  <a:txBody>
                    <a:bodyPr/>
                    <a:lstStyle/>
                    <a:p>
                      <a:r>
                        <a:rPr lang="en-IN" dirty="0" smtClean="0"/>
                        <a:t>Time</a:t>
                      </a:r>
                      <a:endParaRPr lang="en-IN" dirty="0"/>
                    </a:p>
                  </a:txBody>
                  <a:tcPr/>
                </a:tc>
                <a:tc>
                  <a:txBody>
                    <a:bodyPr/>
                    <a:lstStyle/>
                    <a:p>
                      <a:r>
                        <a:rPr lang="en-IN" dirty="0" smtClean="0"/>
                        <a:t>Not null</a:t>
                      </a:r>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202462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PAYMENT</a:t>
            </a:r>
            <a:endParaRPr lang="en-IN" b="1" dirty="0"/>
          </a:p>
        </p:txBody>
      </p:sp>
      <p:graphicFrame>
        <p:nvGraphicFramePr>
          <p:cNvPr id="4" name="Content Placeholder 3"/>
          <p:cNvGraphicFramePr>
            <a:graphicFrameLocks/>
          </p:cNvGraphicFramePr>
          <p:nvPr>
            <p:extLst>
              <p:ext uri="{D42A27DB-BD31-4B8C-83A1-F6EECF244321}">
                <p14:modId xmlns:p14="http://schemas.microsoft.com/office/powerpoint/2010/main" val="2168735924"/>
              </p:ext>
            </p:extLst>
          </p:nvPr>
        </p:nvGraphicFramePr>
        <p:xfrm>
          <a:off x="2891117" y="2043956"/>
          <a:ext cx="6844554" cy="3607325"/>
        </p:xfrm>
        <a:graphic>
          <a:graphicData uri="http://schemas.openxmlformats.org/drawingml/2006/table">
            <a:tbl>
              <a:tblPr firstRow="1" bandRow="1">
                <a:tableStyleId>{5C22544A-7EE6-4342-B048-85BDC9FD1C3A}</a:tableStyleId>
              </a:tblPr>
              <a:tblGrid>
                <a:gridCol w="2281518"/>
                <a:gridCol w="2281518"/>
                <a:gridCol w="2281518"/>
              </a:tblGrid>
              <a:tr h="593449">
                <a:tc>
                  <a:txBody>
                    <a:bodyPr/>
                    <a:lstStyle/>
                    <a:p>
                      <a:r>
                        <a:rPr lang="en-IN" dirty="0" smtClean="0"/>
                        <a:t>Attributes</a:t>
                      </a:r>
                      <a:endParaRPr lang="en-IN" dirty="0"/>
                    </a:p>
                  </a:txBody>
                  <a:tcPr/>
                </a:tc>
                <a:tc>
                  <a:txBody>
                    <a:bodyPr/>
                    <a:lstStyle/>
                    <a:p>
                      <a:r>
                        <a:rPr lang="en-IN" dirty="0" smtClean="0"/>
                        <a:t>Data </a:t>
                      </a:r>
                      <a:r>
                        <a:rPr lang="en-IN" dirty="0" smtClean="0"/>
                        <a:t>type</a:t>
                      </a:r>
                      <a:endParaRPr lang="en-IN" dirty="0"/>
                    </a:p>
                  </a:txBody>
                  <a:tcPr/>
                </a:tc>
                <a:tc>
                  <a:txBody>
                    <a:bodyPr/>
                    <a:lstStyle/>
                    <a:p>
                      <a:r>
                        <a:rPr lang="en-IN" dirty="0" smtClean="0"/>
                        <a:t>Constraints</a:t>
                      </a:r>
                      <a:endParaRPr lang="en-IN" dirty="0"/>
                    </a:p>
                  </a:txBody>
                  <a:tcPr/>
                </a:tc>
              </a:tr>
              <a:tr h="593449">
                <a:tc>
                  <a:txBody>
                    <a:bodyPr/>
                    <a:lstStyle/>
                    <a:p>
                      <a:r>
                        <a:rPr lang="en-IN" dirty="0" smtClean="0"/>
                        <a:t>Name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593449">
                <a:tc>
                  <a:txBody>
                    <a:bodyPr/>
                    <a:lstStyle/>
                    <a:p>
                      <a:r>
                        <a:rPr lang="en-IN" dirty="0" err="1" smtClean="0"/>
                        <a:t>Receipt_no</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Primary Key</a:t>
                      </a:r>
                      <a:endParaRPr lang="en-IN" dirty="0"/>
                    </a:p>
                  </a:txBody>
                  <a:tcPr/>
                </a:tc>
              </a:tr>
              <a:tr h="609673">
                <a:tc>
                  <a:txBody>
                    <a:bodyPr/>
                    <a:lstStyle/>
                    <a:p>
                      <a:r>
                        <a:rPr lang="en-IN" dirty="0" smtClean="0"/>
                        <a:t>Bank</a:t>
                      </a:r>
                    </a:p>
                    <a:p>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593449">
                <a:tc>
                  <a:txBody>
                    <a:bodyPr/>
                    <a:lstStyle/>
                    <a:p>
                      <a:r>
                        <a:rPr lang="en-IN" dirty="0" smtClean="0"/>
                        <a:t>CVV</a:t>
                      </a:r>
                      <a:endParaRPr lang="en-IN" dirty="0"/>
                    </a:p>
                  </a:txBody>
                  <a:tcPr/>
                </a:tc>
                <a:tc>
                  <a:txBody>
                    <a:bodyPr/>
                    <a:lstStyle/>
                    <a:p>
                      <a:r>
                        <a:rPr lang="en-IN" dirty="0" err="1" smtClean="0"/>
                        <a:t>Varchar</a:t>
                      </a:r>
                      <a:r>
                        <a:rPr lang="en-IN" dirty="0" smtClean="0"/>
                        <a:t>(3)</a:t>
                      </a:r>
                      <a:endParaRPr lang="en-IN" dirty="0"/>
                    </a:p>
                  </a:txBody>
                  <a:tcPr/>
                </a:tc>
                <a:tc>
                  <a:txBody>
                    <a:bodyPr/>
                    <a:lstStyle/>
                    <a:p>
                      <a:r>
                        <a:rPr lang="en-IN" dirty="0" smtClean="0"/>
                        <a:t>Not null</a:t>
                      </a:r>
                      <a:endParaRPr lang="en-IN" dirty="0"/>
                    </a:p>
                  </a:txBody>
                  <a:tcPr/>
                </a:tc>
              </a:tr>
              <a:tr h="593449">
                <a:tc>
                  <a:txBody>
                    <a:bodyPr/>
                    <a:lstStyle/>
                    <a:p>
                      <a:r>
                        <a:rPr lang="en-IN" dirty="0" err="1" smtClean="0"/>
                        <a:t>Card_Type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593992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PASSENGER</a:t>
            </a:r>
            <a:endParaRPr lang="en-IN" b="1" dirty="0"/>
          </a:p>
        </p:txBody>
      </p:sp>
      <p:graphicFrame>
        <p:nvGraphicFramePr>
          <p:cNvPr id="4" name="Content Placeholder 3"/>
          <p:cNvGraphicFramePr>
            <a:graphicFrameLocks/>
          </p:cNvGraphicFramePr>
          <p:nvPr>
            <p:extLst>
              <p:ext uri="{D42A27DB-BD31-4B8C-83A1-F6EECF244321}">
                <p14:modId xmlns:p14="http://schemas.microsoft.com/office/powerpoint/2010/main" val="1651820770"/>
              </p:ext>
            </p:extLst>
          </p:nvPr>
        </p:nvGraphicFramePr>
        <p:xfrm>
          <a:off x="2821525" y="2205320"/>
          <a:ext cx="6456945" cy="3375210"/>
        </p:xfrm>
        <a:graphic>
          <a:graphicData uri="http://schemas.openxmlformats.org/drawingml/2006/table">
            <a:tbl>
              <a:tblPr firstRow="1" bandRow="1">
                <a:tableStyleId>{5C22544A-7EE6-4342-B048-85BDC9FD1C3A}</a:tableStyleId>
              </a:tblPr>
              <a:tblGrid>
                <a:gridCol w="2152315"/>
                <a:gridCol w="2152315"/>
                <a:gridCol w="2152315"/>
              </a:tblGrid>
              <a:tr h="562535">
                <a:tc>
                  <a:txBody>
                    <a:bodyPr/>
                    <a:lstStyle/>
                    <a:p>
                      <a:r>
                        <a:rPr lang="en-IN" dirty="0" smtClean="0"/>
                        <a:t>Attributes</a:t>
                      </a:r>
                      <a:endParaRPr lang="en-IN" dirty="0"/>
                    </a:p>
                  </a:txBody>
                  <a:tcPr/>
                </a:tc>
                <a:tc>
                  <a:txBody>
                    <a:bodyPr/>
                    <a:lstStyle/>
                    <a:p>
                      <a:r>
                        <a:rPr lang="en-IN" dirty="0" smtClean="0"/>
                        <a:t>Data</a:t>
                      </a:r>
                      <a:r>
                        <a:rPr lang="en-IN" baseline="0" dirty="0" smtClean="0"/>
                        <a:t> type</a:t>
                      </a:r>
                      <a:endParaRPr lang="en-IN" dirty="0"/>
                    </a:p>
                  </a:txBody>
                  <a:tcPr/>
                </a:tc>
                <a:tc>
                  <a:txBody>
                    <a:bodyPr/>
                    <a:lstStyle/>
                    <a:p>
                      <a:r>
                        <a:rPr lang="en-IN" dirty="0" smtClean="0"/>
                        <a:t>Constraints</a:t>
                      </a:r>
                      <a:endParaRPr lang="en-IN" dirty="0"/>
                    </a:p>
                  </a:txBody>
                  <a:tcPr/>
                </a:tc>
              </a:tr>
              <a:tr h="562535">
                <a:tc>
                  <a:txBody>
                    <a:bodyPr/>
                    <a:lstStyle/>
                    <a:p>
                      <a:r>
                        <a:rPr lang="en-IN" dirty="0" smtClean="0"/>
                        <a:t>PNR</a:t>
                      </a:r>
                      <a:endParaRPr lang="en-IN" dirty="0"/>
                    </a:p>
                  </a:txBody>
                  <a:tcPr/>
                </a:tc>
                <a:tc>
                  <a:txBody>
                    <a:bodyPr/>
                    <a:lstStyle/>
                    <a:p>
                      <a:r>
                        <a:rPr lang="en-IN" dirty="0" err="1" smtClean="0"/>
                        <a:t>Varchar</a:t>
                      </a:r>
                      <a:r>
                        <a:rPr lang="en-IN" dirty="0" smtClean="0"/>
                        <a:t>(10)</a:t>
                      </a:r>
                      <a:endParaRPr lang="en-IN" dirty="0"/>
                    </a:p>
                  </a:txBody>
                  <a:tcPr/>
                </a:tc>
                <a:tc>
                  <a:txBody>
                    <a:bodyPr/>
                    <a:lstStyle/>
                    <a:p>
                      <a:r>
                        <a:rPr lang="en-IN" dirty="0" smtClean="0"/>
                        <a:t>Not null</a:t>
                      </a:r>
                      <a:endParaRPr lang="en-IN" dirty="0"/>
                    </a:p>
                  </a:txBody>
                  <a:tcPr/>
                </a:tc>
              </a:tr>
              <a:tr h="562535">
                <a:tc>
                  <a:txBody>
                    <a:bodyPr/>
                    <a:lstStyle/>
                    <a:p>
                      <a:r>
                        <a:rPr lang="en-IN" dirty="0" smtClean="0"/>
                        <a:t>Name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562535">
                <a:tc>
                  <a:txBody>
                    <a:bodyPr/>
                    <a:lstStyle/>
                    <a:p>
                      <a:r>
                        <a:rPr lang="en-IN" dirty="0" err="1" smtClean="0"/>
                        <a:t>Seat_no</a:t>
                      </a:r>
                      <a:endParaRPr lang="en-IN" dirty="0"/>
                    </a:p>
                  </a:txBody>
                  <a:tcPr/>
                </a:tc>
                <a:tc>
                  <a:txBody>
                    <a:bodyPr/>
                    <a:lstStyle/>
                    <a:p>
                      <a:r>
                        <a:rPr lang="en-IN" dirty="0" err="1" smtClean="0"/>
                        <a:t>Int</a:t>
                      </a:r>
                      <a:endParaRPr lang="en-IN" dirty="0"/>
                    </a:p>
                  </a:txBody>
                  <a:tcPr/>
                </a:tc>
                <a:tc>
                  <a:txBody>
                    <a:bodyPr/>
                    <a:lstStyle/>
                    <a:p>
                      <a:r>
                        <a:rPr lang="en-IN" dirty="0" smtClean="0"/>
                        <a:t>Not Null</a:t>
                      </a:r>
                      <a:endParaRPr lang="en-IN" dirty="0"/>
                    </a:p>
                  </a:txBody>
                  <a:tcPr/>
                </a:tc>
              </a:tr>
              <a:tr h="562535">
                <a:tc>
                  <a:txBody>
                    <a:bodyPr/>
                    <a:lstStyle/>
                    <a:p>
                      <a:r>
                        <a:rPr lang="en-IN" dirty="0" smtClean="0"/>
                        <a:t>Age</a:t>
                      </a:r>
                      <a:endParaRPr lang="en-IN" dirty="0"/>
                    </a:p>
                  </a:txBody>
                  <a:tcPr/>
                </a:tc>
                <a:tc>
                  <a:txBody>
                    <a:bodyPr/>
                    <a:lstStyle/>
                    <a:p>
                      <a:r>
                        <a:rPr lang="en-IN" dirty="0" err="1" smtClean="0"/>
                        <a:t>int</a:t>
                      </a:r>
                      <a:endParaRPr lang="en-IN" dirty="0"/>
                    </a:p>
                  </a:txBody>
                  <a:tcPr/>
                </a:tc>
                <a:tc>
                  <a:txBody>
                    <a:bodyPr/>
                    <a:lstStyle/>
                    <a:p>
                      <a:r>
                        <a:rPr lang="en-IN" dirty="0" smtClean="0"/>
                        <a:t>Not Null</a:t>
                      </a:r>
                      <a:endParaRPr lang="en-IN" dirty="0"/>
                    </a:p>
                  </a:txBody>
                  <a:tcPr/>
                </a:tc>
              </a:tr>
              <a:tr h="562535">
                <a:tc>
                  <a:txBody>
                    <a:bodyPr/>
                    <a:lstStyle/>
                    <a:p>
                      <a:r>
                        <a:rPr lang="en-IN" dirty="0" smtClean="0"/>
                        <a:t>Gender</a:t>
                      </a:r>
                      <a:endParaRPr lang="en-IN" dirty="0"/>
                    </a:p>
                  </a:txBody>
                  <a:tcPr/>
                </a:tc>
                <a:tc>
                  <a:txBody>
                    <a:bodyPr/>
                    <a:lstStyle/>
                    <a:p>
                      <a:r>
                        <a:rPr lang="en-IN" dirty="0" err="1" smtClean="0"/>
                        <a:t>Varchar</a:t>
                      </a:r>
                      <a:r>
                        <a:rPr lang="en-IN" dirty="0" smtClean="0"/>
                        <a:t>(6)</a:t>
                      </a:r>
                      <a:endParaRPr lang="en-IN" dirty="0"/>
                    </a:p>
                  </a:txBody>
                  <a:tcPr/>
                </a:tc>
                <a:tc>
                  <a:txBody>
                    <a:bodyPr/>
                    <a:lstStyle/>
                    <a:p>
                      <a:r>
                        <a:rPr lang="en-IN" dirty="0" smtClean="0"/>
                        <a:t>Not Null</a:t>
                      </a:r>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353364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EXTRACTED ATTRIBUTES</a:t>
            </a:r>
            <a:endParaRPr lang="en-IN" sz="4000" b="1"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593120487"/>
              </p:ext>
            </p:extLst>
          </p:nvPr>
        </p:nvGraphicFramePr>
        <p:xfrm>
          <a:off x="2592925" y="2711824"/>
          <a:ext cx="8460555" cy="2664561"/>
        </p:xfrm>
        <a:graphic>
          <a:graphicData uri="http://schemas.openxmlformats.org/drawingml/2006/table">
            <a:tbl>
              <a:tblPr firstRow="1" bandRow="1">
                <a:tableStyleId>{21E4AEA4-8DFA-4A89-87EB-49C32662AFE0}</a:tableStyleId>
              </a:tblPr>
              <a:tblGrid>
                <a:gridCol w="2820185"/>
                <a:gridCol w="2820185"/>
                <a:gridCol w="2820185"/>
              </a:tblGrid>
              <a:tr h="461467">
                <a:tc>
                  <a:txBody>
                    <a:bodyPr/>
                    <a:lstStyle/>
                    <a:p>
                      <a:pPr algn="ctr"/>
                      <a:r>
                        <a:rPr lang="en-IN" dirty="0" smtClean="0"/>
                        <a:t>Primary Key </a:t>
                      </a:r>
                    </a:p>
                    <a:p>
                      <a:pPr algn="ctr"/>
                      <a:r>
                        <a:rPr lang="en-IN" dirty="0" smtClean="0"/>
                        <a:t>(Entity)</a:t>
                      </a:r>
                      <a:endParaRPr lang="en-IN" dirty="0"/>
                    </a:p>
                  </a:txBody>
                  <a:tcPr/>
                </a:tc>
                <a:tc>
                  <a:txBody>
                    <a:bodyPr/>
                    <a:lstStyle/>
                    <a:p>
                      <a:pPr algn="ctr"/>
                      <a:r>
                        <a:rPr lang="en-IN" dirty="0" smtClean="0"/>
                        <a:t>Composite Key</a:t>
                      </a:r>
                    </a:p>
                    <a:p>
                      <a:pPr algn="ctr"/>
                      <a:r>
                        <a:rPr lang="en-IN" dirty="0" smtClean="0"/>
                        <a:t> (Entity)</a:t>
                      </a:r>
                      <a:endParaRPr lang="en-IN" dirty="0"/>
                    </a:p>
                  </a:txBody>
                  <a:tcPr/>
                </a:tc>
                <a:tc>
                  <a:txBody>
                    <a:bodyPr/>
                    <a:lstStyle/>
                    <a:p>
                      <a:pPr algn="ctr"/>
                      <a:r>
                        <a:rPr lang="en-IN" dirty="0" smtClean="0"/>
                        <a:t>Foreign Key</a:t>
                      </a:r>
                    </a:p>
                    <a:p>
                      <a:pPr algn="ctr"/>
                      <a:r>
                        <a:rPr lang="en-IN" dirty="0" smtClean="0"/>
                        <a:t> (Entity)</a:t>
                      </a:r>
                      <a:endParaRPr lang="en-IN" dirty="0"/>
                    </a:p>
                  </a:txBody>
                  <a:tcPr/>
                </a:tc>
              </a:tr>
              <a:tr h="471507">
                <a:tc>
                  <a:txBody>
                    <a:bodyPr/>
                    <a:lstStyle/>
                    <a:p>
                      <a:r>
                        <a:rPr lang="en-IN" dirty="0" err="1" smtClean="0"/>
                        <a:t>Train_id</a:t>
                      </a:r>
                      <a:r>
                        <a:rPr lang="en-IN" dirty="0" smtClean="0"/>
                        <a:t> (</a:t>
                      </a:r>
                      <a:r>
                        <a:rPr lang="en-IN" dirty="0" smtClean="0"/>
                        <a:t>TRAIN</a:t>
                      </a:r>
                      <a:r>
                        <a:rPr lang="en-IN" dirty="0" smtClean="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Email_id</a:t>
                      </a:r>
                      <a:r>
                        <a:rPr lang="en-IN" dirty="0" smtClean="0"/>
                        <a:t>, Username (USER)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Train_id</a:t>
                      </a:r>
                      <a:r>
                        <a:rPr lang="en-IN" dirty="0" smtClean="0"/>
                        <a:t> (TRAIN)</a:t>
                      </a:r>
                    </a:p>
                    <a:p>
                      <a:pPr marL="0" marR="0" indent="0" algn="l" defTabSz="457200" rtl="0" eaLnBrk="1" fontAlgn="auto" latinLnBrk="0" hangingPunct="1">
                        <a:lnSpc>
                          <a:spcPct val="100000"/>
                        </a:lnSpc>
                        <a:spcBef>
                          <a:spcPts val="0"/>
                        </a:spcBef>
                        <a:spcAft>
                          <a:spcPts val="0"/>
                        </a:spcAft>
                        <a:buClrTx/>
                        <a:buSzTx/>
                        <a:buFontTx/>
                        <a:buNone/>
                        <a:tabLst/>
                        <a:defRPr/>
                      </a:pPr>
                      <a:endParaRPr lang="en-IN" dirty="0" smtClean="0"/>
                    </a:p>
                  </a:txBody>
                  <a:tcPr/>
                </a:tc>
              </a:tr>
              <a:tr h="461467">
                <a:tc>
                  <a:txBody>
                    <a:bodyPr/>
                    <a:lstStyle/>
                    <a:p>
                      <a:r>
                        <a:rPr lang="en-IN" dirty="0" smtClean="0"/>
                        <a:t>PNR</a:t>
                      </a:r>
                      <a:r>
                        <a:rPr lang="en-IN" baseline="0" dirty="0" smtClean="0"/>
                        <a:t> </a:t>
                      </a:r>
                      <a:r>
                        <a:rPr lang="en-IN" dirty="0" smtClean="0"/>
                        <a:t>(</a:t>
                      </a:r>
                      <a:r>
                        <a:rPr lang="en-IN" dirty="0" smtClean="0"/>
                        <a:t>TICKET</a:t>
                      </a:r>
                      <a:r>
                        <a:rPr lang="en-IN" dirty="0" smtClean="0"/>
                        <a:t>)</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dirty="0" smtClean="0"/>
                    </a:p>
                  </a:txBody>
                  <a:tcPr/>
                </a:tc>
              </a:tr>
              <a:tr h="461467">
                <a:tc>
                  <a:txBody>
                    <a:bodyPr/>
                    <a:lstStyle/>
                    <a:p>
                      <a:r>
                        <a:rPr lang="en-IN" dirty="0" smtClean="0"/>
                        <a:t>Receipt-no(PAYMENT)</a:t>
                      </a:r>
                      <a:endParaRPr lang="en-IN" dirty="0"/>
                    </a:p>
                  </a:txBody>
                  <a:tcPr/>
                </a:tc>
                <a:tc>
                  <a:txBody>
                    <a:bodyPr/>
                    <a:lstStyle/>
                    <a:p>
                      <a:endParaRPr lang="en-IN" dirty="0"/>
                    </a:p>
                  </a:txBody>
                  <a:tcPr/>
                </a:tc>
                <a:tc>
                  <a:txBody>
                    <a:bodyPr/>
                    <a:lstStyle/>
                    <a:p>
                      <a:endParaRPr lang="en-IN" dirty="0"/>
                    </a:p>
                  </a:txBody>
                  <a:tcPr/>
                </a:tc>
              </a:tr>
              <a:tr h="461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Train_id</a:t>
                      </a:r>
                      <a:r>
                        <a:rPr lang="en-IN" dirty="0" smtClean="0"/>
                        <a:t> (TRAIN_STATUS)</a:t>
                      </a:r>
                    </a:p>
                  </a:txBody>
                  <a:tcPr/>
                </a:tc>
                <a:tc>
                  <a:txBody>
                    <a:bodyPr/>
                    <a:lstStyle/>
                    <a:p>
                      <a:endParaRPr lang="en-IN" dirty="0"/>
                    </a:p>
                  </a:txBody>
                  <a:tcPr/>
                </a:tc>
                <a:tc>
                  <a:txBody>
                    <a:bodyPr/>
                    <a:lstStyle/>
                    <a:p>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060225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EXTRACTED ENTITIES</a:t>
            </a:r>
            <a:endParaRPr lang="en-IN" sz="40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0000520"/>
              </p:ext>
            </p:extLst>
          </p:nvPr>
        </p:nvGraphicFramePr>
        <p:xfrm>
          <a:off x="2885048" y="2537012"/>
          <a:ext cx="7711234" cy="2778842"/>
        </p:xfrm>
        <a:graphic>
          <a:graphicData uri="http://schemas.openxmlformats.org/drawingml/2006/table">
            <a:tbl>
              <a:tblPr firstRow="1" bandRow="1">
                <a:tableStyleId>{21E4AEA4-8DFA-4A89-87EB-49C32662AFE0}</a:tableStyleId>
              </a:tblPr>
              <a:tblGrid>
                <a:gridCol w="3855617"/>
                <a:gridCol w="3855617"/>
              </a:tblGrid>
              <a:tr h="461467">
                <a:tc>
                  <a:txBody>
                    <a:bodyPr/>
                    <a:lstStyle/>
                    <a:p>
                      <a:pPr algn="ctr"/>
                      <a:r>
                        <a:rPr lang="en-IN" dirty="0" smtClean="0"/>
                        <a:t>Strong</a:t>
                      </a:r>
                      <a:r>
                        <a:rPr lang="en-IN" baseline="0" dirty="0" smtClean="0"/>
                        <a:t> Entity</a:t>
                      </a:r>
                      <a:endParaRPr lang="en-IN" dirty="0"/>
                    </a:p>
                  </a:txBody>
                  <a:tcPr/>
                </a:tc>
                <a:tc>
                  <a:txBody>
                    <a:bodyPr/>
                    <a:lstStyle/>
                    <a:p>
                      <a:pPr algn="ctr"/>
                      <a:r>
                        <a:rPr lang="en-IN" dirty="0" smtClean="0"/>
                        <a:t>Weak Entity</a:t>
                      </a:r>
                      <a:endParaRPr lang="en-IN" dirty="0"/>
                    </a:p>
                  </a:txBody>
                  <a:tcPr/>
                </a:tc>
              </a:tr>
              <a:tr h="461467">
                <a:tc>
                  <a:txBody>
                    <a:bodyPr/>
                    <a:lstStyle/>
                    <a:p>
                      <a:r>
                        <a:rPr lang="en-IN" dirty="0" smtClean="0"/>
                        <a:t>USER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PASSENGER</a:t>
                      </a:r>
                      <a:endParaRPr lang="en-IN" dirty="0" smtClean="0"/>
                    </a:p>
                  </a:txBody>
                  <a:tcPr/>
                </a:tc>
              </a:tr>
              <a:tr h="471507">
                <a:tc>
                  <a:txBody>
                    <a:bodyPr/>
                    <a:lstStyle/>
                    <a:p>
                      <a:r>
                        <a:rPr lang="en-IN" dirty="0" smtClean="0"/>
                        <a:t>TICKET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IN" dirty="0" smtClean="0"/>
                    </a:p>
                  </a:txBody>
                  <a:tcPr/>
                </a:tc>
              </a:tr>
              <a:tr h="461467">
                <a:tc>
                  <a:txBody>
                    <a:bodyPr/>
                    <a:lstStyle/>
                    <a:p>
                      <a:r>
                        <a:rPr lang="en-IN" dirty="0" smtClean="0"/>
                        <a:t>TRAIN</a:t>
                      </a:r>
                      <a:endParaRPr lang="en-IN" dirty="0"/>
                    </a:p>
                  </a:txBody>
                  <a:tcPr/>
                </a:tc>
                <a:tc>
                  <a:txBody>
                    <a:bodyPr/>
                    <a:lstStyle/>
                    <a:p>
                      <a:endParaRPr lang="en-IN"/>
                    </a:p>
                  </a:txBody>
                  <a:tcPr/>
                </a:tc>
              </a:tr>
              <a:tr h="461467">
                <a:tc>
                  <a:txBody>
                    <a:bodyPr/>
                    <a:lstStyle/>
                    <a:p>
                      <a:r>
                        <a:rPr lang="en-IN" dirty="0" smtClean="0"/>
                        <a:t>PAYMENT</a:t>
                      </a:r>
                      <a:endParaRPr lang="en-IN" dirty="0"/>
                    </a:p>
                  </a:txBody>
                  <a:tcPr/>
                </a:tc>
                <a:tc>
                  <a:txBody>
                    <a:bodyPr/>
                    <a:lstStyle/>
                    <a:p>
                      <a:endParaRPr lang="en-IN" dirty="0"/>
                    </a:p>
                  </a:txBody>
                  <a:tcPr/>
                </a:tc>
              </a:tr>
              <a:tr h="461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TRAIN_STATUS</a:t>
                      </a:r>
                    </a:p>
                  </a:txBody>
                  <a:tcPr/>
                </a:tc>
                <a:tc>
                  <a:txBody>
                    <a:bodyPr/>
                    <a:lstStyle/>
                    <a:p>
                      <a:endParaRPr lang="en-IN" dirty="0"/>
                    </a:p>
                  </a:txBody>
                  <a:tcPr/>
                </a:tc>
              </a:tr>
            </a:tbl>
          </a:graphicData>
        </a:graphic>
      </p:graphicFrame>
      <p:sp>
        <p:nvSpPr>
          <p:cNvPr id="4" name="Rectangle 3"/>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324229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7322578" y="4575673"/>
            <a:ext cx="5622458" cy="2026833"/>
          </a:xfrm>
        </p:spPr>
        <p:txBody>
          <a:bodyPr>
            <a:normAutofit/>
          </a:bodyPr>
          <a:lstStyle/>
          <a:p>
            <a:r>
              <a:rPr lang="en-IN" dirty="0" smtClean="0"/>
              <a:t>IIT2013034 – </a:t>
            </a:r>
            <a:r>
              <a:rPr lang="en-IN" dirty="0" err="1" smtClean="0"/>
              <a:t>Praneel</a:t>
            </a:r>
            <a:r>
              <a:rPr lang="en-IN" dirty="0" smtClean="0"/>
              <a:t> </a:t>
            </a:r>
            <a:r>
              <a:rPr lang="en-IN" dirty="0" err="1" smtClean="0"/>
              <a:t>Rathore</a:t>
            </a:r>
            <a:r>
              <a:rPr lang="en-IN" dirty="0" smtClean="0"/>
              <a:t> (9026090651)</a:t>
            </a:r>
            <a:endParaRPr lang="en-IN" dirty="0"/>
          </a:p>
          <a:p>
            <a:r>
              <a:rPr lang="en-IN" dirty="0" smtClean="0"/>
              <a:t>IIT2013038 – </a:t>
            </a:r>
            <a:r>
              <a:rPr lang="en-IN" dirty="0" err="1" smtClean="0"/>
              <a:t>Himanshu</a:t>
            </a:r>
            <a:r>
              <a:rPr lang="en-IN" dirty="0" smtClean="0"/>
              <a:t> </a:t>
            </a:r>
            <a:r>
              <a:rPr lang="en-IN" dirty="0" err="1" smtClean="0"/>
              <a:t>Tuteja</a:t>
            </a:r>
            <a:r>
              <a:rPr lang="en-IN" dirty="0" smtClean="0"/>
              <a:t> (8176027474)</a:t>
            </a:r>
            <a:endParaRPr lang="en-IN" dirty="0"/>
          </a:p>
          <a:p>
            <a:r>
              <a:rPr lang="en-IN" dirty="0" smtClean="0"/>
              <a:t>IIT2013061 – </a:t>
            </a:r>
            <a:r>
              <a:rPr lang="en-IN" dirty="0" err="1" smtClean="0"/>
              <a:t>Aayush</a:t>
            </a:r>
            <a:r>
              <a:rPr lang="en-IN" dirty="0" smtClean="0"/>
              <a:t> Garg (8176027480)</a:t>
            </a:r>
            <a:endParaRPr lang="en-IN" dirty="0"/>
          </a:p>
          <a:p>
            <a:r>
              <a:rPr lang="en-IN" dirty="0" smtClean="0"/>
              <a:t>IIT2013117 – </a:t>
            </a:r>
            <a:r>
              <a:rPr lang="en-IN" dirty="0" err="1" smtClean="0"/>
              <a:t>Anirudh</a:t>
            </a:r>
            <a:r>
              <a:rPr lang="en-IN" dirty="0" smtClean="0"/>
              <a:t> Gupta (9453131334)</a:t>
            </a:r>
            <a:endParaRPr lang="en-IN" dirty="0"/>
          </a:p>
          <a:p>
            <a:pPr marL="0" indent="0">
              <a:buNone/>
            </a:pPr>
            <a:endParaRPr lang="en-IN" dirty="0"/>
          </a:p>
        </p:txBody>
      </p:sp>
    </p:spTree>
    <p:extLst>
      <p:ext uri="{BB962C8B-B14F-4D97-AF65-F5344CB8AC3E}">
        <p14:creationId xmlns:p14="http://schemas.microsoft.com/office/powerpoint/2010/main" val="160083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INTRODUCTION</a:t>
            </a:r>
            <a:endParaRPr lang="en-IN" sz="4000" b="1" dirty="0"/>
          </a:p>
        </p:txBody>
      </p:sp>
      <p:sp>
        <p:nvSpPr>
          <p:cNvPr id="3" name="Content Placeholder 2"/>
          <p:cNvSpPr>
            <a:spLocks noGrp="1"/>
          </p:cNvSpPr>
          <p:nvPr>
            <p:ph idx="1"/>
          </p:nvPr>
        </p:nvSpPr>
        <p:spPr>
          <a:xfrm>
            <a:off x="2592925" y="2494208"/>
            <a:ext cx="8915400" cy="3777622"/>
          </a:xfrm>
        </p:spPr>
        <p:txBody>
          <a:bodyPr>
            <a:normAutofit/>
          </a:bodyPr>
          <a:lstStyle/>
          <a:p>
            <a:pPr marL="0" indent="0" algn="just">
              <a:buNone/>
            </a:pPr>
            <a:r>
              <a:rPr lang="en-IN" sz="2200" dirty="0" smtClean="0">
                <a:latin typeface="Futura Bk BT" panose="020B0502020204020303" pitchFamily="34" charset="0"/>
              </a:rPr>
              <a:t>	This project is aimed to create a project based on reservation of railway tickets using Database Management System. </a:t>
            </a:r>
          </a:p>
          <a:p>
            <a:pPr marL="0" indent="0" algn="just">
              <a:buNone/>
            </a:pPr>
            <a:r>
              <a:rPr lang="en-IN" sz="2200" dirty="0">
                <a:latin typeface="Futura Bk BT" panose="020B0502020204020303" pitchFamily="34" charset="0"/>
              </a:rPr>
              <a:t>	</a:t>
            </a:r>
            <a:r>
              <a:rPr lang="en-IN" sz="2200" dirty="0" smtClean="0">
                <a:latin typeface="Futura Bk BT" panose="020B0502020204020303" pitchFamily="34" charset="0"/>
              </a:rPr>
              <a:t>This system is basically concerned with the reservation and cancellation of tickets for the railway passengers. The need of this system arises as India has the largest railway network in the world and handling it manually is a tough job. By computerising it we will be able to overcome many of its limitations and can make the system more efficient. </a:t>
            </a:r>
          </a:p>
          <a:p>
            <a:pPr marL="0" indent="0" algn="just">
              <a:buNone/>
            </a:pPr>
            <a:endParaRPr lang="en-IN" sz="2200" dirty="0" smtClean="0">
              <a:latin typeface="Futura Bk BT" panose="020B0502020204020303" pitchFamily="34" charset="0"/>
            </a:endParaRPr>
          </a:p>
        </p:txBody>
      </p:sp>
      <p:sp>
        <p:nvSpPr>
          <p:cNvPr id="4" name="Rectangle 3"/>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469991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FUNCTIONALITIES OF THE PROJECT</a:t>
            </a:r>
            <a:endParaRPr lang="en-IN" sz="4000" b="1" dirty="0"/>
          </a:p>
        </p:txBody>
      </p:sp>
      <p:sp>
        <p:nvSpPr>
          <p:cNvPr id="5" name="Content Placeholder 4"/>
          <p:cNvSpPr>
            <a:spLocks noGrp="1"/>
          </p:cNvSpPr>
          <p:nvPr>
            <p:ph idx="1"/>
          </p:nvPr>
        </p:nvSpPr>
        <p:spPr>
          <a:xfrm>
            <a:off x="2589212" y="2182652"/>
            <a:ext cx="8915400" cy="4218148"/>
          </a:xfrm>
        </p:spPr>
        <p:txBody>
          <a:bodyPr>
            <a:normAutofit lnSpcReduction="10000"/>
          </a:bodyPr>
          <a:lstStyle/>
          <a:p>
            <a:pPr marL="0" indent="0">
              <a:buNone/>
            </a:pPr>
            <a:r>
              <a:rPr lang="en-IN" sz="2400" b="1" dirty="0">
                <a:effectLst>
                  <a:outerShdw blurRad="38100" dist="38100" dir="2700000" algn="tl">
                    <a:srgbClr val="000000">
                      <a:alpha val="43137"/>
                    </a:srgbClr>
                  </a:outerShdw>
                </a:effectLst>
              </a:rPr>
              <a:t>Key Features</a:t>
            </a:r>
            <a:r>
              <a:rPr lang="en-IN" sz="2400" b="1" dirty="0" smtClean="0">
                <a:effectLst>
                  <a:outerShdw blurRad="38100" dist="38100" dir="2700000" algn="tl">
                    <a:srgbClr val="000000">
                      <a:alpha val="43137"/>
                    </a:srgbClr>
                  </a:outerShdw>
                </a:effectLst>
              </a:rPr>
              <a:t>:</a:t>
            </a:r>
          </a:p>
          <a:p>
            <a:pPr marL="0" indent="0">
              <a:buNone/>
            </a:pPr>
            <a:endParaRPr lang="en-IN" sz="800" b="1" dirty="0">
              <a:effectLst>
                <a:outerShdw blurRad="38100" dist="38100" dir="2700000" algn="tl">
                  <a:srgbClr val="000000">
                    <a:alpha val="43137"/>
                  </a:srgbClr>
                </a:outerShdw>
              </a:effectLst>
            </a:endParaRPr>
          </a:p>
          <a:p>
            <a:r>
              <a:rPr lang="en-IN" sz="2200" dirty="0">
                <a:latin typeface="Futura Bk BT" panose="020B0502020204020303" pitchFamily="34" charset="0"/>
              </a:rPr>
              <a:t>Reserves and cancels seats of passengers.</a:t>
            </a:r>
          </a:p>
          <a:p>
            <a:r>
              <a:rPr lang="en-IN" sz="2200" dirty="0">
                <a:latin typeface="Futura Bk BT" panose="020B0502020204020303" pitchFamily="34" charset="0"/>
              </a:rPr>
              <a:t>Contains information about trains.</a:t>
            </a:r>
          </a:p>
          <a:p>
            <a:r>
              <a:rPr lang="en-IN" sz="2200" dirty="0">
                <a:latin typeface="Futura Bk BT" panose="020B0502020204020303" pitchFamily="34" charset="0"/>
              </a:rPr>
              <a:t>Contains details about passengers.</a:t>
            </a:r>
          </a:p>
          <a:p>
            <a:r>
              <a:rPr lang="en-IN" sz="2200" dirty="0">
                <a:latin typeface="Futura Bk BT" panose="020B0502020204020303" pitchFamily="34" charset="0"/>
              </a:rPr>
              <a:t>Contains details of reservation fees, any concessions etc.</a:t>
            </a:r>
          </a:p>
          <a:p>
            <a:r>
              <a:rPr lang="en-IN" sz="2200" dirty="0">
                <a:latin typeface="Futura Bk BT" panose="020B0502020204020303" pitchFamily="34" charset="0"/>
              </a:rPr>
              <a:t>Will make entries for reservations, cancelled tickets and wait-listed </a:t>
            </a:r>
            <a:r>
              <a:rPr lang="en-IN" sz="2200" dirty="0" smtClean="0">
                <a:latin typeface="Futura Bk BT" panose="020B0502020204020303" pitchFamily="34" charset="0"/>
              </a:rPr>
              <a:t>tickets.</a:t>
            </a:r>
          </a:p>
          <a:p>
            <a:r>
              <a:rPr lang="en-IN" sz="2200" dirty="0" smtClean="0">
                <a:latin typeface="Futura Bk BT" panose="020B0502020204020303" pitchFamily="34" charset="0"/>
              </a:rPr>
              <a:t>Generates tickets in PDF format for users.</a:t>
            </a:r>
          </a:p>
          <a:p>
            <a:r>
              <a:rPr lang="en-IN" sz="2200" dirty="0" smtClean="0">
                <a:latin typeface="Futura Bk BT" panose="020B0502020204020303" pitchFamily="34" charset="0"/>
              </a:rPr>
              <a:t>Will tell the current PNR status.</a:t>
            </a:r>
            <a:endParaRPr lang="en-IN" sz="2200" dirty="0">
              <a:latin typeface="Futura Bk BT" panose="020B0502020204020303" pitchFamily="34" charset="0"/>
            </a:endParaRPr>
          </a:p>
          <a:p>
            <a:endParaRPr lang="en-IN" dirty="0"/>
          </a:p>
        </p:txBody>
      </p:sp>
      <p:sp>
        <p:nvSpPr>
          <p:cNvPr id="6" name="Rectangle 5"/>
          <p:cNvSpPr/>
          <p:nvPr/>
        </p:nvSpPr>
        <p:spPr>
          <a:xfrm>
            <a:off x="11259402" y="13447"/>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666045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FUNCTIONS OF USER</a:t>
            </a:r>
            <a:endParaRPr lang="en-IN" sz="4000" b="1" dirty="0"/>
          </a:p>
        </p:txBody>
      </p:sp>
      <p:sp>
        <p:nvSpPr>
          <p:cNvPr id="3" name="Content Placeholder 2"/>
          <p:cNvSpPr>
            <a:spLocks noGrp="1"/>
          </p:cNvSpPr>
          <p:nvPr>
            <p:ph idx="1"/>
          </p:nvPr>
        </p:nvSpPr>
        <p:spPr>
          <a:xfrm>
            <a:off x="2589212" y="2699890"/>
            <a:ext cx="8915400" cy="3777622"/>
          </a:xfrm>
        </p:spPr>
        <p:txBody>
          <a:bodyPr>
            <a:normAutofit/>
          </a:bodyPr>
          <a:lstStyle/>
          <a:p>
            <a:r>
              <a:rPr lang="en-IN" sz="2200" dirty="0" smtClean="0">
                <a:effectLst/>
                <a:latin typeface="Futura Bk BT" panose="020B0502020204020303" pitchFamily="34" charset="0"/>
              </a:rPr>
              <a:t>Train Enquiry</a:t>
            </a:r>
          </a:p>
          <a:p>
            <a:r>
              <a:rPr lang="en-IN" sz="2200" dirty="0" smtClean="0">
                <a:latin typeface="Futura Bk BT" panose="020B0502020204020303" pitchFamily="34" charset="0"/>
              </a:rPr>
              <a:t>Book Ticket</a:t>
            </a:r>
          </a:p>
          <a:p>
            <a:r>
              <a:rPr lang="en-IN" sz="2200" dirty="0" smtClean="0">
                <a:effectLst/>
                <a:latin typeface="Futura Bk BT" panose="020B0502020204020303" pitchFamily="34" charset="0"/>
              </a:rPr>
              <a:t>Payment</a:t>
            </a:r>
          </a:p>
          <a:p>
            <a:r>
              <a:rPr lang="en-IN" sz="2200" dirty="0" smtClean="0">
                <a:latin typeface="Futura Bk BT" panose="020B0502020204020303" pitchFamily="34" charset="0"/>
              </a:rPr>
              <a:t>Check PNR Status</a:t>
            </a:r>
          </a:p>
          <a:p>
            <a:r>
              <a:rPr lang="en-IN" sz="2200" dirty="0" smtClean="0">
                <a:latin typeface="Futura Bk BT" panose="020B0502020204020303" pitchFamily="34" charset="0"/>
              </a:rPr>
              <a:t>Cancel Ticket</a:t>
            </a:r>
          </a:p>
          <a:p>
            <a:r>
              <a:rPr lang="en-IN" sz="2200" dirty="0" smtClean="0">
                <a:latin typeface="Futura Bk BT" panose="020B0502020204020303" pitchFamily="34" charset="0"/>
              </a:rPr>
              <a:t>Login &amp; Logout</a:t>
            </a:r>
          </a:p>
        </p:txBody>
      </p:sp>
      <p:sp>
        <p:nvSpPr>
          <p:cNvPr id="4" name="Rectangle 3"/>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40588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FUNCTIONS OF </a:t>
            </a:r>
            <a:r>
              <a:rPr lang="en-IN" sz="4000" b="1" dirty="0" smtClean="0"/>
              <a:t>ADMIN</a:t>
            </a:r>
            <a:endParaRPr lang="en-IN" sz="4000" dirty="0"/>
          </a:p>
        </p:txBody>
      </p:sp>
      <p:sp>
        <p:nvSpPr>
          <p:cNvPr id="3" name="Content Placeholder 2"/>
          <p:cNvSpPr>
            <a:spLocks noGrp="1"/>
          </p:cNvSpPr>
          <p:nvPr>
            <p:ph idx="1"/>
          </p:nvPr>
        </p:nvSpPr>
        <p:spPr>
          <a:xfrm>
            <a:off x="2592925" y="2661634"/>
            <a:ext cx="8915400" cy="3777622"/>
          </a:xfrm>
        </p:spPr>
        <p:txBody>
          <a:bodyPr>
            <a:normAutofit/>
          </a:bodyPr>
          <a:lstStyle/>
          <a:p>
            <a:r>
              <a:rPr lang="en-IN" sz="2200" dirty="0" smtClean="0">
                <a:latin typeface="Futura Bk BT" panose="020B0502020204020303" pitchFamily="34" charset="0"/>
              </a:rPr>
              <a:t>Add &amp; Remove Train</a:t>
            </a:r>
          </a:p>
          <a:p>
            <a:r>
              <a:rPr lang="en-IN" sz="2200" dirty="0" smtClean="0">
                <a:latin typeface="Futura Bk BT" panose="020B0502020204020303" pitchFamily="34" charset="0"/>
              </a:rPr>
              <a:t>Add &amp; Remove User</a:t>
            </a:r>
          </a:p>
          <a:p>
            <a:r>
              <a:rPr lang="en-IN" sz="2200" dirty="0" smtClean="0">
                <a:latin typeface="Futura Bk BT" panose="020B0502020204020303" pitchFamily="34" charset="0"/>
              </a:rPr>
              <a:t>Book Ticket</a:t>
            </a:r>
          </a:p>
          <a:p>
            <a:r>
              <a:rPr lang="en-IN" sz="2200" dirty="0" smtClean="0">
                <a:latin typeface="Futura Bk BT" panose="020B0502020204020303" pitchFamily="34" charset="0"/>
              </a:rPr>
              <a:t>Cancel Ticket</a:t>
            </a:r>
          </a:p>
          <a:p>
            <a:r>
              <a:rPr lang="en-IN" sz="2200" dirty="0" smtClean="0">
                <a:latin typeface="Futura Bk BT" panose="020B0502020204020303" pitchFamily="34" charset="0"/>
              </a:rPr>
              <a:t>Get Passenger List</a:t>
            </a:r>
          </a:p>
          <a:p>
            <a:r>
              <a:rPr lang="en-IN" sz="2200" dirty="0" smtClean="0">
                <a:latin typeface="Futura Bk BT" panose="020B0502020204020303" pitchFamily="34" charset="0"/>
              </a:rPr>
              <a:t>Login and Logout</a:t>
            </a:r>
            <a:endParaRPr lang="en-IN" sz="2200" dirty="0">
              <a:latin typeface="Futura Bk BT" panose="020B0502020204020303" pitchFamily="34" charset="0"/>
            </a:endParaRPr>
          </a:p>
        </p:txBody>
      </p:sp>
      <p:sp>
        <p:nvSpPr>
          <p:cNvPr id="4" name="Rectangle 3"/>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762348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85048" y="2891118"/>
            <a:ext cx="8915399" cy="2262781"/>
          </a:xfrm>
        </p:spPr>
        <p:txBody>
          <a:bodyPr/>
          <a:lstStyle/>
          <a:p>
            <a:r>
              <a:rPr lang="en-IN" b="1" dirty="0" smtClean="0"/>
              <a:t>ER Diagram</a:t>
            </a:r>
            <a:endParaRPr lang="en-IN" b="1" dirty="0"/>
          </a:p>
        </p:txBody>
      </p:sp>
    </p:spTree>
    <p:extLst>
      <p:ext uri="{BB962C8B-B14F-4D97-AF65-F5344CB8AC3E}">
        <p14:creationId xmlns:p14="http://schemas.microsoft.com/office/powerpoint/2010/main" val="827308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8088" t="11354" r="19265" b="9980"/>
          <a:stretch/>
        </p:blipFill>
        <p:spPr>
          <a:xfrm>
            <a:off x="174812" y="0"/>
            <a:ext cx="12017188" cy="6844767"/>
          </a:xfrm>
          <a:prstGeom prst="rect">
            <a:avLst/>
          </a:prstGeom>
        </p:spPr>
      </p:pic>
    </p:spTree>
    <p:extLst>
      <p:ext uri="{BB962C8B-B14F-4D97-AF65-F5344CB8AC3E}">
        <p14:creationId xmlns:p14="http://schemas.microsoft.com/office/powerpoint/2010/main" val="2154316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USER</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3279802056"/>
              </p:ext>
            </p:extLst>
          </p:nvPr>
        </p:nvGraphicFramePr>
        <p:xfrm>
          <a:off x="2716307" y="1905000"/>
          <a:ext cx="8175810" cy="4226859"/>
        </p:xfrm>
        <a:graphic>
          <a:graphicData uri="http://schemas.openxmlformats.org/drawingml/2006/table">
            <a:tbl>
              <a:tblPr firstRow="1" bandRow="1">
                <a:tableStyleId>{5C22544A-7EE6-4342-B048-85BDC9FD1C3A}</a:tableStyleId>
              </a:tblPr>
              <a:tblGrid>
                <a:gridCol w="2789556"/>
                <a:gridCol w="2172408"/>
                <a:gridCol w="3213846"/>
              </a:tblGrid>
              <a:tr h="382091">
                <a:tc>
                  <a:txBody>
                    <a:bodyPr/>
                    <a:lstStyle/>
                    <a:p>
                      <a:r>
                        <a:rPr lang="en-IN" dirty="0" smtClean="0"/>
                        <a:t>Attribute</a:t>
                      </a:r>
                      <a:endParaRPr lang="en-IN" dirty="0"/>
                    </a:p>
                  </a:txBody>
                  <a:tcPr/>
                </a:tc>
                <a:tc>
                  <a:txBody>
                    <a:bodyPr/>
                    <a:lstStyle/>
                    <a:p>
                      <a:r>
                        <a:rPr lang="en-IN" dirty="0" smtClean="0"/>
                        <a:t>Data Type</a:t>
                      </a:r>
                      <a:endParaRPr lang="en-IN" dirty="0"/>
                    </a:p>
                  </a:txBody>
                  <a:tcPr/>
                </a:tc>
                <a:tc>
                  <a:txBody>
                    <a:bodyPr/>
                    <a:lstStyle/>
                    <a:p>
                      <a:r>
                        <a:rPr lang="en-IN" dirty="0" smtClean="0"/>
                        <a:t>Constraints</a:t>
                      </a:r>
                      <a:endParaRPr lang="en-IN" dirty="0"/>
                    </a:p>
                  </a:txBody>
                  <a:tcPr/>
                </a:tc>
              </a:tr>
              <a:tr h="414348">
                <a:tc>
                  <a:txBody>
                    <a:bodyPr/>
                    <a:lstStyle/>
                    <a:p>
                      <a:r>
                        <a:rPr lang="en-IN" dirty="0" err="1" smtClean="0"/>
                        <a:t>Full_Name</a:t>
                      </a:r>
                      <a:endParaRPr lang="en-IN" dirty="0"/>
                    </a:p>
                  </a:txBody>
                  <a:tcPr/>
                </a:tc>
                <a:tc>
                  <a:txBody>
                    <a:bodyPr/>
                    <a:lstStyle/>
                    <a:p>
                      <a:r>
                        <a:rPr lang="en-IN" dirty="0" err="1" smtClean="0"/>
                        <a:t>varchar</a:t>
                      </a:r>
                      <a:r>
                        <a:rPr lang="en-IN" dirty="0" smtClean="0"/>
                        <a:t>(30)</a:t>
                      </a:r>
                      <a:endParaRPr lang="en-IN" dirty="0"/>
                    </a:p>
                  </a:txBody>
                  <a:tcPr/>
                </a:tc>
                <a:tc>
                  <a:txBody>
                    <a:bodyPr/>
                    <a:lstStyle/>
                    <a:p>
                      <a:r>
                        <a:rPr lang="en-IN" dirty="0" smtClean="0"/>
                        <a:t>Not null</a:t>
                      </a:r>
                      <a:endParaRPr lang="en-IN" dirty="0"/>
                    </a:p>
                  </a:txBody>
                  <a:tcPr/>
                </a:tc>
              </a:tr>
              <a:tr h="414348">
                <a:tc>
                  <a:txBody>
                    <a:bodyPr/>
                    <a:lstStyle/>
                    <a:p>
                      <a:r>
                        <a:rPr lang="en-IN" dirty="0" smtClean="0"/>
                        <a:t>Age</a:t>
                      </a:r>
                      <a:endParaRPr lang="en-IN" dirty="0"/>
                    </a:p>
                  </a:txBody>
                  <a:tcPr/>
                </a:tc>
                <a:tc>
                  <a:txBody>
                    <a:bodyPr/>
                    <a:lstStyle/>
                    <a:p>
                      <a:r>
                        <a:rPr lang="en-IN" dirty="0" err="1" smtClean="0"/>
                        <a:t>int</a:t>
                      </a:r>
                      <a:endParaRPr lang="en-IN" dirty="0"/>
                    </a:p>
                  </a:txBody>
                  <a:tcPr/>
                </a:tc>
                <a:tc>
                  <a:txBody>
                    <a:bodyPr/>
                    <a:lstStyle/>
                    <a:p>
                      <a:r>
                        <a:rPr lang="en-IN" dirty="0" smtClean="0"/>
                        <a:t>Not </a:t>
                      </a:r>
                      <a:r>
                        <a:rPr lang="en-IN" dirty="0" smtClean="0"/>
                        <a:t>null</a:t>
                      </a:r>
                      <a:endParaRPr lang="en-IN" dirty="0"/>
                    </a:p>
                  </a:txBody>
                  <a:tcPr/>
                </a:tc>
              </a:tr>
              <a:tr h="679340">
                <a:tc>
                  <a:txBody>
                    <a:bodyPr/>
                    <a:lstStyle/>
                    <a:p>
                      <a:r>
                        <a:rPr lang="en-IN" dirty="0" err="1" smtClean="0"/>
                        <a:t>Email_id</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Primary</a:t>
                      </a:r>
                      <a:r>
                        <a:rPr lang="en-IN" baseline="0" dirty="0" smtClean="0"/>
                        <a:t> </a:t>
                      </a:r>
                      <a:r>
                        <a:rPr lang="en-IN" baseline="0" dirty="0" smtClean="0"/>
                        <a:t>Key</a:t>
                      </a:r>
                    </a:p>
                    <a:p>
                      <a:r>
                        <a:rPr lang="en-IN" baseline="0" dirty="0" smtClean="0"/>
                        <a:t>(Composite)</a:t>
                      </a:r>
                      <a:endParaRPr lang="en-IN" dirty="0"/>
                    </a:p>
                  </a:txBody>
                  <a:tcPr/>
                </a:tc>
              </a:tr>
              <a:tr h="414348">
                <a:tc>
                  <a:txBody>
                    <a:bodyPr/>
                    <a:lstStyle/>
                    <a:p>
                      <a:r>
                        <a:rPr lang="en-IN" dirty="0" smtClean="0"/>
                        <a:t>Mobile</a:t>
                      </a:r>
                      <a:endParaRPr lang="en-IN" dirty="0"/>
                    </a:p>
                  </a:txBody>
                  <a:tcPr/>
                </a:tc>
                <a:tc>
                  <a:txBody>
                    <a:bodyPr/>
                    <a:lstStyle/>
                    <a:p>
                      <a:r>
                        <a:rPr lang="en-IN" dirty="0" err="1" smtClean="0"/>
                        <a:t>Varchar</a:t>
                      </a:r>
                      <a:r>
                        <a:rPr lang="en-IN" dirty="0" smtClean="0"/>
                        <a:t>(12)</a:t>
                      </a:r>
                      <a:endParaRPr lang="en-IN" dirty="0"/>
                    </a:p>
                  </a:txBody>
                  <a:tcPr/>
                </a:tc>
                <a:tc>
                  <a:txBody>
                    <a:bodyPr/>
                    <a:lstStyle/>
                    <a:p>
                      <a:r>
                        <a:rPr lang="en-IN" dirty="0" smtClean="0"/>
                        <a:t>Not null</a:t>
                      </a:r>
                      <a:endParaRPr lang="en-IN" dirty="0"/>
                    </a:p>
                  </a:txBody>
                  <a:tcPr/>
                </a:tc>
              </a:tr>
              <a:tr h="414348">
                <a:tc>
                  <a:txBody>
                    <a:bodyPr/>
                    <a:lstStyle/>
                    <a:p>
                      <a:r>
                        <a:rPr lang="en-IN" dirty="0" smtClean="0"/>
                        <a:t>Address</a:t>
                      </a:r>
                      <a:endParaRPr lang="en-IN" dirty="0"/>
                    </a:p>
                  </a:txBody>
                  <a:tcPr/>
                </a:tc>
                <a:tc>
                  <a:txBody>
                    <a:bodyPr/>
                    <a:lstStyle/>
                    <a:p>
                      <a:r>
                        <a:rPr lang="en-IN" dirty="0" err="1" smtClean="0"/>
                        <a:t>Varchar</a:t>
                      </a:r>
                      <a:r>
                        <a:rPr lang="en-IN" dirty="0" smtClean="0"/>
                        <a:t>(50)</a:t>
                      </a:r>
                      <a:endParaRPr lang="en-IN" dirty="0"/>
                    </a:p>
                  </a:txBody>
                  <a:tcPr/>
                </a:tc>
                <a:tc>
                  <a:txBody>
                    <a:bodyPr/>
                    <a:lstStyle/>
                    <a:p>
                      <a:r>
                        <a:rPr lang="en-IN" dirty="0" smtClean="0"/>
                        <a:t>Not null</a:t>
                      </a:r>
                      <a:endParaRPr lang="en-IN" dirty="0"/>
                    </a:p>
                  </a:txBody>
                  <a:tcPr/>
                </a:tc>
              </a:tr>
              <a:tr h="414348">
                <a:tc>
                  <a:txBody>
                    <a:bodyPr/>
                    <a:lstStyle/>
                    <a:p>
                      <a:r>
                        <a:rPr lang="en-IN" dirty="0" smtClean="0"/>
                        <a:t>Password</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414348">
                <a:tc>
                  <a:txBody>
                    <a:bodyPr/>
                    <a:lstStyle/>
                    <a:p>
                      <a:r>
                        <a:rPr lang="en-IN" dirty="0" err="1" smtClean="0"/>
                        <a:t>Register_date</a:t>
                      </a:r>
                      <a:endParaRPr lang="en-IN" dirty="0"/>
                    </a:p>
                  </a:txBody>
                  <a:tcPr/>
                </a:tc>
                <a:tc>
                  <a:txBody>
                    <a:bodyPr/>
                    <a:lstStyle/>
                    <a:p>
                      <a:r>
                        <a:rPr lang="en-IN" dirty="0" smtClean="0"/>
                        <a:t>Date</a:t>
                      </a:r>
                      <a:endParaRPr lang="en-IN" dirty="0"/>
                    </a:p>
                  </a:txBody>
                  <a:tcPr/>
                </a:tc>
                <a:tc>
                  <a:txBody>
                    <a:bodyPr/>
                    <a:lstStyle/>
                    <a:p>
                      <a:r>
                        <a:rPr lang="en-IN" dirty="0" smtClean="0"/>
                        <a:t>Not null</a:t>
                      </a:r>
                      <a:endParaRPr lang="en-IN" dirty="0"/>
                    </a:p>
                  </a:txBody>
                  <a:tcPr/>
                </a:tc>
              </a:tr>
              <a:tr h="679340">
                <a:tc>
                  <a:txBody>
                    <a:bodyPr/>
                    <a:lstStyle/>
                    <a:p>
                      <a:r>
                        <a:rPr lang="en-IN" dirty="0" smtClean="0"/>
                        <a:t>Username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Primary</a:t>
                      </a:r>
                      <a:r>
                        <a:rPr lang="en-IN" baseline="0" dirty="0" smtClean="0"/>
                        <a:t> </a:t>
                      </a:r>
                      <a:r>
                        <a:rPr lang="en-IN" baseline="0" dirty="0" smtClean="0"/>
                        <a:t>key</a:t>
                      </a:r>
                    </a:p>
                    <a:p>
                      <a:r>
                        <a:rPr lang="en-IN" baseline="0" dirty="0" smtClean="0"/>
                        <a:t>(Composite)</a:t>
                      </a:r>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59076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Entity- TRAIN	</a:t>
            </a:r>
            <a:endParaRPr lang="en-IN" b="1" dirty="0"/>
          </a:p>
        </p:txBody>
      </p:sp>
      <p:graphicFrame>
        <p:nvGraphicFramePr>
          <p:cNvPr id="4" name="Content Placeholder 3"/>
          <p:cNvGraphicFramePr>
            <a:graphicFrameLocks/>
          </p:cNvGraphicFramePr>
          <p:nvPr>
            <p:extLst>
              <p:ext uri="{D42A27DB-BD31-4B8C-83A1-F6EECF244321}">
                <p14:modId xmlns:p14="http://schemas.microsoft.com/office/powerpoint/2010/main" val="3668745567"/>
              </p:ext>
            </p:extLst>
          </p:nvPr>
        </p:nvGraphicFramePr>
        <p:xfrm>
          <a:off x="2723683" y="1940859"/>
          <a:ext cx="7140387" cy="4002840"/>
        </p:xfrm>
        <a:graphic>
          <a:graphicData uri="http://schemas.openxmlformats.org/drawingml/2006/table">
            <a:tbl>
              <a:tblPr firstRow="1" bandRow="1">
                <a:tableStyleId>{5C22544A-7EE6-4342-B048-85BDC9FD1C3A}</a:tableStyleId>
              </a:tblPr>
              <a:tblGrid>
                <a:gridCol w="2380129"/>
                <a:gridCol w="2380129"/>
                <a:gridCol w="2380129"/>
              </a:tblGrid>
              <a:tr h="420345">
                <a:tc>
                  <a:txBody>
                    <a:bodyPr/>
                    <a:lstStyle/>
                    <a:p>
                      <a:r>
                        <a:rPr lang="en-IN" dirty="0" smtClean="0"/>
                        <a:t>Attributes</a:t>
                      </a:r>
                      <a:endParaRPr lang="en-IN" dirty="0"/>
                    </a:p>
                  </a:txBody>
                  <a:tcPr/>
                </a:tc>
                <a:tc>
                  <a:txBody>
                    <a:bodyPr/>
                    <a:lstStyle/>
                    <a:p>
                      <a:r>
                        <a:rPr lang="en-IN" dirty="0" smtClean="0"/>
                        <a:t>Data type</a:t>
                      </a:r>
                      <a:endParaRPr lang="en-IN" dirty="0"/>
                    </a:p>
                  </a:txBody>
                  <a:tcPr/>
                </a:tc>
                <a:tc>
                  <a:txBody>
                    <a:bodyPr/>
                    <a:lstStyle/>
                    <a:p>
                      <a:r>
                        <a:rPr lang="en-IN" dirty="0" smtClean="0"/>
                        <a:t>Constrains</a:t>
                      </a:r>
                      <a:endParaRPr lang="en-IN" dirty="0"/>
                    </a:p>
                  </a:txBody>
                  <a:tcPr/>
                </a:tc>
              </a:tr>
              <a:tr h="420345">
                <a:tc>
                  <a:txBody>
                    <a:bodyPr/>
                    <a:lstStyle/>
                    <a:p>
                      <a:r>
                        <a:rPr lang="en-IN" dirty="0" err="1" smtClean="0"/>
                        <a:t>Train_Name</a:t>
                      </a:r>
                      <a:endParaRPr lang="en-IN" dirty="0"/>
                    </a:p>
                  </a:txBody>
                  <a:tcPr/>
                </a:tc>
                <a:tc>
                  <a:txBody>
                    <a:bodyPr/>
                    <a:lstStyle/>
                    <a:p>
                      <a:r>
                        <a:rPr lang="en-IN" dirty="0" err="1" smtClean="0"/>
                        <a:t>Varchar</a:t>
                      </a:r>
                      <a:r>
                        <a:rPr lang="en-IN" dirty="0" smtClean="0"/>
                        <a:t>(30)</a:t>
                      </a:r>
                      <a:endParaRPr lang="en-IN" dirty="0"/>
                    </a:p>
                  </a:txBody>
                  <a:tcPr/>
                </a:tc>
                <a:tc>
                  <a:txBody>
                    <a:bodyPr/>
                    <a:lstStyle/>
                    <a:p>
                      <a:r>
                        <a:rPr lang="en-IN" dirty="0" smtClean="0"/>
                        <a:t>Not null</a:t>
                      </a:r>
                      <a:endParaRPr lang="en-IN" dirty="0"/>
                    </a:p>
                  </a:txBody>
                  <a:tcPr/>
                </a:tc>
              </a:tr>
              <a:tr h="420345">
                <a:tc>
                  <a:txBody>
                    <a:bodyPr/>
                    <a:lstStyle/>
                    <a:p>
                      <a:r>
                        <a:rPr lang="en-IN" dirty="0" err="1" smtClean="0"/>
                        <a:t>Train_id</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Primary </a:t>
                      </a:r>
                      <a:r>
                        <a:rPr lang="en-IN" dirty="0" smtClean="0"/>
                        <a:t>Key, Foreign Key</a:t>
                      </a:r>
                      <a:endParaRPr lang="en-IN" dirty="0"/>
                    </a:p>
                  </a:txBody>
                  <a:tcPr/>
                </a:tc>
              </a:tr>
              <a:tr h="420345">
                <a:tc>
                  <a:txBody>
                    <a:bodyPr/>
                    <a:lstStyle/>
                    <a:p>
                      <a:r>
                        <a:rPr lang="en-IN" dirty="0" smtClean="0"/>
                        <a:t>Source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420345">
                <a:tc>
                  <a:txBody>
                    <a:bodyPr/>
                    <a:lstStyle/>
                    <a:p>
                      <a:r>
                        <a:rPr lang="en-IN" dirty="0" smtClean="0"/>
                        <a:t>Destination</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420345">
                <a:tc>
                  <a:txBody>
                    <a:bodyPr/>
                    <a:lstStyle/>
                    <a:p>
                      <a:r>
                        <a:rPr lang="en-IN" dirty="0" err="1" smtClean="0"/>
                        <a:t>Train_type</a:t>
                      </a:r>
                      <a:endParaRPr lang="en-IN" dirty="0"/>
                    </a:p>
                  </a:txBody>
                  <a:tcPr/>
                </a:tc>
                <a:tc>
                  <a:txBody>
                    <a:bodyPr/>
                    <a:lstStyle/>
                    <a:p>
                      <a:r>
                        <a:rPr lang="en-IN" dirty="0" err="1" smtClean="0"/>
                        <a:t>Varchar</a:t>
                      </a:r>
                      <a:r>
                        <a:rPr lang="en-IN" dirty="0" smtClean="0"/>
                        <a:t>(20)</a:t>
                      </a:r>
                      <a:endParaRPr lang="en-IN" dirty="0"/>
                    </a:p>
                  </a:txBody>
                  <a:tcPr/>
                </a:tc>
                <a:tc>
                  <a:txBody>
                    <a:bodyPr/>
                    <a:lstStyle/>
                    <a:p>
                      <a:r>
                        <a:rPr lang="en-IN" dirty="0" smtClean="0"/>
                        <a:t>Not null</a:t>
                      </a:r>
                      <a:endParaRPr lang="en-IN" dirty="0"/>
                    </a:p>
                  </a:txBody>
                  <a:tcPr/>
                </a:tc>
              </a:tr>
              <a:tr h="420345">
                <a:tc>
                  <a:txBody>
                    <a:bodyPr/>
                    <a:lstStyle/>
                    <a:p>
                      <a:r>
                        <a:rPr lang="en-IN" dirty="0" smtClean="0"/>
                        <a:t>Distance</a:t>
                      </a:r>
                      <a:endParaRPr lang="en-IN" dirty="0"/>
                    </a:p>
                  </a:txBody>
                  <a:tcPr/>
                </a:tc>
                <a:tc>
                  <a:txBody>
                    <a:bodyPr/>
                    <a:lstStyle/>
                    <a:p>
                      <a:r>
                        <a:rPr lang="en-IN" dirty="0" err="1" smtClean="0"/>
                        <a:t>Int</a:t>
                      </a:r>
                      <a:endParaRPr lang="en-IN" dirty="0"/>
                    </a:p>
                  </a:txBody>
                  <a:tcPr/>
                </a:tc>
                <a:tc>
                  <a:txBody>
                    <a:bodyPr/>
                    <a:lstStyle/>
                    <a:p>
                      <a:r>
                        <a:rPr lang="en-IN" dirty="0" smtClean="0"/>
                        <a:t>Not Null</a:t>
                      </a:r>
                      <a:endParaRPr lang="en-IN" dirty="0"/>
                    </a:p>
                  </a:txBody>
                  <a:tcPr/>
                </a:tc>
              </a:tr>
              <a:tr h="420345">
                <a:tc>
                  <a:txBody>
                    <a:bodyPr/>
                    <a:lstStyle/>
                    <a:p>
                      <a:r>
                        <a:rPr lang="en-IN" dirty="0" err="1" smtClean="0"/>
                        <a:t>Arrival_time</a:t>
                      </a:r>
                      <a:endParaRPr lang="en-IN" dirty="0"/>
                    </a:p>
                  </a:txBody>
                  <a:tcPr/>
                </a:tc>
                <a:tc>
                  <a:txBody>
                    <a:bodyPr/>
                    <a:lstStyle/>
                    <a:p>
                      <a:r>
                        <a:rPr lang="en-IN" dirty="0" smtClean="0"/>
                        <a:t>time</a:t>
                      </a:r>
                      <a:endParaRPr lang="en-IN" dirty="0"/>
                    </a:p>
                  </a:txBody>
                  <a:tcPr/>
                </a:tc>
                <a:tc>
                  <a:txBody>
                    <a:bodyPr/>
                    <a:lstStyle/>
                    <a:p>
                      <a:r>
                        <a:rPr lang="en-IN" dirty="0" smtClean="0"/>
                        <a:t>Not null</a:t>
                      </a:r>
                      <a:endParaRPr lang="en-IN" dirty="0"/>
                    </a:p>
                  </a:txBody>
                  <a:tcPr/>
                </a:tc>
              </a:tr>
              <a:tr h="420345">
                <a:tc>
                  <a:txBody>
                    <a:bodyPr/>
                    <a:lstStyle/>
                    <a:p>
                      <a:r>
                        <a:rPr lang="en-IN" dirty="0" err="1" smtClean="0"/>
                        <a:t>Departure_time</a:t>
                      </a:r>
                      <a:endParaRPr lang="en-IN" dirty="0"/>
                    </a:p>
                  </a:txBody>
                  <a:tcPr/>
                </a:tc>
                <a:tc>
                  <a:txBody>
                    <a:bodyPr/>
                    <a:lstStyle/>
                    <a:p>
                      <a:r>
                        <a:rPr lang="en-IN" dirty="0" smtClean="0"/>
                        <a:t>time</a:t>
                      </a:r>
                      <a:endParaRPr lang="en-IN" dirty="0"/>
                    </a:p>
                  </a:txBody>
                  <a:tcPr/>
                </a:tc>
                <a:tc>
                  <a:txBody>
                    <a:bodyPr/>
                    <a:lstStyle/>
                    <a:p>
                      <a:r>
                        <a:rPr lang="en-IN" dirty="0" smtClean="0"/>
                        <a:t>Not null</a:t>
                      </a:r>
                      <a:endParaRPr lang="en-IN" dirty="0"/>
                    </a:p>
                  </a:txBody>
                  <a:tcPr/>
                </a:tc>
              </a:tr>
            </a:tbl>
          </a:graphicData>
        </a:graphic>
      </p:graphicFrame>
      <p:sp>
        <p:nvSpPr>
          <p:cNvPr id="5" name="Rectangle 4"/>
          <p:cNvSpPr/>
          <p:nvPr/>
        </p:nvSpPr>
        <p:spPr>
          <a:xfrm>
            <a:off x="11259402" y="0"/>
            <a:ext cx="932598" cy="230832"/>
          </a:xfrm>
          <a:prstGeom prst="rect">
            <a:avLst/>
          </a:prstGeom>
          <a:noFill/>
        </p:spPr>
        <p:txBody>
          <a:bodyPr wrap="square" lIns="91440" tIns="45720" rIns="91440" bIns="45720">
            <a:spAutoFit/>
          </a:bodyPr>
          <a:lstStyle/>
          <a:p>
            <a:pPr algn="ctr"/>
            <a:r>
              <a:rPr lang="en-US" sz="900" b="0" cap="none" spc="0" dirty="0" smtClean="0">
                <a:ln w="0"/>
                <a:gradFill>
                  <a:gsLst>
                    <a:gs pos="21000">
                      <a:srgbClr val="53575C"/>
                    </a:gs>
                    <a:gs pos="88000">
                      <a:srgbClr val="C5C7CA"/>
                    </a:gs>
                  </a:gsLst>
                  <a:lin ang="5400000"/>
                </a:gradFill>
                <a:effectLst/>
              </a:rPr>
              <a:t>Group-28</a:t>
            </a:r>
            <a:endParaRPr lang="en-US" sz="9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459633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181</TotalTime>
  <Words>464</Words>
  <Application>Microsoft Office PowerPoint</Application>
  <PresentationFormat>Widescreen</PresentationFormat>
  <Paragraphs>230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Futura Bk BT</vt:lpstr>
      <vt:lpstr>Wingdings 3</vt:lpstr>
      <vt:lpstr>Wisp</vt:lpstr>
      <vt:lpstr>RAILWAY RESERVATION SYSTEM</vt:lpstr>
      <vt:lpstr>INTRODUCTION</vt:lpstr>
      <vt:lpstr>FUNCTIONALITIES OF THE PROJECT</vt:lpstr>
      <vt:lpstr>FUNCTIONS OF USER</vt:lpstr>
      <vt:lpstr>FUNCTIONS OF ADMIN</vt:lpstr>
      <vt:lpstr>ER Diagram</vt:lpstr>
      <vt:lpstr>PowerPoint Presentation</vt:lpstr>
      <vt:lpstr>Entity- USER</vt:lpstr>
      <vt:lpstr>Entity- TRAIN </vt:lpstr>
      <vt:lpstr>Entity- TRAIN_STATUS</vt:lpstr>
      <vt:lpstr>Entity- TICKET</vt:lpstr>
      <vt:lpstr>Entity- PAYMENT</vt:lpstr>
      <vt:lpstr>Entity- PASSENGER</vt:lpstr>
      <vt:lpstr>EXTRACTED ATTRIBUTES</vt:lpstr>
      <vt:lpstr>EXTRACTED ENTITIES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Anirudh</dc:creator>
  <cp:lastModifiedBy>Anirudh</cp:lastModifiedBy>
  <cp:revision>19</cp:revision>
  <dcterms:created xsi:type="dcterms:W3CDTF">2015-02-16T13:45:22Z</dcterms:created>
  <dcterms:modified xsi:type="dcterms:W3CDTF">2015-02-16T16:47:22Z</dcterms:modified>
</cp:coreProperties>
</file>