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7" roundtripDataSignature="AMtx7mh5ebeS3KOoe55vK1w65Jnf+cfZ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11 January 2024</a:t>
            </a:r>
            <a:endParaRPr/>
          </a:p>
        </p:txBody>
      </p:sp>
      <p:sp>
        <p:nvSpPr>
          <p:cNvPr id="83" name="Google Shape;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1-59</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e198c561f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0e198c561f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0" name="Google Shape;160;g30e198c561f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f2dde6bbb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ff2dde6bbb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g2ff2dde6bbb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e198c561f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0e198c561f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6" name="Google Shape;176;g30e198c561f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f2dde6bb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ff2dde6bb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4" name="Google Shape;184;g2ff2dde6bb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f2dde6bbb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ff2dde6bb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2" name="Google Shape;192;g2ff2dde6bbb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2dde6bbb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ff2dde6bbb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0" name="Google Shape;200;g2ff2dde6bbb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f2dde6bbb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ff2dde6bbb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g2ff2dde6bbb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f2dde6bbb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ff2dde6bbb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6" name="Google Shape;216;g2ff2dde6bbb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f2dde6bbb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ff2dde6bbb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4" name="Google Shape;224;g2ff2dde6bbb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f2dde6bbb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ff2dde6bbb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2" name="Google Shape;232;g2ff2dde6bbb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e198c561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0e198c561f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0" name="Google Shape;240;g30e198c561f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e198c561f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30e198c561f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8" name="Google Shape;248;g30e198c561f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2754b750f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312754b750f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5" name="Google Shape;255;g312754b750f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2754b750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12754b750f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2" name="Google Shape;262;g312754b750f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2754b750f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312754b750f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9" name="Google Shape;269;g312754b750f_1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2754b750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312754b750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6" name="Google Shape;276;g312754b750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2754b750f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312754b750f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3" name="Google Shape;283;g312754b750f_2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2754b750f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312754b750f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2" name="Google Shape;292;g312754b750f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2754b750f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312754b750f_2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9" name="Google Shape;299;g312754b750f_2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2bce6de0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312bce6de0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5" name="Google Shape;305;g312bce6de0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7c77d5ed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7c77d5ed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g317c77d5ed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2754b750f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2754b750f_2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8" name="Google Shape;318;g312754b750f_2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28891d73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3128891d731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g3128891d731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f2dde6bb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ff2dde6bbb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g2ff2dde6bbb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2dde6bbb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ff2dde6bbb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6" name="Google Shape;136;g2ff2dde6bbb_0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e198c561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0e198c561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g30e198c561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e198c561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0e198c561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2" name="Google Shape;152;g30e198c561f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2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Clr>
                <a:schemeClr val="dk1"/>
              </a:buClr>
              <a:buSzPts val="1760"/>
              <a:buNone/>
              <a:defRPr sz="2200">
                <a:solidFill>
                  <a:schemeClr val="dk1"/>
                </a:solidFill>
              </a:defRPr>
            </a:lvl1pPr>
            <a:lvl2pPr indent="-228600" lvl="1" marL="914400" algn="l">
              <a:lnSpc>
                <a:spcPct val="100000"/>
              </a:lnSpc>
              <a:spcBef>
                <a:spcPts val="360"/>
              </a:spcBef>
              <a:spcAft>
                <a:spcPts val="0"/>
              </a:spcAft>
              <a:buClr>
                <a:srgbClr val="888888"/>
              </a:buClr>
              <a:buSzPts val="1440"/>
              <a:buNone/>
              <a:defRPr sz="1800">
                <a:solidFill>
                  <a:srgbClr val="888888"/>
                </a:solidFill>
              </a:defRPr>
            </a:lvl2pPr>
            <a:lvl3pPr indent="-228600" lvl="2" marL="1371600" algn="l">
              <a:lnSpc>
                <a:spcPct val="100000"/>
              </a:lnSpc>
              <a:spcBef>
                <a:spcPts val="320"/>
              </a:spcBef>
              <a:spcAft>
                <a:spcPts val="0"/>
              </a:spcAft>
              <a:buClr>
                <a:srgbClr val="888888"/>
              </a:buClr>
              <a:buSzPts val="1280"/>
              <a:buNone/>
              <a:defRPr sz="1600">
                <a:solidFill>
                  <a:srgbClr val="888888"/>
                </a:solidFill>
              </a:defRPr>
            </a:lvl3pPr>
            <a:lvl4pPr indent="-228600" lvl="3" marL="1828800" algn="l">
              <a:lnSpc>
                <a:spcPct val="100000"/>
              </a:lnSpc>
              <a:spcBef>
                <a:spcPts val="280"/>
              </a:spcBef>
              <a:spcAft>
                <a:spcPts val="0"/>
              </a:spcAft>
              <a:buClr>
                <a:srgbClr val="888888"/>
              </a:buClr>
              <a:buSzPts val="1120"/>
              <a:buNone/>
              <a:defRPr sz="1400">
                <a:solidFill>
                  <a:srgbClr val="888888"/>
                </a:solidFill>
              </a:defRPr>
            </a:lvl4pPr>
            <a:lvl5pPr indent="-228600" lvl="4" marL="2286000" algn="l">
              <a:lnSpc>
                <a:spcPct val="100000"/>
              </a:lnSpc>
              <a:spcBef>
                <a:spcPts val="280"/>
              </a:spcBef>
              <a:spcAft>
                <a:spcPts val="0"/>
              </a:spcAft>
              <a:buClr>
                <a:srgbClr val="888888"/>
              </a:buClr>
              <a:buSzPts val="1120"/>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1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1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1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1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8"/>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52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8"/>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49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1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529"/>
                </a:srgbClr>
              </a:gs>
              <a:gs pos="100000">
                <a:srgbClr val="00E9F7">
                  <a:alpha val="53725"/>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8627"/>
                </a:srgbClr>
              </a:gs>
              <a:gs pos="80000">
                <a:srgbClr val="0099E4">
                  <a:alpha val="43529"/>
                </a:srgbClr>
              </a:gs>
              <a:gs pos="100000">
                <a:srgbClr val="0099E4">
                  <a:alpha val="4352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1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9"/>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world/gymprathap/india-solar-power-generation-dataset/workspace/file?filename=India-Solar-Power-Generation-Dataset.zi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hub.com/anirudhgv1805/dataAnalysisReport" TargetMode="External"/><Relationship Id="rId4" Type="http://schemas.openxmlformats.org/officeDocument/2006/relationships/hyperlink" Target="https://data.world/gymprathap/india-solar-power-generation-dataset" TargetMode="External"/><Relationship Id="rId5" Type="http://schemas.openxmlformats.org/officeDocument/2006/relationships/hyperlink" Target="https://learn.microsoft.com/en-us/power-b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
          <p:cNvSpPr txBox="1"/>
          <p:nvPr>
            <p:ph idx="1" type="subTitle"/>
          </p:nvPr>
        </p:nvSpPr>
        <p:spPr>
          <a:xfrm>
            <a:off x="2286000" y="1371600"/>
            <a:ext cx="6553200" cy="16002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dk1"/>
              </a:buClr>
              <a:buSzPts val="2560"/>
              <a:buNone/>
            </a:pPr>
            <a:r>
              <a:t/>
            </a:r>
            <a:endParaRPr b="1" sz="3200">
              <a:solidFill>
                <a:srgbClr val="B9077E"/>
              </a:solidFill>
            </a:endParaRPr>
          </a:p>
          <a:p>
            <a:pPr indent="0" lvl="0" marL="0" marR="0" rtl="0" algn="ctr">
              <a:lnSpc>
                <a:spcPct val="100000"/>
              </a:lnSpc>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87" name="Google Shape;87;p1"/>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88" name="Google Shape;88;p1"/>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9" name="Google Shape;89;p1"/>
          <p:cNvSpPr txBox="1"/>
          <p:nvPr/>
        </p:nvSpPr>
        <p:spPr>
          <a:xfrm>
            <a:off x="2964700" y="3429006"/>
            <a:ext cx="5943600" cy="2908200"/>
          </a:xfrm>
          <a:prstGeom prst="rect">
            <a:avLst/>
          </a:prstGeom>
          <a:noFill/>
          <a:ln>
            <a:noFill/>
          </a:ln>
        </p:spPr>
        <p:txBody>
          <a:bodyPr anchorCtr="0" anchor="t" bIns="45700" lIns="0" spcFirstLastPara="1" rIns="18275" wrap="square" tIns="45700">
            <a:normAutofit fontScale="92500" lnSpcReduction="10000"/>
          </a:bodyPr>
          <a:lstStyle/>
          <a:p>
            <a:pPr indent="0" lvl="0" marL="0" marR="45720" rtl="0" algn="l">
              <a:lnSpc>
                <a:spcPct val="100000"/>
              </a:lnSpc>
              <a:spcBef>
                <a:spcPts val="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1" i="0" lang="en-US" sz="1800" u="none" cap="none" strike="noStrike">
                <a:solidFill>
                  <a:schemeClr val="dk1"/>
                </a:solidFill>
                <a:latin typeface="Times New Roman"/>
                <a:ea typeface="Times New Roman"/>
                <a:cs typeface="Times New Roman"/>
                <a:sym typeface="Times New Roman"/>
              </a:rPr>
              <a:t>   PROJECT MEMBER   		</a:t>
            </a:r>
            <a:r>
              <a:rPr b="1" i="0" lang="en-US" sz="1800" u="none" cap="none" strike="noStrike">
                <a:solidFill>
                  <a:schemeClr val="dk1"/>
                </a:solidFill>
                <a:latin typeface="Arial"/>
                <a:ea typeface="Arial"/>
                <a:cs typeface="Arial"/>
                <a:sym typeface="Arial"/>
              </a:rPr>
              <a:t> PROJECT GUIDE</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0" i="0" lang="en-US" sz="1800" u="none" cap="none" strike="noStrike">
                <a:solidFill>
                  <a:schemeClr val="dk1"/>
                </a:solidFill>
                <a:latin typeface="Times New Roman"/>
                <a:ea typeface="Times New Roman"/>
                <a:cs typeface="Times New Roman"/>
                <a:sym typeface="Times New Roman"/>
              </a:rPr>
              <a:t>  BAIRAVI E (22ADR013)		Dr. KALAIVANI K S</a:t>
            </a:r>
            <a:endParaRPr b="0" i="0" sz="1400" u="none" cap="none" strike="noStrike">
              <a:solidFill>
                <a:srgbClr val="000000"/>
              </a:solidFill>
              <a:latin typeface="Arial"/>
              <a:ea typeface="Arial"/>
              <a:cs typeface="Arial"/>
              <a:sym typeface="Arial"/>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ANIRUDH G V(22ADR006)         ASSOCIATE PROFESSOR</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KABILAN C (22ADR045)</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1"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45720" rtl="0" algn="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nvSpPr>
        <p:spPr>
          <a:xfrm>
            <a:off x="1020975" y="857425"/>
            <a:ext cx="8520600" cy="189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Times New Roman"/>
                <a:ea typeface="Times New Roman"/>
                <a:cs typeface="Times New Roman"/>
                <a:sym typeface="Times New Roman"/>
              </a:rPr>
              <a:t>INDIA SOLAR POWER GENERATION ANALYSIS</a:t>
            </a:r>
            <a:endParaRPr b="0" i="0" sz="3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0e198c561f_0_13"/>
          <p:cNvSpPr txBox="1"/>
          <p:nvPr>
            <p:ph idx="1" type="body"/>
          </p:nvPr>
        </p:nvSpPr>
        <p:spPr>
          <a:xfrm>
            <a:off x="1012200" y="859125"/>
            <a:ext cx="7961700" cy="6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700">
                <a:latin typeface="Times New Roman"/>
                <a:ea typeface="Times New Roman"/>
                <a:cs typeface="Times New Roman"/>
                <a:sym typeface="Times New Roman"/>
              </a:rPr>
              <a:t>5.	</a:t>
            </a:r>
            <a:r>
              <a:rPr lang="en-US" sz="1800">
                <a:latin typeface="Times New Roman"/>
                <a:ea typeface="Times New Roman"/>
                <a:cs typeface="Times New Roman"/>
                <a:sym typeface="Times New Roman"/>
              </a:rPr>
              <a:t>Calculate average, max, and min temperatures.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63" name="Google Shape;163;g30e198c561f_0_13"/>
          <p:cNvPicPr preferRelativeResize="0"/>
          <p:nvPr/>
        </p:nvPicPr>
        <p:blipFill rotWithShape="1">
          <a:blip r:embed="rId3">
            <a:alphaModFix/>
          </a:blip>
          <a:srcRect b="0" l="0" r="0" t="0"/>
          <a:stretch/>
        </p:blipFill>
        <p:spPr>
          <a:xfrm>
            <a:off x="855400" y="1865374"/>
            <a:ext cx="7734300" cy="2688450"/>
          </a:xfrm>
          <a:prstGeom prst="rect">
            <a:avLst/>
          </a:prstGeom>
          <a:noFill/>
          <a:ln>
            <a:noFill/>
          </a:ln>
        </p:spPr>
      </p:pic>
      <p:sp>
        <p:nvSpPr>
          <p:cNvPr id="164" name="Google Shape;164;g30e198c561f_0_13"/>
          <p:cNvSpPr txBox="1"/>
          <p:nvPr/>
        </p:nvSpPr>
        <p:spPr>
          <a:xfrm>
            <a:off x="1422750" y="4114150"/>
            <a:ext cx="6872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 6.98 M		Maximum: 8 M		Minimum: 6 M</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ff2dde6bbb_0_94"/>
          <p:cNvSpPr txBox="1"/>
          <p:nvPr>
            <p:ph idx="1" type="body"/>
          </p:nvPr>
        </p:nvSpPr>
        <p:spPr>
          <a:xfrm>
            <a:off x="969550" y="859125"/>
            <a:ext cx="8004300" cy="6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700">
                <a:latin typeface="Times New Roman"/>
                <a:ea typeface="Times New Roman"/>
                <a:cs typeface="Times New Roman"/>
                <a:sym typeface="Times New Roman"/>
              </a:rPr>
              <a:t>6.	</a:t>
            </a:r>
            <a:r>
              <a:rPr lang="en-US" sz="1800">
                <a:latin typeface="Times New Roman"/>
                <a:ea typeface="Times New Roman"/>
                <a:cs typeface="Times New Roman"/>
                <a:sym typeface="Times New Roman"/>
              </a:rPr>
              <a:t>Calculate average, max, and min irradiation values.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71" name="Google Shape;171;g2ff2dde6bbb_0_94"/>
          <p:cNvPicPr preferRelativeResize="0"/>
          <p:nvPr/>
        </p:nvPicPr>
        <p:blipFill rotWithShape="1">
          <a:blip r:embed="rId3">
            <a:alphaModFix/>
          </a:blip>
          <a:srcRect b="0" l="0" r="0" t="0"/>
          <a:stretch/>
        </p:blipFill>
        <p:spPr>
          <a:xfrm>
            <a:off x="806325" y="1635825"/>
            <a:ext cx="7899524" cy="2686050"/>
          </a:xfrm>
          <a:prstGeom prst="rect">
            <a:avLst/>
          </a:prstGeom>
          <a:noFill/>
          <a:ln>
            <a:noFill/>
          </a:ln>
        </p:spPr>
      </p:pic>
      <p:sp>
        <p:nvSpPr>
          <p:cNvPr id="172" name="Google Shape;172;g2ff2dde6bbb_0_94"/>
          <p:cNvSpPr txBox="1"/>
          <p:nvPr/>
        </p:nvSpPr>
        <p:spPr>
          <a:xfrm>
            <a:off x="1422750" y="4114150"/>
            <a:ext cx="6872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 0.23		Maximum: 1.22		Minimum: 0</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e198c561f_0_20"/>
          <p:cNvSpPr txBox="1"/>
          <p:nvPr>
            <p:ph idx="1" type="body"/>
          </p:nvPr>
        </p:nvSpPr>
        <p:spPr>
          <a:xfrm>
            <a:off x="914400" y="87346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7.	Compare different plants (using </a:t>
            </a:r>
            <a:r>
              <a:rPr lang="en-US" sz="1800">
                <a:solidFill>
                  <a:srgbClr val="188038"/>
                </a:solidFill>
                <a:latin typeface="Times New Roman"/>
                <a:ea typeface="Times New Roman"/>
                <a:cs typeface="Times New Roman"/>
                <a:sym typeface="Times New Roman"/>
              </a:rPr>
              <a:t>PLANT_ID</a:t>
            </a:r>
            <a:r>
              <a:rPr lang="en-US" sz="1800">
                <a:latin typeface="Times New Roman"/>
                <a:ea typeface="Times New Roman"/>
                <a:cs typeface="Times New Roman"/>
                <a:sym typeface="Times New Roman"/>
              </a:rPr>
              <a:t>) to see which has higher ambient                  temperatures.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a:p>
        </p:txBody>
      </p:sp>
      <p:pic>
        <p:nvPicPr>
          <p:cNvPr id="179" name="Google Shape;179;g30e198c561f_0_20"/>
          <p:cNvPicPr preferRelativeResize="0"/>
          <p:nvPr/>
        </p:nvPicPr>
        <p:blipFill rotWithShape="1">
          <a:blip r:embed="rId3">
            <a:alphaModFix/>
          </a:blip>
          <a:srcRect b="0" l="0" r="0" t="0"/>
          <a:stretch/>
        </p:blipFill>
        <p:spPr>
          <a:xfrm>
            <a:off x="914400" y="1717698"/>
            <a:ext cx="7818751" cy="3883475"/>
          </a:xfrm>
          <a:prstGeom prst="rect">
            <a:avLst/>
          </a:prstGeom>
          <a:noFill/>
          <a:ln>
            <a:noFill/>
          </a:ln>
        </p:spPr>
      </p:pic>
      <p:sp>
        <p:nvSpPr>
          <p:cNvPr id="180" name="Google Shape;180;g30e198c561f_0_20"/>
          <p:cNvSpPr txBox="1"/>
          <p:nvPr/>
        </p:nvSpPr>
        <p:spPr>
          <a:xfrm>
            <a:off x="1529575" y="5591900"/>
            <a:ext cx="63777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Plant ID 4136001 has acquired highest ambient temperature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f2dde6bbb_0_0"/>
          <p:cNvSpPr txBox="1"/>
          <p:nvPr/>
        </p:nvSpPr>
        <p:spPr>
          <a:xfrm>
            <a:off x="1021525" y="820150"/>
            <a:ext cx="7546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8.	Compare different plants (using </a:t>
            </a:r>
            <a:r>
              <a:rPr b="0" i="0" lang="en-US" sz="1800" u="none" cap="none" strike="noStrike">
                <a:solidFill>
                  <a:srgbClr val="188038"/>
                </a:solidFill>
                <a:latin typeface="Times New Roman"/>
                <a:ea typeface="Times New Roman"/>
                <a:cs typeface="Times New Roman"/>
                <a:sym typeface="Times New Roman"/>
              </a:rPr>
              <a:t>PLANT_ID</a:t>
            </a:r>
            <a:r>
              <a:rPr b="0" i="0" lang="en-US" sz="1800" u="none" cap="none" strike="noStrike">
                <a:solidFill>
                  <a:schemeClr val="dk1"/>
                </a:solidFill>
                <a:latin typeface="Times New Roman"/>
                <a:ea typeface="Times New Roman"/>
                <a:cs typeface="Times New Roman"/>
                <a:sym typeface="Times New Roman"/>
              </a:rPr>
              <a:t>) to see which has higher irradiation levels.</a:t>
            </a:r>
            <a:endParaRPr b="0" i="0" sz="1800" u="none" cap="none" strike="noStrike">
              <a:solidFill>
                <a:srgbClr val="000000"/>
              </a:solidFill>
              <a:latin typeface="Arial"/>
              <a:ea typeface="Arial"/>
              <a:cs typeface="Arial"/>
              <a:sym typeface="Arial"/>
            </a:endParaRPr>
          </a:p>
        </p:txBody>
      </p:sp>
      <p:sp>
        <p:nvSpPr>
          <p:cNvPr id="187" name="Google Shape;187;g2ff2dde6bbb_0_0"/>
          <p:cNvSpPr txBox="1"/>
          <p:nvPr/>
        </p:nvSpPr>
        <p:spPr>
          <a:xfrm>
            <a:off x="1695825" y="5544725"/>
            <a:ext cx="64563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PLANT ID 4135001 has higher irradiation level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188" name="Google Shape;188;g2ff2dde6bbb_0_0"/>
          <p:cNvPicPr preferRelativeResize="0"/>
          <p:nvPr/>
        </p:nvPicPr>
        <p:blipFill rotWithShape="1">
          <a:blip r:embed="rId3">
            <a:alphaModFix/>
          </a:blip>
          <a:srcRect b="-3537" l="2618" r="-2618" t="3540"/>
          <a:stretch/>
        </p:blipFill>
        <p:spPr>
          <a:xfrm>
            <a:off x="2097451" y="1697125"/>
            <a:ext cx="5394925" cy="399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ff2dde6bbb_0_24"/>
          <p:cNvSpPr txBox="1"/>
          <p:nvPr/>
        </p:nvSpPr>
        <p:spPr>
          <a:xfrm>
            <a:off x="1132475" y="860825"/>
            <a:ext cx="795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9.	Calculate cumulative irradiation values over periods to assess overall energy potential.</a:t>
            </a:r>
            <a:endParaRPr b="0" i="0" sz="1800" u="none" cap="none" strike="noStrike">
              <a:solidFill>
                <a:schemeClr val="dk1"/>
              </a:solidFill>
              <a:latin typeface="Times New Roman"/>
              <a:ea typeface="Times New Roman"/>
              <a:cs typeface="Times New Roman"/>
              <a:sym typeface="Times New Roman"/>
            </a:endParaRPr>
          </a:p>
        </p:txBody>
      </p:sp>
      <p:pic>
        <p:nvPicPr>
          <p:cNvPr id="195" name="Google Shape;195;g2ff2dde6bbb_0_24"/>
          <p:cNvPicPr preferRelativeResize="0"/>
          <p:nvPr/>
        </p:nvPicPr>
        <p:blipFill rotWithShape="1">
          <a:blip r:embed="rId3">
            <a:alphaModFix/>
          </a:blip>
          <a:srcRect b="0" l="0" r="0" t="0"/>
          <a:stretch/>
        </p:blipFill>
        <p:spPr>
          <a:xfrm>
            <a:off x="1132475" y="1856550"/>
            <a:ext cx="7521800" cy="3744626"/>
          </a:xfrm>
          <a:prstGeom prst="rect">
            <a:avLst/>
          </a:prstGeom>
          <a:noFill/>
          <a:ln>
            <a:noFill/>
          </a:ln>
        </p:spPr>
      </p:pic>
      <p:sp>
        <p:nvSpPr>
          <p:cNvPr id="196" name="Google Shape;196;g2ff2dde6bbb_0_24"/>
          <p:cNvSpPr txBox="1"/>
          <p:nvPr/>
        </p:nvSpPr>
        <p:spPr>
          <a:xfrm>
            <a:off x="1467225" y="5544725"/>
            <a:ext cx="6958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PLANT ID 4135001: The total yield increases over time</a:t>
            </a:r>
            <a:endParaRPr b="0" i="0" sz="1800" u="none" cap="none" strike="noStrike">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ID 4136001: The total yield remains same over the time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f2dde6bbb_0_32"/>
          <p:cNvSpPr txBox="1"/>
          <p:nvPr/>
        </p:nvSpPr>
        <p:spPr>
          <a:xfrm>
            <a:off x="1143000" y="838200"/>
            <a:ext cx="82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10.	Find the relationship between the two dataset.</a:t>
            </a:r>
            <a:endParaRPr b="0" i="0" sz="1800" u="none" cap="none" strike="noStrike">
              <a:solidFill>
                <a:schemeClr val="dk1"/>
              </a:solidFill>
              <a:latin typeface="Times New Roman"/>
              <a:ea typeface="Times New Roman"/>
              <a:cs typeface="Times New Roman"/>
              <a:sym typeface="Times New Roman"/>
            </a:endParaRPr>
          </a:p>
        </p:txBody>
      </p:sp>
      <p:pic>
        <p:nvPicPr>
          <p:cNvPr id="203" name="Google Shape;203;g2ff2dde6bbb_0_32"/>
          <p:cNvPicPr preferRelativeResize="0"/>
          <p:nvPr/>
        </p:nvPicPr>
        <p:blipFill rotWithShape="1">
          <a:blip r:embed="rId3">
            <a:alphaModFix/>
          </a:blip>
          <a:srcRect b="0" l="0" r="0" t="0"/>
          <a:stretch/>
        </p:blipFill>
        <p:spPr>
          <a:xfrm>
            <a:off x="1160950" y="1581425"/>
            <a:ext cx="6876400" cy="3718450"/>
          </a:xfrm>
          <a:prstGeom prst="rect">
            <a:avLst/>
          </a:prstGeom>
          <a:noFill/>
          <a:ln>
            <a:noFill/>
          </a:ln>
        </p:spPr>
      </p:pic>
      <p:sp>
        <p:nvSpPr>
          <p:cNvPr id="204" name="Google Shape;204;g2ff2dde6bbb_0_32"/>
          <p:cNvSpPr txBox="1"/>
          <p:nvPr/>
        </p:nvSpPr>
        <p:spPr>
          <a:xfrm>
            <a:off x="1257775" y="5581400"/>
            <a:ext cx="64563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AC power attribute has many to one relationship to the thermal difference attribute.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f2dde6bbb_0_56"/>
          <p:cNvSpPr txBox="1"/>
          <p:nvPr/>
        </p:nvSpPr>
        <p:spPr>
          <a:xfrm>
            <a:off x="1165650" y="807575"/>
            <a:ext cx="775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11.	Compare the total yield generated by two different plants.</a:t>
            </a:r>
            <a:endParaRPr b="0" i="0" sz="1800" u="none" cap="none" strike="noStrike">
              <a:solidFill>
                <a:schemeClr val="dk1"/>
              </a:solidFill>
              <a:latin typeface="Times New Roman"/>
              <a:ea typeface="Times New Roman"/>
              <a:cs typeface="Times New Roman"/>
              <a:sym typeface="Times New Roman"/>
            </a:endParaRPr>
          </a:p>
        </p:txBody>
      </p:sp>
      <p:pic>
        <p:nvPicPr>
          <p:cNvPr id="211" name="Google Shape;211;g2ff2dde6bbb_0_56"/>
          <p:cNvPicPr preferRelativeResize="0"/>
          <p:nvPr/>
        </p:nvPicPr>
        <p:blipFill rotWithShape="1">
          <a:blip r:embed="rId3">
            <a:alphaModFix/>
          </a:blip>
          <a:srcRect b="0" l="0" r="0" t="0"/>
          <a:stretch/>
        </p:blipFill>
        <p:spPr>
          <a:xfrm>
            <a:off x="1389200" y="1413097"/>
            <a:ext cx="6482424" cy="3776400"/>
          </a:xfrm>
          <a:prstGeom prst="rect">
            <a:avLst/>
          </a:prstGeom>
          <a:noFill/>
          <a:ln>
            <a:noFill/>
          </a:ln>
        </p:spPr>
      </p:pic>
      <p:sp>
        <p:nvSpPr>
          <p:cNvPr id="212" name="Google Shape;212;g2ff2dde6bbb_0_56"/>
          <p:cNvSpPr txBox="1"/>
          <p:nvPr/>
        </p:nvSpPr>
        <p:spPr>
          <a:xfrm>
            <a:off x="1257775" y="5352800"/>
            <a:ext cx="69480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total yield generated by PLANT 4135001 is much lower than that has been generated by the PLANT 4136001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ff2dde6bbb_0_65"/>
          <p:cNvSpPr txBox="1"/>
          <p:nvPr/>
        </p:nvSpPr>
        <p:spPr>
          <a:xfrm>
            <a:off x="1038425" y="774750"/>
            <a:ext cx="734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12.	Compare and contrast the thermal differences between the two solar plants.</a:t>
            </a:r>
            <a:endParaRPr b="0" i="0" sz="1800" u="none" cap="none" strike="noStrike">
              <a:solidFill>
                <a:srgbClr val="000000"/>
              </a:solidFill>
              <a:latin typeface="Arial"/>
              <a:ea typeface="Arial"/>
              <a:cs typeface="Arial"/>
              <a:sym typeface="Arial"/>
            </a:endParaRPr>
          </a:p>
        </p:txBody>
      </p:sp>
      <p:pic>
        <p:nvPicPr>
          <p:cNvPr id="219" name="Google Shape;219;g2ff2dde6bbb_0_65"/>
          <p:cNvPicPr preferRelativeResize="0"/>
          <p:nvPr/>
        </p:nvPicPr>
        <p:blipFill rotWithShape="1">
          <a:blip r:embed="rId3">
            <a:alphaModFix/>
          </a:blip>
          <a:srcRect b="0" l="0" r="0" t="0"/>
          <a:stretch/>
        </p:blipFill>
        <p:spPr>
          <a:xfrm>
            <a:off x="2014750" y="1525725"/>
            <a:ext cx="5638600" cy="4389299"/>
          </a:xfrm>
          <a:prstGeom prst="rect">
            <a:avLst/>
          </a:prstGeom>
          <a:noFill/>
          <a:ln>
            <a:noFill/>
          </a:ln>
        </p:spPr>
      </p:pic>
      <p:sp>
        <p:nvSpPr>
          <p:cNvPr id="220" name="Google Shape;220;g2ff2dde6bbb_0_65"/>
          <p:cNvSpPr txBox="1"/>
          <p:nvPr/>
        </p:nvSpPr>
        <p:spPr>
          <a:xfrm>
            <a:off x="1257775" y="5915025"/>
            <a:ext cx="64563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INFERENCE: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The thermal difference of PLANT ID 4135001 varies while of the other plant remains same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f2dde6bbb_0_73"/>
          <p:cNvSpPr txBox="1"/>
          <p:nvPr/>
        </p:nvSpPr>
        <p:spPr>
          <a:xfrm>
            <a:off x="1047350" y="727250"/>
            <a:ext cx="803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13.	Compare the </a:t>
            </a:r>
            <a:r>
              <a:rPr b="0" i="0" lang="en-US" sz="1800" u="none" cap="none" strike="noStrike">
                <a:solidFill>
                  <a:srgbClr val="188038"/>
                </a:solidFill>
                <a:latin typeface="Times New Roman"/>
                <a:ea typeface="Times New Roman"/>
                <a:cs typeface="Times New Roman"/>
                <a:sym typeface="Times New Roman"/>
              </a:rPr>
              <a:t>AC_POWER </a:t>
            </a:r>
            <a:r>
              <a:rPr b="0" i="0" lang="en-US" sz="1800" u="none" cap="none" strike="noStrike">
                <a:solidFill>
                  <a:schemeClr val="dk1"/>
                </a:solidFill>
                <a:latin typeface="Times New Roman"/>
                <a:ea typeface="Times New Roman"/>
                <a:cs typeface="Times New Roman"/>
                <a:sym typeface="Times New Roman"/>
              </a:rPr>
              <a:t>generated by two plants</a:t>
            </a:r>
            <a:endParaRPr b="0" i="0" sz="1800" u="none" cap="none" strike="noStrike">
              <a:solidFill>
                <a:schemeClr val="dk1"/>
              </a:solidFill>
              <a:latin typeface="Times New Roman"/>
              <a:ea typeface="Times New Roman"/>
              <a:cs typeface="Times New Roman"/>
              <a:sym typeface="Times New Roman"/>
            </a:endParaRPr>
          </a:p>
        </p:txBody>
      </p:sp>
      <p:pic>
        <p:nvPicPr>
          <p:cNvPr id="227" name="Google Shape;227;g2ff2dde6bbb_0_73"/>
          <p:cNvPicPr preferRelativeResize="0"/>
          <p:nvPr/>
        </p:nvPicPr>
        <p:blipFill rotWithShape="1">
          <a:blip r:embed="rId3">
            <a:alphaModFix/>
          </a:blip>
          <a:srcRect b="0" l="0" r="0" t="0"/>
          <a:stretch/>
        </p:blipFill>
        <p:spPr>
          <a:xfrm>
            <a:off x="1421775" y="1421525"/>
            <a:ext cx="6873826" cy="4140550"/>
          </a:xfrm>
          <a:prstGeom prst="rect">
            <a:avLst/>
          </a:prstGeom>
          <a:noFill/>
          <a:ln>
            <a:noFill/>
          </a:ln>
        </p:spPr>
      </p:pic>
      <p:sp>
        <p:nvSpPr>
          <p:cNvPr id="228" name="Google Shape;228;g2ff2dde6bbb_0_73"/>
          <p:cNvSpPr txBox="1"/>
          <p:nvPr/>
        </p:nvSpPr>
        <p:spPr>
          <a:xfrm>
            <a:off x="1552425" y="5562075"/>
            <a:ext cx="68739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PLANT ID 4135001 generates varying AC power while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other generates 16334048 sum of AC power all the days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ff2dde6bbb_0_81"/>
          <p:cNvSpPr txBox="1"/>
          <p:nvPr/>
        </p:nvSpPr>
        <p:spPr>
          <a:xfrm>
            <a:off x="894975" y="808875"/>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14.	Finding the adverse effect of the temperature difference to the power generation</a:t>
            </a:r>
            <a:endParaRPr b="0" i="0" sz="1400" u="none" cap="none" strike="noStrike">
              <a:solidFill>
                <a:srgbClr val="000000"/>
              </a:solidFill>
              <a:latin typeface="Arial"/>
              <a:ea typeface="Arial"/>
              <a:cs typeface="Arial"/>
              <a:sym typeface="Arial"/>
            </a:endParaRPr>
          </a:p>
        </p:txBody>
      </p:sp>
      <p:pic>
        <p:nvPicPr>
          <p:cNvPr id="235" name="Google Shape;235;g2ff2dde6bbb_0_81"/>
          <p:cNvPicPr preferRelativeResize="0"/>
          <p:nvPr/>
        </p:nvPicPr>
        <p:blipFill rotWithShape="1">
          <a:blip r:embed="rId3">
            <a:alphaModFix/>
          </a:blip>
          <a:srcRect b="0" l="0" r="0" t="0"/>
          <a:stretch/>
        </p:blipFill>
        <p:spPr>
          <a:xfrm>
            <a:off x="1814415" y="1628325"/>
            <a:ext cx="6055425" cy="3854675"/>
          </a:xfrm>
          <a:prstGeom prst="rect">
            <a:avLst/>
          </a:prstGeom>
          <a:noFill/>
          <a:ln>
            <a:noFill/>
          </a:ln>
        </p:spPr>
      </p:pic>
      <p:sp>
        <p:nvSpPr>
          <p:cNvPr id="236" name="Google Shape;236;g2ff2dde6bbb_0_81"/>
          <p:cNvSpPr txBox="1"/>
          <p:nvPr/>
        </p:nvSpPr>
        <p:spPr>
          <a:xfrm>
            <a:off x="1239675" y="5544725"/>
            <a:ext cx="72051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power generated remains same until the threshold value of ambient temperature with value 23.4 and varies as the temperature increases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888400" y="981350"/>
            <a:ext cx="8445900" cy="780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DESCRIPTION</a:t>
            </a:r>
            <a:endParaRPr b="0" i="0" sz="2800" u="none" cap="none" strike="noStrike">
              <a:solidFill>
                <a:srgbClr val="000000"/>
              </a:solidFill>
              <a:latin typeface="Times New Roman"/>
              <a:ea typeface="Times New Roman"/>
              <a:cs typeface="Times New Roman"/>
              <a:sym typeface="Times New Roman"/>
            </a:endParaRPr>
          </a:p>
        </p:txBody>
      </p:sp>
      <p:sp>
        <p:nvSpPr>
          <p:cNvPr id="96" name="Google Shape;96;p2"/>
          <p:cNvSpPr txBox="1"/>
          <p:nvPr/>
        </p:nvSpPr>
        <p:spPr>
          <a:xfrm>
            <a:off x="623400" y="1474642"/>
            <a:ext cx="8520600" cy="45879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Description : </a:t>
            </a:r>
            <a:r>
              <a:rPr b="0" i="0" lang="en-US" sz="1800" u="none" cap="none" strike="noStrike">
                <a:solidFill>
                  <a:schemeClr val="dk1"/>
                </a:solidFill>
                <a:latin typeface="Times New Roman"/>
                <a:ea typeface="Times New Roman"/>
                <a:cs typeface="Times New Roman"/>
                <a:sym typeface="Times New Roman"/>
              </a:rPr>
              <a:t>This dataset was collected from two solar power plants in India over a period of 34 days. It includes two main components for each plant: power generation data and sensor data. Power generation metrics were captured at the inverter level, which means each inverter was responsible for collecting data from multiple lines of solar panels. On the other hand, environmental sensor data was collected at the plant level using an optimally positioned sensor array.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Source:</a:t>
            </a:r>
            <a:r>
              <a:rPr b="0" i="0" lang="en-US" sz="1800" u="none" cap="none" strike="noStrike">
                <a:solidFill>
                  <a:srgbClr val="4CE0EA"/>
                </a:solidFill>
                <a:latin typeface="Times New Roman"/>
                <a:ea typeface="Times New Roman"/>
                <a:cs typeface="Times New Roman"/>
                <a:sym typeface="Times New Roman"/>
              </a:rPr>
              <a:t> </a:t>
            </a:r>
            <a:r>
              <a:rPr b="0" i="0" lang="en-US" sz="18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data.world</a:t>
            </a:r>
            <a:endParaRPr b="0" i="0" sz="1800" u="none" cap="none" strike="noStrike">
              <a:solidFill>
                <a:srgbClr val="0000FF"/>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Key features:</a:t>
            </a:r>
            <a:r>
              <a:rPr b="0" i="0" lang="en-US" sz="1800" u="none" cap="none" strike="noStrike">
                <a:solidFill>
                  <a:schemeClr val="dk1"/>
                </a:solidFill>
                <a:latin typeface="Times New Roman"/>
                <a:ea typeface="Times New Roman"/>
                <a:cs typeface="Times New Roman"/>
                <a:sym typeface="Times New Roman"/>
              </a:rPr>
              <a:t> Date, Time, Ambient temperature, Power generated, separate plant id, each module temperature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Purpose:</a:t>
            </a:r>
            <a:r>
              <a:rPr b="0" i="0" lang="en-US" sz="1800" u="none" cap="none" strike="noStrike">
                <a:solidFill>
                  <a:schemeClr val="dk1"/>
                </a:solidFill>
                <a:latin typeface="Times New Roman"/>
                <a:ea typeface="Times New Roman"/>
                <a:cs typeface="Times New Roman"/>
                <a:sym typeface="Times New Roman"/>
              </a:rPr>
              <a:t> By combining these two datasets, we can get a comprehensive view of how environmental conditions affect solar power production.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e198c561f_0_27"/>
          <p:cNvSpPr txBox="1"/>
          <p:nvPr/>
        </p:nvSpPr>
        <p:spPr>
          <a:xfrm>
            <a:off x="1047375" y="808875"/>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15.	How does the thermal difference affects the irradiation level?</a:t>
            </a:r>
            <a:endParaRPr b="0" i="0" sz="1400" u="none" cap="none" strike="noStrike">
              <a:solidFill>
                <a:srgbClr val="000000"/>
              </a:solidFill>
              <a:latin typeface="Arial"/>
              <a:ea typeface="Arial"/>
              <a:cs typeface="Arial"/>
              <a:sym typeface="Arial"/>
            </a:endParaRPr>
          </a:p>
        </p:txBody>
      </p:sp>
      <p:pic>
        <p:nvPicPr>
          <p:cNvPr id="243" name="Google Shape;243;g30e198c561f_0_27"/>
          <p:cNvPicPr preferRelativeResize="0"/>
          <p:nvPr/>
        </p:nvPicPr>
        <p:blipFill rotWithShape="1">
          <a:blip r:embed="rId3">
            <a:alphaModFix/>
          </a:blip>
          <a:srcRect b="0" l="0" r="0" t="0"/>
          <a:stretch/>
        </p:blipFill>
        <p:spPr>
          <a:xfrm>
            <a:off x="1410187" y="1487850"/>
            <a:ext cx="6823875" cy="4014475"/>
          </a:xfrm>
          <a:prstGeom prst="rect">
            <a:avLst/>
          </a:prstGeom>
          <a:noFill/>
          <a:ln>
            <a:noFill/>
          </a:ln>
        </p:spPr>
      </p:pic>
      <p:sp>
        <p:nvSpPr>
          <p:cNvPr id="244" name="Google Shape;244;g30e198c561f_0_27"/>
          <p:cNvSpPr txBox="1"/>
          <p:nvPr/>
        </p:nvSpPr>
        <p:spPr>
          <a:xfrm>
            <a:off x="1410175" y="554472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e198c561f_0_62"/>
          <p:cNvSpPr txBox="1"/>
          <p:nvPr/>
        </p:nvSpPr>
        <p:spPr>
          <a:xfrm>
            <a:off x="1260238" y="10233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16. What is the average of the daily yield in both plants?</a:t>
            </a:r>
            <a:endParaRPr b="0" i="0" sz="1800" u="none" cap="none" strike="noStrike">
              <a:solidFill>
                <a:srgbClr val="000000"/>
              </a:solidFill>
              <a:latin typeface="Arial"/>
              <a:ea typeface="Arial"/>
              <a:cs typeface="Arial"/>
              <a:sym typeface="Arial"/>
            </a:endParaRPr>
          </a:p>
        </p:txBody>
      </p:sp>
      <p:pic>
        <p:nvPicPr>
          <p:cNvPr id="251" name="Google Shape;251;g30e198c561f_0_62"/>
          <p:cNvPicPr preferRelativeResize="0"/>
          <p:nvPr/>
        </p:nvPicPr>
        <p:blipFill rotWithShape="1">
          <a:blip r:embed="rId3">
            <a:alphaModFix/>
          </a:blip>
          <a:srcRect b="0" l="0" r="0" t="0"/>
          <a:stretch/>
        </p:blipFill>
        <p:spPr>
          <a:xfrm>
            <a:off x="1318263" y="2003150"/>
            <a:ext cx="6823875" cy="42850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12754b750f_2_0"/>
          <p:cNvSpPr txBox="1"/>
          <p:nvPr/>
        </p:nvSpPr>
        <p:spPr>
          <a:xfrm>
            <a:off x="1092900" y="814600"/>
            <a:ext cx="7110600" cy="43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DAX QUERY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Average_Daily_Yield_Plant_1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AVERAGEX(</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SUMMARIZE(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'Plant_1_Generation_Data',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'Plant_1_Generation_Data'[DATE_TIME],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 SUM('Plant_1_Generation_Data'[DAILY_YIELD])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Average_Daily_Yield_Plant_2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AVERAGEX(</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SUMMARIZE(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'Plant_2_Generation_Data',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'Plant_2_Generation_Data'[DATE_TIME],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 SUM('Plant_2_Generation_Data'[DAILY_YIELD])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[Daily_Yield]</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58" name="Google Shape;258;g312754b750f_2_0"/>
          <p:cNvSpPr txBox="1"/>
          <p:nvPr/>
        </p:nvSpPr>
        <p:spPr>
          <a:xfrm>
            <a:off x="1257775" y="523992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312754b750f_0_8"/>
          <p:cNvPicPr preferRelativeResize="0"/>
          <p:nvPr/>
        </p:nvPicPr>
        <p:blipFill rotWithShape="1">
          <a:blip r:embed="rId3">
            <a:alphaModFix/>
          </a:blip>
          <a:srcRect b="0" l="0" r="0" t="0"/>
          <a:stretch/>
        </p:blipFill>
        <p:spPr>
          <a:xfrm>
            <a:off x="1340550" y="1761239"/>
            <a:ext cx="7030151" cy="4402325"/>
          </a:xfrm>
          <a:prstGeom prst="rect">
            <a:avLst/>
          </a:prstGeom>
          <a:noFill/>
          <a:ln>
            <a:noFill/>
          </a:ln>
        </p:spPr>
      </p:pic>
      <p:sp>
        <p:nvSpPr>
          <p:cNvPr id="265" name="Google Shape;265;g312754b750f_0_8"/>
          <p:cNvSpPr txBox="1"/>
          <p:nvPr/>
        </p:nvSpPr>
        <p:spPr>
          <a:xfrm>
            <a:off x="1260238" y="9471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17. What is the average of the Irradiation yield in both plants?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2754b750f_1_1"/>
          <p:cNvSpPr txBox="1"/>
          <p:nvPr/>
        </p:nvSpPr>
        <p:spPr>
          <a:xfrm>
            <a:off x="1144525" y="3938875"/>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irradiation level decreases with increase in thermal difference 	</a:t>
            </a:r>
            <a:endParaRPr b="0" i="0" sz="1800" u="none" cap="none" strike="noStrike">
              <a:solidFill>
                <a:schemeClr val="dk1"/>
              </a:solidFill>
              <a:latin typeface="Times New Roman"/>
              <a:ea typeface="Times New Roman"/>
              <a:cs typeface="Times New Roman"/>
              <a:sym typeface="Times New Roman"/>
            </a:endParaRPr>
          </a:p>
        </p:txBody>
      </p:sp>
      <p:sp>
        <p:nvSpPr>
          <p:cNvPr id="272" name="Google Shape;272;g312754b750f_1_1"/>
          <p:cNvSpPr txBox="1"/>
          <p:nvPr/>
        </p:nvSpPr>
        <p:spPr>
          <a:xfrm>
            <a:off x="1251075" y="866575"/>
            <a:ext cx="7058700" cy="307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DAX QUERY:</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Average_Irradiation_Plant1 = AVERAGE(‘Plant_1_Weather_Sensor_Data’[IRRADIATION])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Average_Irradiation_Plant_2 =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AVERAGE(‘Plant_2_Weather_Sensor_Data’[IRRADIATION])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312754b750f_0_22"/>
          <p:cNvPicPr preferRelativeResize="0"/>
          <p:nvPr/>
        </p:nvPicPr>
        <p:blipFill rotWithShape="1">
          <a:blip r:embed="rId3">
            <a:alphaModFix/>
          </a:blip>
          <a:srcRect b="0" l="0" r="0" t="0"/>
          <a:stretch/>
        </p:blipFill>
        <p:spPr>
          <a:xfrm>
            <a:off x="1086575" y="1864575"/>
            <a:ext cx="7436899" cy="4550700"/>
          </a:xfrm>
          <a:prstGeom prst="rect">
            <a:avLst/>
          </a:prstGeom>
          <a:noFill/>
          <a:ln>
            <a:noFill/>
          </a:ln>
        </p:spPr>
      </p:pic>
      <p:sp>
        <p:nvSpPr>
          <p:cNvPr id="279" name="Google Shape;279;g312754b750f_0_22"/>
          <p:cNvSpPr txBox="1"/>
          <p:nvPr/>
        </p:nvSpPr>
        <p:spPr>
          <a:xfrm>
            <a:off x="1031638" y="947150"/>
            <a:ext cx="75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18.  What is the total AC and DC Power Generated in both plants?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2754b750f_2_8"/>
          <p:cNvSpPr txBox="1"/>
          <p:nvPr/>
        </p:nvSpPr>
        <p:spPr>
          <a:xfrm>
            <a:off x="987275" y="1433525"/>
            <a:ext cx="3936900" cy="56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Cumulative_AC_Power_Yield_Plant_1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CALCULATE</a:t>
            </a:r>
            <a:r>
              <a:rPr b="0" i="0" lang="en-US" sz="14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SUM</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('Plant_1_Generation_Data'[AC_POWER]),</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FILTER</a:t>
            </a:r>
            <a:r>
              <a:rPr b="0" i="0" lang="en-US" sz="1400" u="none" cap="none" strike="noStrike">
                <a:solidFill>
                  <a:schemeClr val="dk1"/>
                </a:solidFill>
                <a:highlight>
                  <a:srgbClr val="FFFFFF"/>
                </a:highlight>
                <a:latin typeface="Times New Roman"/>
                <a:ea typeface="Times New Roman"/>
                <a:cs typeface="Times New Roman"/>
                <a:sym typeface="Times New Roman"/>
              </a:rPr>
              <a:t>(</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r>
              <a:rPr b="0" i="0" lang="en-US" sz="1400" u="none" cap="none" strike="noStrike">
                <a:solidFill>
                  <a:srgbClr val="3165BB"/>
                </a:solidFill>
                <a:highlight>
                  <a:srgbClr val="FFFFFF"/>
                </a:highlight>
                <a:latin typeface="Times New Roman"/>
                <a:ea typeface="Times New Roman"/>
                <a:cs typeface="Times New Roman"/>
                <a:sym typeface="Times New Roman"/>
              </a:rPr>
              <a:t>ALL</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'Plant_1_Generation_Data'[DATE_TIME] &lt;= </a:t>
            </a:r>
            <a:r>
              <a:rPr b="0" i="0" lang="en-US" sz="1400" u="none" cap="none" strike="noStrike">
                <a:solidFill>
                  <a:srgbClr val="3165BB"/>
                </a:solidFill>
                <a:highlight>
                  <a:srgbClr val="FFFFFF"/>
                </a:highlight>
                <a:latin typeface="Times New Roman"/>
                <a:ea typeface="Times New Roman"/>
                <a:cs typeface="Times New Roman"/>
                <a:sym typeface="Times New Roman"/>
              </a:rPr>
              <a:t>MAX</a:t>
            </a:r>
            <a:r>
              <a:rPr b="0" i="0" lang="en-US" sz="1400" u="none" cap="none" strike="noStrike">
                <a:solidFill>
                  <a:schemeClr val="dk1"/>
                </a:solidFill>
                <a:highlight>
                  <a:srgbClr val="FFFFFF"/>
                </a:highlight>
                <a:latin typeface="Times New Roman"/>
                <a:ea typeface="Times New Roman"/>
                <a:cs typeface="Times New Roman"/>
                <a:sym typeface="Times New Roman"/>
              </a:rPr>
              <a:t>('Plant_1_Generation_Data'[DATE_TIME])</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Daily_Total_DC_Power_Plant_1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'Plant_1_Generation_Data'[DC_POWER]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ALLEXCEPT</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a:t>
            </a: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001080"/>
                </a:solidFill>
                <a:highlight>
                  <a:schemeClr val="lt1"/>
                </a:highlight>
                <a:latin typeface="Times New Roman"/>
                <a:ea typeface="Times New Roman"/>
                <a:cs typeface="Times New Roman"/>
                <a:sym typeface="Times New Roman"/>
              </a:rPr>
              <a:t>'Plant_1_Generation_Data'[DATE_TIME]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86" name="Google Shape;286;g312754b750f_2_8"/>
          <p:cNvSpPr txBox="1"/>
          <p:nvPr/>
        </p:nvSpPr>
        <p:spPr>
          <a:xfrm>
            <a:off x="5041325" y="1416575"/>
            <a:ext cx="4135800" cy="56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Cumulative_AC_Power_Yield_Plant_2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('Plant_2_Generation_Data'[AC_POWER]),</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FILTER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'Plant_2_Generation_Data'[DATE_TIME]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&lt;=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MAX</a:t>
            </a:r>
            <a:r>
              <a:rPr b="0" i="0" lang="en-US" sz="1400" u="none" cap="none" strike="noStrike">
                <a:solidFill>
                  <a:schemeClr val="dk1"/>
                </a:solidFill>
                <a:highlight>
                  <a:schemeClr val="lt1"/>
                </a:highlight>
                <a:latin typeface="Times New Roman"/>
                <a:ea typeface="Times New Roman"/>
                <a:cs typeface="Times New Roman"/>
                <a:sym typeface="Times New Roman"/>
              </a:rPr>
              <a:t>('Plant_2_Generation_Data'[DATE_TIME])</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Daily_Total_DC_Power_Plant_2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CALCULATE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SUM</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'Plant_2_Generation_Data'[DC_POWER]</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3165BB"/>
                </a:solidFill>
                <a:highlight>
                  <a:schemeClr val="lt1"/>
                </a:highlight>
                <a:latin typeface="Times New Roman"/>
                <a:ea typeface="Times New Roman"/>
                <a:cs typeface="Times New Roman"/>
                <a:sym typeface="Times New Roman"/>
              </a:rPr>
              <a:t>ALLEXCEPT</a:t>
            </a:r>
            <a:r>
              <a:rPr b="0" i="0" lang="en-US" sz="1400" u="none" cap="none" strike="noStrike">
                <a:solidFill>
                  <a:schemeClr val="dk1"/>
                </a:solidFill>
                <a:highlight>
                  <a:schemeClr val="lt1"/>
                </a:highlight>
                <a:latin typeface="Times New Roman"/>
                <a:ea typeface="Times New Roman"/>
                <a:cs typeface="Times New Roman"/>
                <a:sym typeface="Times New Roman"/>
              </a:rPr>
              <a:t>(</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a:t>
            </a:r>
            <a:r>
              <a:rPr b="0" i="0" lang="en-US" sz="1400" u="none" cap="none" strike="noStrike">
                <a:solidFill>
                  <a:schemeClr val="dk1"/>
                </a:solidFill>
                <a:highlight>
                  <a:schemeClr val="lt1"/>
                </a:highlight>
                <a:latin typeface="Times New Roman"/>
                <a:ea typeface="Times New Roman"/>
                <a:cs typeface="Times New Roman"/>
                <a:sym typeface="Times New Roman"/>
              </a:rPr>
              <a:t>, </a:t>
            </a:r>
            <a:r>
              <a:rPr b="0" i="0" lang="en-US" sz="1400" u="none" cap="none" strike="noStrike">
                <a:solidFill>
                  <a:srgbClr val="001080"/>
                </a:solidFill>
                <a:highlight>
                  <a:schemeClr val="lt1"/>
                </a:highlight>
                <a:latin typeface="Times New Roman"/>
                <a:ea typeface="Times New Roman"/>
                <a:cs typeface="Times New Roman"/>
                <a:sym typeface="Times New Roman"/>
              </a:rPr>
              <a:t>'Plant_2_Generation_Data'[DATE_TIME]</a:t>
            </a:r>
            <a:r>
              <a:rPr b="0" i="0" lang="en-US" sz="1400" u="none" cap="none" strike="noStrike">
                <a:solidFill>
                  <a:schemeClr val="dk1"/>
                </a:solidFill>
                <a:highlight>
                  <a:schemeClr val="lt1"/>
                </a:highlight>
                <a:latin typeface="Times New Roman"/>
                <a:ea typeface="Times New Roman"/>
                <a:cs typeface="Times New Roman"/>
                <a:sym typeface="Times New Roman"/>
              </a:rPr>
              <a: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87" name="Google Shape;287;g312754b750f_2_8"/>
          <p:cNvSpPr txBox="1"/>
          <p:nvPr/>
        </p:nvSpPr>
        <p:spPr>
          <a:xfrm>
            <a:off x="1165000" y="823525"/>
            <a:ext cx="4921200" cy="43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DAX QUERY:</a:t>
            </a:r>
            <a:endParaRPr b="1" i="0" sz="1800" u="none" cap="none" strike="noStrike">
              <a:solidFill>
                <a:schemeClr val="dk1"/>
              </a:solidFill>
              <a:latin typeface="Times New Roman"/>
              <a:ea typeface="Times New Roman"/>
              <a:cs typeface="Times New Roman"/>
              <a:sym typeface="Times New Roman"/>
            </a:endParaRPr>
          </a:p>
        </p:txBody>
      </p:sp>
      <p:sp>
        <p:nvSpPr>
          <p:cNvPr id="288" name="Google Shape;288;g312754b750f_2_8"/>
          <p:cNvSpPr txBox="1"/>
          <p:nvPr/>
        </p:nvSpPr>
        <p:spPr>
          <a:xfrm>
            <a:off x="1165000" y="5581650"/>
            <a:ext cx="6994500" cy="10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2 has very low DC power generation from all the others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12754b750f_2_14"/>
          <p:cNvSpPr txBox="1"/>
          <p:nvPr/>
        </p:nvSpPr>
        <p:spPr>
          <a:xfrm>
            <a:off x="1027163" y="849600"/>
            <a:ext cx="754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20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19. 	What is the Power Efficiency of both power plants?</a:t>
            </a:r>
            <a:endParaRPr b="0" i="0" sz="1400" u="none" cap="none" strike="noStrike">
              <a:solidFill>
                <a:srgbClr val="000000"/>
              </a:solidFill>
              <a:latin typeface="Arial"/>
              <a:ea typeface="Arial"/>
              <a:cs typeface="Arial"/>
              <a:sym typeface="Arial"/>
            </a:endParaRPr>
          </a:p>
        </p:txBody>
      </p:sp>
      <p:pic>
        <p:nvPicPr>
          <p:cNvPr id="295" name="Google Shape;295;g312754b750f_2_14"/>
          <p:cNvPicPr preferRelativeResize="0"/>
          <p:nvPr/>
        </p:nvPicPr>
        <p:blipFill rotWithShape="1">
          <a:blip r:embed="rId3">
            <a:alphaModFix/>
          </a:blip>
          <a:srcRect b="0" l="0" r="0" t="0"/>
          <a:stretch/>
        </p:blipFill>
        <p:spPr>
          <a:xfrm>
            <a:off x="1051750" y="1499775"/>
            <a:ext cx="7711250" cy="433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12754b750f_2_20"/>
          <p:cNvSpPr txBox="1"/>
          <p:nvPr/>
        </p:nvSpPr>
        <p:spPr>
          <a:xfrm>
            <a:off x="835975" y="1095025"/>
            <a:ext cx="8234700" cy="3777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Total_AC_Power_Plant_1 = </a:t>
            </a:r>
            <a:r>
              <a:rPr b="0" i="0" lang="en-US" sz="1800" u="none" cap="none" strike="noStrike">
                <a:solidFill>
                  <a:srgbClr val="3165BB"/>
                </a:solidFill>
                <a:highlight>
                  <a:srgbClr val="FFFFFF"/>
                </a:highlight>
                <a:latin typeface="Times New Roman"/>
                <a:ea typeface="Times New Roman"/>
                <a:cs typeface="Times New Roman"/>
                <a:sym typeface="Times New Roman"/>
              </a:rPr>
              <a:t>SUM</a:t>
            </a:r>
            <a:r>
              <a:rPr b="0" i="0" lang="en-US" sz="1800" u="none" cap="none" strike="noStrike">
                <a:solidFill>
                  <a:schemeClr val="dk1"/>
                </a:solidFill>
                <a:highlight>
                  <a:srgbClr val="FFFFFF"/>
                </a:highlight>
                <a:latin typeface="Times New Roman"/>
                <a:ea typeface="Times New Roman"/>
                <a:cs typeface="Times New Roman"/>
                <a:sym typeface="Times New Roman"/>
              </a:rPr>
              <a:t>('Plant_1_Generation_Data'[AC_POWER])</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Total_DC_Power_Plant_1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'Plant_1_Generation_Data'[DC_POWER]</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Power_Efficiency_Plant_1 = </a:t>
            </a:r>
            <a:r>
              <a:rPr b="0" i="0" lang="en-US" sz="1800" u="none" cap="none" strike="noStrike">
                <a:solidFill>
                  <a:srgbClr val="3165BB"/>
                </a:solidFill>
                <a:highlight>
                  <a:schemeClr val="lt1"/>
                </a:highlight>
                <a:latin typeface="Times New Roman"/>
                <a:ea typeface="Times New Roman"/>
                <a:cs typeface="Times New Roman"/>
                <a:sym typeface="Times New Roman"/>
              </a:rPr>
              <a:t>DIVIDE</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[Total_AC_Power_Plant_1]</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01080"/>
                </a:solidFill>
                <a:highlight>
                  <a:schemeClr val="lt1"/>
                </a:highlight>
                <a:latin typeface="Times New Roman"/>
                <a:ea typeface="Times New Roman"/>
                <a:cs typeface="Times New Roman"/>
                <a:sym typeface="Times New Roman"/>
              </a:rPr>
              <a:t>[Total_DC_Power_Plant_1]</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98658"/>
                </a:solidFill>
                <a:highlight>
                  <a:schemeClr val="lt1"/>
                </a:highlight>
                <a:latin typeface="Times New Roman"/>
                <a:ea typeface="Times New Roman"/>
                <a:cs typeface="Times New Roman"/>
                <a:sym typeface="Times New Roman"/>
              </a:rPr>
              <a:t>0</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Total_AC_Power_Plant_2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('Plant_2_Generation_Data'[AC_POWER])</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Total_DC_Power_Plant_2 = </a:t>
            </a:r>
            <a:r>
              <a:rPr b="0" i="0" lang="en-US" sz="1800" u="none" cap="none" strike="noStrike">
                <a:solidFill>
                  <a:srgbClr val="3165BB"/>
                </a:solidFill>
                <a:highlight>
                  <a:schemeClr val="lt1"/>
                </a:highlight>
                <a:latin typeface="Times New Roman"/>
                <a:ea typeface="Times New Roman"/>
                <a:cs typeface="Times New Roman"/>
                <a:sym typeface="Times New Roman"/>
              </a:rPr>
              <a:t>SUM</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'Plant_2_Generation_Data'[DC_POWER]</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Times New Roman"/>
                <a:ea typeface="Times New Roman"/>
                <a:cs typeface="Times New Roman"/>
                <a:sym typeface="Times New Roman"/>
              </a:rPr>
              <a:t>Power_Efficiency_Plant_2 = </a:t>
            </a:r>
            <a:r>
              <a:rPr b="0" i="0" lang="en-US" sz="1800" u="none" cap="none" strike="noStrike">
                <a:solidFill>
                  <a:srgbClr val="3165BB"/>
                </a:solidFill>
                <a:highlight>
                  <a:schemeClr val="lt1"/>
                </a:highlight>
                <a:latin typeface="Times New Roman"/>
                <a:ea typeface="Times New Roman"/>
                <a:cs typeface="Times New Roman"/>
                <a:sym typeface="Times New Roman"/>
              </a:rPr>
              <a:t>DIVIDE</a:t>
            </a:r>
            <a:r>
              <a:rPr b="0" i="0" lang="en-US" sz="1800" u="none" cap="none" strike="noStrike">
                <a:solidFill>
                  <a:schemeClr val="dk1"/>
                </a:solidFill>
                <a:highlight>
                  <a:schemeClr val="lt1"/>
                </a:highlight>
                <a:latin typeface="Times New Roman"/>
                <a:ea typeface="Times New Roman"/>
                <a:cs typeface="Times New Roman"/>
                <a:sym typeface="Times New Roman"/>
              </a:rPr>
              <a:t>(</a:t>
            </a:r>
            <a:r>
              <a:rPr b="0" i="0" lang="en-US" sz="1800" u="none" cap="none" strike="noStrike">
                <a:solidFill>
                  <a:srgbClr val="001080"/>
                </a:solidFill>
                <a:highlight>
                  <a:schemeClr val="lt1"/>
                </a:highlight>
                <a:latin typeface="Times New Roman"/>
                <a:ea typeface="Times New Roman"/>
                <a:cs typeface="Times New Roman"/>
                <a:sym typeface="Times New Roman"/>
              </a:rPr>
              <a:t>[Total_AC_Power_Plant_2]</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01080"/>
                </a:solidFill>
                <a:highlight>
                  <a:schemeClr val="lt1"/>
                </a:highlight>
                <a:latin typeface="Times New Roman"/>
                <a:ea typeface="Times New Roman"/>
                <a:cs typeface="Times New Roman"/>
                <a:sym typeface="Times New Roman"/>
              </a:rPr>
              <a:t>[Total_DC_Power_Plant_2]</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rgbClr val="098658"/>
                </a:solidFill>
                <a:highlight>
                  <a:schemeClr val="lt1"/>
                </a:highlight>
                <a:latin typeface="Times New Roman"/>
                <a:ea typeface="Times New Roman"/>
                <a:cs typeface="Times New Roman"/>
                <a:sym typeface="Times New Roman"/>
              </a:rPr>
              <a:t>0</a:t>
            </a:r>
            <a:r>
              <a:rPr b="0" i="0" lang="en-US" sz="1800" u="none" cap="none" strike="noStrike">
                <a:solidFill>
                  <a:schemeClr val="dk1"/>
                </a:solidFill>
                <a:highlight>
                  <a:schemeClr val="lt1"/>
                </a:highlight>
                <a:latin typeface="Times New Roman"/>
                <a:ea typeface="Times New Roman"/>
                <a:cs typeface="Times New Roman"/>
                <a:sym typeface="Times New Roman"/>
              </a:rPr>
              <a:t>)</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Plant 2 has better power efficiency when compared to plant 1.</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12bce6de05_0_0"/>
          <p:cNvSpPr txBox="1"/>
          <p:nvPr>
            <p:ph type="title"/>
          </p:nvPr>
        </p:nvSpPr>
        <p:spPr>
          <a:xfrm>
            <a:off x="1023625" y="704850"/>
            <a:ext cx="76632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DASHBOARD</a:t>
            </a:r>
            <a:endParaRPr>
              <a:solidFill>
                <a:schemeClr val="dk1"/>
              </a:solidFill>
              <a:latin typeface="Times New Roman"/>
              <a:ea typeface="Times New Roman"/>
              <a:cs typeface="Times New Roman"/>
              <a:sym typeface="Times New Roman"/>
            </a:endParaRPr>
          </a:p>
        </p:txBody>
      </p:sp>
      <p:pic>
        <p:nvPicPr>
          <p:cNvPr id="308" name="Google Shape;308;g312bce6de05_0_0"/>
          <p:cNvPicPr preferRelativeResize="0"/>
          <p:nvPr/>
        </p:nvPicPr>
        <p:blipFill rotWithShape="1">
          <a:blip r:embed="rId3">
            <a:alphaModFix/>
          </a:blip>
          <a:srcRect b="0" l="0" r="0" t="0"/>
          <a:stretch/>
        </p:blipFill>
        <p:spPr>
          <a:xfrm>
            <a:off x="1023625" y="2048325"/>
            <a:ext cx="7482898" cy="4225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845100" y="10546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PREPROCESSING</a:t>
            </a:r>
            <a:endParaRPr b="0" i="0" sz="2800" u="none" cap="none" strike="noStrike">
              <a:solidFill>
                <a:srgbClr val="000000"/>
              </a:solidFill>
              <a:latin typeface="Times New Roman"/>
              <a:ea typeface="Times New Roman"/>
              <a:cs typeface="Times New Roman"/>
              <a:sym typeface="Times New Roman"/>
            </a:endParaRPr>
          </a:p>
        </p:txBody>
      </p:sp>
      <p:grpSp>
        <p:nvGrpSpPr>
          <p:cNvPr id="102" name="Google Shape;102;p3"/>
          <p:cNvGrpSpPr/>
          <p:nvPr/>
        </p:nvGrpSpPr>
        <p:grpSpPr>
          <a:xfrm>
            <a:off x="926737" y="2096776"/>
            <a:ext cx="7785285" cy="3116950"/>
            <a:chOff x="825325" y="1508500"/>
            <a:chExt cx="7003675" cy="711600"/>
          </a:xfrm>
        </p:grpSpPr>
        <p:grpSp>
          <p:nvGrpSpPr>
            <p:cNvPr id="103" name="Google Shape;103;p3"/>
            <p:cNvGrpSpPr/>
            <p:nvPr/>
          </p:nvGrpSpPr>
          <p:grpSpPr>
            <a:xfrm>
              <a:off x="825325" y="1508500"/>
              <a:ext cx="7003675" cy="711600"/>
              <a:chOff x="672925" y="1508500"/>
              <a:chExt cx="7003675" cy="711600"/>
            </a:xfrm>
          </p:grpSpPr>
          <p:sp>
            <p:nvSpPr>
              <p:cNvPr id="104" name="Google Shape;104;p3"/>
              <p:cNvSpPr/>
              <p:nvPr/>
            </p:nvSpPr>
            <p:spPr>
              <a:xfrm>
                <a:off x="672925"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3"/>
              <p:cNvSpPr/>
              <p:nvPr/>
            </p:nvSpPr>
            <p:spPr>
              <a:xfrm>
                <a:off x="334105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597890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3"/>
              <p:cNvSpPr/>
              <p:nvPr/>
            </p:nvSpPr>
            <p:spPr>
              <a:xfrm>
                <a:off x="243147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3"/>
              <p:cNvSpPr/>
              <p:nvPr/>
            </p:nvSpPr>
            <p:spPr>
              <a:xfrm>
                <a:off x="509212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9" name="Google Shape;109;p3"/>
            <p:cNvSpPr txBox="1"/>
            <p:nvPr/>
          </p:nvSpPr>
          <p:spPr>
            <a:xfrm>
              <a:off x="957550" y="1630475"/>
              <a:ext cx="1484100" cy="48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DATA EXTRACTION</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(from Excel)</a:t>
              </a:r>
              <a:endParaRPr b="0" i="0" sz="1700" u="none" cap="none" strike="noStrike">
                <a:solidFill>
                  <a:schemeClr val="dk1"/>
                </a:solidFill>
                <a:latin typeface="Times New Roman"/>
                <a:ea typeface="Times New Roman"/>
                <a:cs typeface="Times New Roman"/>
                <a:sym typeface="Times New Roman"/>
              </a:endParaRPr>
            </a:p>
          </p:txBody>
        </p:sp>
        <p:sp>
          <p:nvSpPr>
            <p:cNvPr id="110" name="Google Shape;110;p3"/>
            <p:cNvSpPr txBox="1"/>
            <p:nvPr/>
          </p:nvSpPr>
          <p:spPr>
            <a:xfrm>
              <a:off x="3538913" y="1618000"/>
              <a:ext cx="1576500" cy="10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111" name="Google Shape;111;p3"/>
            <p:cNvSpPr txBox="1"/>
            <p:nvPr/>
          </p:nvSpPr>
          <p:spPr>
            <a:xfrm>
              <a:off x="3478135" y="1630475"/>
              <a:ext cx="1697700" cy="52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transformed for the SOURCE_KEY (like labelling the source key to human understandable way using python)</a:t>
              </a:r>
              <a:endParaRPr b="0" i="0" sz="1700" u="none" cap="none" strike="noStrike">
                <a:solidFill>
                  <a:schemeClr val="dk1"/>
                </a:solidFill>
                <a:latin typeface="Times New Roman"/>
                <a:ea typeface="Times New Roman"/>
                <a:cs typeface="Times New Roman"/>
                <a:sym typeface="Times New Roman"/>
              </a:endParaRPr>
            </a:p>
          </p:txBody>
        </p:sp>
      </p:grpSp>
      <p:sp>
        <p:nvSpPr>
          <p:cNvPr id="112" name="Google Shape;112;p3"/>
          <p:cNvSpPr txBox="1"/>
          <p:nvPr/>
        </p:nvSpPr>
        <p:spPr>
          <a:xfrm>
            <a:off x="6843025" y="2517650"/>
            <a:ext cx="1869000" cy="227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Is Combined</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Both Plants data are combined to Perform easier analysis</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7c77d5ed3_0_0"/>
          <p:cNvSpPr txBox="1"/>
          <p:nvPr/>
        </p:nvSpPr>
        <p:spPr>
          <a:xfrm>
            <a:off x="960150" y="1503600"/>
            <a:ext cx="7223700" cy="3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Github Repository Link</a:t>
            </a:r>
            <a:endParaRPr sz="2000">
              <a:solidFill>
                <a:schemeClr val="dk1"/>
              </a:solidFill>
            </a:endParaRPr>
          </a:p>
          <a:p>
            <a:pPr indent="0" lvl="0" marL="0" rtl="0" algn="l">
              <a:spcBef>
                <a:spcPts val="0"/>
              </a:spcBef>
              <a:spcAft>
                <a:spcPts val="0"/>
              </a:spcAft>
              <a:buNone/>
            </a:pPr>
            <a:r>
              <a:rPr lang="en-US" sz="2000">
                <a:solidFill>
                  <a:schemeClr val="dk1"/>
                </a:solidFill>
              </a:rPr>
              <a:t>	</a:t>
            </a:r>
            <a:r>
              <a:rPr lang="en-US" sz="2000" u="sng">
                <a:solidFill>
                  <a:schemeClr val="accent1"/>
                </a:solidFill>
                <a:hlinkClick r:id="rId3">
                  <a:extLst>
                    <a:ext uri="{A12FA001-AC4F-418D-AE19-62706E023703}">
                      <ahyp:hlinkClr val="tx"/>
                    </a:ext>
                  </a:extLst>
                </a:hlinkClick>
              </a:rPr>
              <a:t>https://github.com/anirudhgv1805/dataAnalysisReport</a:t>
            </a:r>
            <a:endParaRPr sz="2000">
              <a:solidFill>
                <a:schemeClr val="accent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Refeerences</a:t>
            </a:r>
            <a:endParaRPr sz="2000">
              <a:solidFill>
                <a:schemeClr val="dk1"/>
              </a:solidFill>
            </a:endParaRPr>
          </a:p>
          <a:p>
            <a:pPr indent="0" lvl="0" marL="457200" rtl="0" algn="l">
              <a:spcBef>
                <a:spcPts val="0"/>
              </a:spcBef>
              <a:spcAft>
                <a:spcPts val="0"/>
              </a:spcAft>
              <a:buNone/>
            </a:pPr>
            <a:r>
              <a:rPr lang="en-US" sz="2000" u="sng">
                <a:solidFill>
                  <a:schemeClr val="accent1"/>
                </a:solidFill>
                <a:hlinkClick r:id="rId4">
                  <a:extLst>
                    <a:ext uri="{A12FA001-AC4F-418D-AE19-62706E023703}">
                      <ahyp:hlinkClr val="tx"/>
                    </a:ext>
                  </a:extLst>
                </a:hlinkClick>
              </a:rPr>
              <a:t>https://data.world/gymprathap/india-solar-power-generation-dataset</a:t>
            </a:r>
            <a:endParaRPr sz="2000">
              <a:solidFill>
                <a:schemeClr val="accent1"/>
              </a:solidFill>
            </a:endParaRPr>
          </a:p>
          <a:p>
            <a:pPr indent="0" lvl="0" marL="0" rtl="0" algn="l">
              <a:spcBef>
                <a:spcPts val="0"/>
              </a:spcBef>
              <a:spcAft>
                <a:spcPts val="0"/>
              </a:spcAft>
              <a:buNone/>
            </a:pPr>
            <a:r>
              <a:rPr lang="en-US" sz="2000">
                <a:solidFill>
                  <a:schemeClr val="dk1"/>
                </a:solidFill>
              </a:rPr>
              <a:t>Official Documentation:</a:t>
            </a:r>
            <a:endParaRPr sz="2000">
              <a:solidFill>
                <a:schemeClr val="dk1"/>
              </a:solidFill>
            </a:endParaRPr>
          </a:p>
          <a:p>
            <a:pPr indent="457200" lvl="0" marL="0" rtl="0" algn="l">
              <a:spcBef>
                <a:spcPts val="0"/>
              </a:spcBef>
              <a:spcAft>
                <a:spcPts val="0"/>
              </a:spcAft>
              <a:buNone/>
            </a:pPr>
            <a:r>
              <a:rPr lang="en-US" sz="2000" u="sng">
                <a:solidFill>
                  <a:schemeClr val="accent2"/>
                </a:solidFill>
                <a:hlinkClick r:id="rId5">
                  <a:extLst>
                    <a:ext uri="{A12FA001-AC4F-418D-AE19-62706E023703}">
                      <ahyp:hlinkClr val="tx"/>
                    </a:ext>
                  </a:extLst>
                </a:hlinkClick>
              </a:rPr>
              <a:t>https://learn.microsoft.com/en-us/power-bi/</a:t>
            </a:r>
            <a:endParaRPr sz="2000">
              <a:solidFill>
                <a:schemeClr val="accent2"/>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12754b750f_2_26"/>
          <p:cNvSpPr txBox="1"/>
          <p:nvPr/>
        </p:nvSpPr>
        <p:spPr>
          <a:xfrm>
            <a:off x="1252175" y="2600650"/>
            <a:ext cx="7204800" cy="356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THANK YOU</a:t>
            </a:r>
            <a:endParaRPr b="0" i="0" sz="3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968550" y="847925"/>
            <a:ext cx="8520600" cy="637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ANALYSIS</a:t>
            </a:r>
            <a:endParaRPr b="0" i="0" sz="2800" u="none" cap="none" strike="noStrike">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600" y="1506899"/>
            <a:ext cx="8520600" cy="5198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Split the data and time separately</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 the thermal differences.</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Analyze how ambient temperature affects module temperature.</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Find peak irradiation times.</a:t>
            </a:r>
            <a:endParaRPr b="0" i="0" sz="20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temperatures.</a:t>
            </a:r>
            <a:r>
              <a:rPr b="0" i="0" lang="en-US" sz="1900" u="none" cap="none" strike="noStrike">
                <a:solidFill>
                  <a:schemeClr val="dk1"/>
                </a:solidFill>
                <a:latin typeface="Times New Roman"/>
                <a:ea typeface="Times New Roman"/>
                <a:cs typeface="Times New Roman"/>
                <a:sym typeface="Times New Roman"/>
              </a:rPr>
              <a: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irradiation values.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ambient                  temperatures.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irradiation levels.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cumulative irradiation values over periods to assess overall energy potential.</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Find the relationship between the two dataset.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total yield generated by two different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and contrast the thermal differences between the two solar plants.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a:t>
            </a:r>
            <a:r>
              <a:rPr b="0" i="0" lang="en-US" sz="2000" u="none" cap="none" strike="noStrike">
                <a:solidFill>
                  <a:srgbClr val="188038"/>
                </a:solidFill>
                <a:latin typeface="Times New Roman"/>
                <a:ea typeface="Times New Roman"/>
                <a:cs typeface="Times New Roman"/>
                <a:sym typeface="Times New Roman"/>
              </a:rPr>
              <a:t>AC_POWER </a:t>
            </a:r>
            <a:r>
              <a:rPr b="0" i="0" lang="en-US" sz="2000" u="none" cap="none" strike="noStrike">
                <a:solidFill>
                  <a:schemeClr val="dk1"/>
                </a:solidFill>
                <a:latin typeface="Times New Roman"/>
                <a:ea typeface="Times New Roman"/>
                <a:cs typeface="Times New Roman"/>
                <a:sym typeface="Times New Roman"/>
              </a:rPr>
              <a:t>generated by two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Finding the adverse effect of the temperature difference to the power generation.</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120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28891d731_1_0"/>
          <p:cNvSpPr txBox="1"/>
          <p:nvPr/>
        </p:nvSpPr>
        <p:spPr>
          <a:xfrm>
            <a:off x="1033000" y="1119075"/>
            <a:ext cx="6846600" cy="155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How does the thermal difference affects the irradiation level?</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daily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Irradiation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total AC and DC Power Generated in both plants?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What is the Power Efficiency of both power plants</a:t>
            </a:r>
            <a:r>
              <a:rPr b="0" i="0" lang="en-US" sz="1400" u="none" cap="none" strike="noStrike">
                <a:solidFill>
                  <a:schemeClr val="dk1"/>
                </a:solidFill>
                <a:latin typeface="Arial"/>
                <a:ea typeface="Arial"/>
                <a:cs typeface="Arial"/>
                <a:sym typeface="Arial"/>
              </a:rPr>
              <a: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ff2dde6bbb_0_16"/>
          <p:cNvSpPr txBox="1"/>
          <p:nvPr/>
        </p:nvSpPr>
        <p:spPr>
          <a:xfrm>
            <a:off x="1047350" y="817800"/>
            <a:ext cx="66600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Split the data and time separately</a:t>
            </a:r>
            <a:endParaRPr b="0" i="0" sz="1800" u="none" cap="none" strike="noStrike">
              <a:solidFill>
                <a:srgbClr val="000000"/>
              </a:solidFill>
              <a:latin typeface="Arial"/>
              <a:ea typeface="Arial"/>
              <a:cs typeface="Arial"/>
              <a:sym typeface="Arial"/>
            </a:endParaRPr>
          </a:p>
        </p:txBody>
      </p:sp>
      <p:sp>
        <p:nvSpPr>
          <p:cNvPr id="131" name="Google Shape;131;g2ff2dde6bbb_0_16"/>
          <p:cNvSpPr txBox="1"/>
          <p:nvPr/>
        </p:nvSpPr>
        <p:spPr>
          <a:xfrm>
            <a:off x="1666625" y="5607600"/>
            <a:ext cx="7166400" cy="10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date and time has been splitted successfully.</a:t>
            </a:r>
            <a:endParaRPr b="0" i="0" sz="1800" u="none" cap="none" strike="noStrike">
              <a:solidFill>
                <a:schemeClr val="dk1"/>
              </a:solidFill>
              <a:latin typeface="Times New Roman"/>
              <a:ea typeface="Times New Roman"/>
              <a:cs typeface="Times New Roman"/>
              <a:sym typeface="Times New Roman"/>
            </a:endParaRPr>
          </a:p>
        </p:txBody>
      </p:sp>
      <p:pic>
        <p:nvPicPr>
          <p:cNvPr id="132" name="Google Shape;132;g2ff2dde6bbb_0_16"/>
          <p:cNvPicPr preferRelativeResize="0"/>
          <p:nvPr/>
        </p:nvPicPr>
        <p:blipFill rotWithShape="1">
          <a:blip r:embed="rId3">
            <a:alphaModFix/>
          </a:blip>
          <a:srcRect b="0" l="0" r="0" t="0"/>
          <a:stretch/>
        </p:blipFill>
        <p:spPr>
          <a:xfrm>
            <a:off x="1590350" y="1507725"/>
            <a:ext cx="6317901" cy="394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f2dde6bbb_0_42"/>
          <p:cNvSpPr txBox="1"/>
          <p:nvPr/>
        </p:nvSpPr>
        <p:spPr>
          <a:xfrm>
            <a:off x="1101225" y="751475"/>
            <a:ext cx="786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	Find the thermal differences </a:t>
            </a:r>
            <a:endParaRPr b="0" i="0" sz="1800" u="none" cap="none" strike="noStrike">
              <a:solidFill>
                <a:schemeClr val="dk1"/>
              </a:solidFill>
              <a:latin typeface="Times New Roman"/>
              <a:ea typeface="Times New Roman"/>
              <a:cs typeface="Times New Roman"/>
              <a:sym typeface="Times New Roman"/>
            </a:endParaRPr>
          </a:p>
        </p:txBody>
      </p:sp>
      <p:pic>
        <p:nvPicPr>
          <p:cNvPr id="139" name="Google Shape;139;g2ff2dde6bbb_0_42"/>
          <p:cNvPicPr preferRelativeResize="0"/>
          <p:nvPr/>
        </p:nvPicPr>
        <p:blipFill rotWithShape="1">
          <a:blip r:embed="rId3">
            <a:alphaModFix/>
          </a:blip>
          <a:srcRect b="37452" l="0" r="0" t="0"/>
          <a:stretch/>
        </p:blipFill>
        <p:spPr>
          <a:xfrm>
            <a:off x="1740525" y="1267250"/>
            <a:ext cx="4645500" cy="4289575"/>
          </a:xfrm>
          <a:prstGeom prst="rect">
            <a:avLst/>
          </a:prstGeom>
          <a:noFill/>
          <a:ln>
            <a:noFill/>
          </a:ln>
        </p:spPr>
      </p:pic>
      <p:sp>
        <p:nvSpPr>
          <p:cNvPr id="140" name="Google Shape;140;g2ff2dde6bbb_0_42"/>
          <p:cNvSpPr txBox="1"/>
          <p:nvPr/>
        </p:nvSpPr>
        <p:spPr>
          <a:xfrm>
            <a:off x="1257775" y="5758225"/>
            <a:ext cx="7218000" cy="8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Thermal difference has been found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Thermal difference=(Ambient temp - Module temp)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e198c561f_0_0"/>
          <p:cNvSpPr txBox="1"/>
          <p:nvPr>
            <p:ph idx="1" type="body"/>
          </p:nvPr>
        </p:nvSpPr>
        <p:spPr>
          <a:xfrm>
            <a:off x="879300" y="613727"/>
            <a:ext cx="8229600" cy="49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3.	Analyze how ambient temperature affects module temperature.</a:t>
            </a:r>
            <a:endParaRPr/>
          </a:p>
        </p:txBody>
      </p:sp>
      <p:sp>
        <p:nvSpPr>
          <p:cNvPr id="147" name="Google Shape;147;g30e198c561f_0_0"/>
          <p:cNvSpPr txBox="1"/>
          <p:nvPr/>
        </p:nvSpPr>
        <p:spPr>
          <a:xfrm>
            <a:off x="1287225" y="5773325"/>
            <a:ext cx="7166400" cy="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Module temperature increases with respect to ambient temperature</a:t>
            </a:r>
            <a:endParaRPr b="0" i="0" sz="1800" u="none" cap="none" strike="noStrike">
              <a:solidFill>
                <a:schemeClr val="dk1"/>
              </a:solidFill>
              <a:latin typeface="Times New Roman"/>
              <a:ea typeface="Times New Roman"/>
              <a:cs typeface="Times New Roman"/>
              <a:sym typeface="Times New Roman"/>
            </a:endParaRPr>
          </a:p>
        </p:txBody>
      </p:sp>
      <p:pic>
        <p:nvPicPr>
          <p:cNvPr id="148" name="Google Shape;148;g30e198c561f_0_0"/>
          <p:cNvPicPr preferRelativeResize="0"/>
          <p:nvPr/>
        </p:nvPicPr>
        <p:blipFill rotWithShape="1">
          <a:blip r:embed="rId3">
            <a:alphaModFix/>
          </a:blip>
          <a:srcRect b="0" l="0" r="0" t="0"/>
          <a:stretch/>
        </p:blipFill>
        <p:spPr>
          <a:xfrm>
            <a:off x="1193699" y="1446800"/>
            <a:ext cx="7166299" cy="416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e198c561f_0_6"/>
          <p:cNvSpPr txBox="1"/>
          <p:nvPr>
            <p:ph idx="1" type="body"/>
          </p:nvPr>
        </p:nvSpPr>
        <p:spPr>
          <a:xfrm>
            <a:off x="799625" y="902138"/>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a:latin typeface="Times New Roman"/>
                <a:ea typeface="Times New Roman"/>
                <a:cs typeface="Times New Roman"/>
                <a:sym typeface="Times New Roman"/>
              </a:rPr>
              <a:t>   4.     Find peak irradiation times.</a:t>
            </a:r>
            <a:endParaRPr sz="1800"/>
          </a:p>
        </p:txBody>
      </p:sp>
      <p:pic>
        <p:nvPicPr>
          <p:cNvPr id="155" name="Google Shape;155;g30e198c561f_0_6"/>
          <p:cNvPicPr preferRelativeResize="0"/>
          <p:nvPr/>
        </p:nvPicPr>
        <p:blipFill rotWithShape="1">
          <a:blip r:embed="rId3">
            <a:alphaModFix/>
          </a:blip>
          <a:srcRect b="51630" l="24004" r="47221" t="0"/>
          <a:stretch/>
        </p:blipFill>
        <p:spPr>
          <a:xfrm>
            <a:off x="1021500" y="1502300"/>
            <a:ext cx="6657174" cy="3789151"/>
          </a:xfrm>
          <a:prstGeom prst="rect">
            <a:avLst/>
          </a:prstGeom>
          <a:noFill/>
          <a:ln>
            <a:noFill/>
          </a:ln>
        </p:spPr>
      </p:pic>
      <p:sp>
        <p:nvSpPr>
          <p:cNvPr id="156" name="Google Shape;156;g30e198c561f_0_6"/>
          <p:cNvSpPr txBox="1"/>
          <p:nvPr/>
        </p:nvSpPr>
        <p:spPr>
          <a:xfrm>
            <a:off x="1529575" y="5591900"/>
            <a:ext cx="63777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INFERENCE: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peak irradiation is at 12.00 pm</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cp:coreProperties>
</file>