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7772400" cy="10058400"/>
  <p:notesSz cx="7772400" cy="10058400"/>
  <p:embeddedFontLst>
    <p:embeddedFont>
      <p:font typeface="LQSLKN+Comic Sans MS Bold"/>
      <p:regular r:id="rId26"/>
    </p:embeddedFont>
    <p:embeddedFont>
      <p:font typeface="UQMNGI+Oswald Medium"/>
      <p:regular r:id="rId27"/>
    </p:embeddedFont>
    <p:embeddedFont>
      <p:font typeface="QLPAHG+Comic Sans MS"/>
      <p:regular r:id="rId28"/>
    </p:embeddedFont>
    <p:embeddedFont>
      <p:font typeface="KANRGE+Merriweather Bold Italic"/>
      <p:regular r:id="rId29"/>
    </p:embeddedFont>
    <p:embeddedFont>
      <p:font typeface="ASIMFW+Roboto Italic"/>
      <p:regular r:id="rId30"/>
    </p:embeddedFont>
    <p:embeddedFont>
      <p:font typeface="OLMDKJ+Roboto Bold Italic"/>
      <p:regular r:id="rId3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font" Target="fonts/font1.fntdata" /><Relationship Id="rId27" Type="http://schemas.openxmlformats.org/officeDocument/2006/relationships/font" Target="fonts/font2.fntdata" /><Relationship Id="rId28" Type="http://schemas.openxmlformats.org/officeDocument/2006/relationships/font" Target="fonts/font3.fntdata" /><Relationship Id="rId29" Type="http://schemas.openxmlformats.org/officeDocument/2006/relationships/font" Target="fonts/font4.fntdata" /><Relationship Id="rId3" Type="http://schemas.openxmlformats.org/officeDocument/2006/relationships/viewProps" Target="viewProps.xml" /><Relationship Id="rId30" Type="http://schemas.openxmlformats.org/officeDocument/2006/relationships/font" Target="fonts/font5.fntdata" /><Relationship Id="rId31" Type="http://schemas.openxmlformats.org/officeDocument/2006/relationships/font" Target="fonts/font6.fntdata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38375" y="904093"/>
            <a:ext cx="4077258" cy="5690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8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761d"/>
                </a:solidFill>
                <a:latin typeface="LQSLKN+Comic Sans MS Bold"/>
                <a:cs typeface="LQSLKN+Comic Sans MS Bold"/>
              </a:rPr>
              <a:t>WEB</a:t>
            </a:r>
            <a:r>
              <a:rPr dirty="0" sz="3000" b="1">
                <a:solidFill>
                  <a:srgbClr val="38761d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3000" b="1">
                <a:solidFill>
                  <a:srgbClr val="38761d"/>
                </a:solidFill>
                <a:latin typeface="LQSLKN+Comic Sans MS Bold"/>
                <a:cs typeface="LQSLKN+Comic Sans MS Bold"/>
              </a:rPr>
              <a:t>APPLICATIONꢀ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47925" y="1428750"/>
            <a:ext cx="3119040" cy="6865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106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761d"/>
                </a:solidFill>
                <a:latin typeface="LQSLKN+Comic Sans MS Bold"/>
                <a:cs typeface="LQSLKN+Comic Sans MS Bold"/>
              </a:rPr>
              <a:t>DEVELOPMENT</a:t>
            </a:r>
            <a:r>
              <a:rPr dirty="0" sz="3000">
                <a:solidFill>
                  <a:srgbClr val="b45f06"/>
                </a:solidFill>
                <a:latin typeface="UQMNGI+Oswald Medium"/>
                <a:cs typeface="UQMNGI+Oswald Medium"/>
              </a:rPr>
              <a:t>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00200" y="2920222"/>
            <a:ext cx="4723215" cy="4779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63"/>
              </a:lnSpc>
              <a:spcBef>
                <a:spcPts val="0"/>
              </a:spcBef>
              <a:spcAft>
                <a:spcPts val="0"/>
              </a:spcAft>
            </a:pPr>
            <a:r>
              <a:rPr dirty="0" sz="3100" b="1" i="1">
                <a:solidFill>
                  <a:srgbClr val="e1220c"/>
                </a:solidFill>
                <a:latin typeface="Arial"/>
                <a:cs typeface="Arial"/>
              </a:rPr>
              <a:t>TITLE:</a:t>
            </a:r>
            <a:r>
              <a:rPr dirty="0" sz="3100" b="1" i="1">
                <a:solidFill>
                  <a:srgbClr val="e1220c"/>
                </a:solidFill>
                <a:latin typeface="Arial"/>
                <a:cs typeface="Arial"/>
              </a:rPr>
              <a:t> </a:t>
            </a:r>
            <a:r>
              <a:rPr dirty="0" sz="3100" b="1" i="1">
                <a:solidFill>
                  <a:srgbClr val="e1220c"/>
                </a:solidFill>
                <a:latin typeface="Arial"/>
                <a:cs typeface="Arial"/>
              </a:rPr>
              <a:t>Walk</a:t>
            </a:r>
            <a:r>
              <a:rPr dirty="0" sz="3100" b="1" i="1">
                <a:solidFill>
                  <a:srgbClr val="e1220c"/>
                </a:solidFill>
                <a:latin typeface="Arial"/>
                <a:cs typeface="Arial"/>
              </a:rPr>
              <a:t> </a:t>
            </a:r>
            <a:r>
              <a:rPr dirty="0" sz="3100" b="1" i="1">
                <a:solidFill>
                  <a:srgbClr val="e1220c"/>
                </a:solidFill>
                <a:latin typeface="Arial"/>
                <a:cs typeface="Arial"/>
              </a:rPr>
              <a:t>with</a:t>
            </a:r>
            <a:r>
              <a:rPr dirty="0" sz="3100" b="1" i="1">
                <a:solidFill>
                  <a:srgbClr val="e1220c"/>
                </a:solidFill>
                <a:latin typeface="Arial"/>
                <a:cs typeface="Arial"/>
              </a:rPr>
              <a:t> </a:t>
            </a:r>
            <a:r>
              <a:rPr dirty="0" sz="3100" b="1" i="1">
                <a:solidFill>
                  <a:srgbClr val="e1220c"/>
                </a:solidFill>
                <a:latin typeface="Arial"/>
                <a:cs typeface="Arial"/>
              </a:rPr>
              <a:t>a</a:t>
            </a:r>
            <a:r>
              <a:rPr dirty="0" sz="3100" b="1" i="1">
                <a:solidFill>
                  <a:srgbClr val="e1220c"/>
                </a:solidFill>
                <a:latin typeface="Arial"/>
                <a:cs typeface="Arial"/>
              </a:rPr>
              <a:t> </a:t>
            </a:r>
            <a:r>
              <a:rPr dirty="0" sz="3100" b="1" i="1">
                <a:solidFill>
                  <a:srgbClr val="e1220c"/>
                </a:solidFill>
                <a:latin typeface="Arial"/>
                <a:cs typeface="Arial"/>
              </a:rPr>
              <a:t>Book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72275" y="9417640"/>
            <a:ext cx="230059" cy="194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Arial"/>
                <a:cs typeface="Arial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3000" y="915758"/>
            <a:ext cx="5686443" cy="4097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6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 i="1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dirty="0" sz="2100" spc="-51" b="1" i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Clean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navigational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menu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with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an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In-Siteꢀ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1600" y="1344383"/>
            <a:ext cx="4380327" cy="4097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6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Search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and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product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categories.ꢀ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000" y="5268683"/>
            <a:ext cx="5610392" cy="4097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6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 i="1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dirty="0" sz="2100" spc="-51" b="1" i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Good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quality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product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photos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with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imageꢀ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71600" y="5687783"/>
            <a:ext cx="2935504" cy="4097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6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zoom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and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thumbnailsꢀ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96100" y="8658486"/>
            <a:ext cx="255154" cy="3388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ꢀ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96075" y="9417640"/>
            <a:ext cx="307718" cy="194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Arial"/>
                <a:cs typeface="Arial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3000" y="915758"/>
            <a:ext cx="3906056" cy="4097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6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 i="1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dirty="0" sz="2100" spc="-51" b="1" i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Wish-list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and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Add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to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cart</a:t>
            </a:r>
            <a:r>
              <a:rPr dirty="0" sz="17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ꢀ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1600" y="4644574"/>
            <a:ext cx="273292" cy="3919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000" y="5187499"/>
            <a:ext cx="5705370" cy="3919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 i="1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dirty="0" sz="2000" spc="36" b="1" i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Engaging</a:t>
            </a:r>
            <a:r>
              <a:rPr dirty="0" sz="20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0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and</a:t>
            </a:r>
            <a:r>
              <a:rPr dirty="0" sz="20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0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informative</a:t>
            </a:r>
            <a:r>
              <a:rPr dirty="0" sz="20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0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“About</a:t>
            </a:r>
            <a:r>
              <a:rPr dirty="0" sz="20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0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Us”</a:t>
            </a:r>
            <a:r>
              <a:rPr dirty="0" sz="20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0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pageꢀ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71600" y="5597074"/>
            <a:ext cx="2838345" cy="3919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with</a:t>
            </a:r>
            <a:r>
              <a:rPr dirty="0" sz="20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0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contact</a:t>
            </a:r>
            <a:r>
              <a:rPr dirty="0" sz="20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0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details.ꢀ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96075" y="9417640"/>
            <a:ext cx="307718" cy="194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Arial"/>
                <a:cs typeface="Arial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3000" y="901796"/>
            <a:ext cx="3933441" cy="4274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 i="1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dirty="0" sz="1700" spc="300" b="1" i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Social</a:t>
            </a:r>
            <a:r>
              <a:rPr dirty="0" sz="22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2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media</a:t>
            </a:r>
            <a:r>
              <a:rPr dirty="0" sz="22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2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connectionsꢀ</a:t>
            </a:r>
            <a:r>
              <a:rPr dirty="0" sz="17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ꢀ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11962" y="971812"/>
            <a:ext cx="255154" cy="3388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77000" y="4143637"/>
            <a:ext cx="255154" cy="3388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ꢀ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71600" y="4648462"/>
            <a:ext cx="255154" cy="3388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ꢀ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000" y="5154383"/>
            <a:ext cx="5661142" cy="4097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6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 i="1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dirty="0" sz="2100" spc="-51" b="1" i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Suggestions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and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user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feedback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is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takenꢀ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77025" y="7496436"/>
            <a:ext cx="255154" cy="3388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ꢀ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4400" y="7991736"/>
            <a:ext cx="255154" cy="843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ꢀ</a:t>
            </a:r>
          </a:p>
          <a:p>
            <a:pPr marL="0" marR="0">
              <a:lnSpc>
                <a:spcPts val="2368"/>
              </a:lnSpc>
              <a:spcBef>
                <a:spcPts val="1556"/>
              </a:spcBef>
              <a:spcAft>
                <a:spcPts val="0"/>
              </a:spcAft>
            </a:pPr>
            <a:r>
              <a:rPr dirty="0" sz="17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ꢀ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62856" y="7991736"/>
            <a:ext cx="255154" cy="3388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ꢀ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96075" y="9417640"/>
            <a:ext cx="307718" cy="194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Arial"/>
                <a:cs typeface="Arial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3000" y="901796"/>
            <a:ext cx="5557040" cy="4274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65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 i="1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dirty="0" sz="2200" spc="-139" b="1" i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Secure</a:t>
            </a:r>
            <a:r>
              <a:rPr dirty="0" sz="22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2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Login</a:t>
            </a:r>
            <a:r>
              <a:rPr dirty="0" sz="22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2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and</a:t>
            </a:r>
            <a:r>
              <a:rPr dirty="0" sz="22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2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User</a:t>
            </a:r>
            <a:r>
              <a:rPr dirty="0" sz="22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2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information</a:t>
            </a:r>
            <a:r>
              <a:rPr dirty="0" sz="22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2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isꢀ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1600" y="1349471"/>
            <a:ext cx="874828" cy="4274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65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safeꢀ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400" y="5037963"/>
            <a:ext cx="2677920" cy="4459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1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 strike="sngStrike" i="1">
                <a:solidFill>
                  <a:srgbClr val="990000"/>
                </a:solidFill>
                <a:latin typeface="KANRGE+Merriweather Bold Italic"/>
                <a:cs typeface="KANRGE+Merriweather Bold Italic"/>
              </a:rPr>
              <a:t>Further</a:t>
            </a:r>
            <a:r>
              <a:rPr dirty="0" sz="2400" b="1" i="1">
                <a:solidFill>
                  <a:srgbClr val="990000"/>
                </a:solidFill>
                <a:latin typeface="KANRGE+Merriweather Bold Italic"/>
                <a:cs typeface="KANRGE+Merriweather Bold Italic"/>
              </a:rPr>
              <a:t> </a:t>
            </a:r>
            <a:r>
              <a:rPr dirty="0" sz="2400" b="1" strike="sngStrike" i="1">
                <a:solidFill>
                  <a:srgbClr val="990000"/>
                </a:solidFill>
                <a:latin typeface="KANRGE+Merriweather Bold Italic"/>
                <a:cs typeface="KANRGE+Merriweather Bold Italic"/>
              </a:rPr>
              <a:t>Updates</a:t>
            </a:r>
            <a:r>
              <a:rPr dirty="0" sz="2400" spc="-31" b="1" strike="sngStrike" i="1">
                <a:solidFill>
                  <a:srgbClr val="990000"/>
                </a:solidFill>
                <a:latin typeface="KANRGE+Merriweather Bold Italic"/>
                <a:cs typeface="KANRGE+Merriweather Bold Italic"/>
              </a:rPr>
              <a:t> </a:t>
            </a:r>
            <a:r>
              <a:rPr dirty="0" sz="2400" b="1" strike="sngStrike" i="1">
                <a:solidFill>
                  <a:srgbClr val="990000"/>
                </a:solidFill>
                <a:latin typeface="KANRGE+Merriweather Bold Italic"/>
                <a:cs typeface="KANRGE+Merriweather Bold Italic"/>
              </a:rPr>
              <a:t>:</a:t>
            </a:r>
            <a:r>
              <a:rPr dirty="0" sz="2400" b="1" i="1">
                <a:solidFill>
                  <a:srgbClr val="990000"/>
                </a:solidFill>
                <a:latin typeface="KANRGE+Merriweather Bold Italic"/>
                <a:cs typeface="KANRGE+Merriweather Bold Italic"/>
              </a:rPr>
              <a:t>ꢀ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000" y="5659208"/>
            <a:ext cx="4068533" cy="4097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6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 i="1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dirty="0" sz="2100" spc="-51" b="1" i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Tracking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option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for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orders.ꢀ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48498" y="8801361"/>
            <a:ext cx="255154" cy="3388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ꢀ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96075" y="9417640"/>
            <a:ext cx="307718" cy="194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Arial"/>
                <a:cs typeface="Arial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3000" y="915758"/>
            <a:ext cx="1896535" cy="4097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6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 i="1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dirty="0" sz="2100" spc="-51" b="1" i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E-Paymentꢀ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96100" y="3705487"/>
            <a:ext cx="255154" cy="3388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400" y="4210312"/>
            <a:ext cx="255154" cy="3388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ꢀ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000" y="4706708"/>
            <a:ext cx="5837950" cy="4097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6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 i="1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dirty="0" sz="2100" spc="-51" b="1" i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Bug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fixes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and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performance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improvementsꢀ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4400" y="5135333"/>
            <a:ext cx="279368" cy="4097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6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ꢀ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96100" y="8392883"/>
            <a:ext cx="279368" cy="4097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6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ꢀ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696075" y="9417640"/>
            <a:ext cx="307718" cy="194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Arial"/>
                <a:cs typeface="Arial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400" y="915758"/>
            <a:ext cx="279368" cy="12670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6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ꢀ</a:t>
            </a:r>
          </a:p>
          <a:p>
            <a:pPr marL="0" marR="0">
              <a:lnSpc>
                <a:spcPts val="2926"/>
              </a:lnSpc>
              <a:spcBef>
                <a:spcPts val="3873"/>
              </a:spcBef>
              <a:spcAft>
                <a:spcPts val="0"/>
              </a:spcAft>
            </a:pP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ꢀ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000" y="1344383"/>
            <a:ext cx="5785711" cy="4097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6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 i="1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dirty="0" sz="2100" spc="-51" b="1" i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Discount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offers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and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coupons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for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spc="-12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Donorsꢀꢀ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10226" y="3820883"/>
            <a:ext cx="279368" cy="4097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6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ꢀ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400" y="4259033"/>
            <a:ext cx="279368" cy="8288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6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ꢀ</a:t>
            </a:r>
          </a:p>
          <a:p>
            <a:pPr marL="0" marR="0">
              <a:lnSpc>
                <a:spcPts val="2926"/>
              </a:lnSpc>
              <a:spcBef>
                <a:spcPts val="373"/>
              </a:spcBef>
              <a:spcAft>
                <a:spcPts val="0"/>
              </a:spcAft>
            </a:pP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ꢀ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000" y="5106758"/>
            <a:ext cx="5494008" cy="4097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6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 i="1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dirty="0" sz="2100" spc="-51" b="1" i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Will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soon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provide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other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products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alongꢀ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71600" y="5535383"/>
            <a:ext cx="1644420" cy="12670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6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with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booksꢀ</a:t>
            </a:r>
          </a:p>
          <a:p>
            <a:pPr marL="0" marR="0">
              <a:lnSpc>
                <a:spcPts val="2926"/>
              </a:lnSpc>
              <a:spcBef>
                <a:spcPts val="498"/>
              </a:spcBef>
              <a:spcAft>
                <a:spcPts val="0"/>
              </a:spcAft>
            </a:pP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ꢀ</a:t>
            </a:r>
          </a:p>
          <a:p>
            <a:pPr marL="0" marR="0">
              <a:lnSpc>
                <a:spcPts val="2926"/>
              </a:lnSpc>
              <a:spcBef>
                <a:spcPts val="498"/>
              </a:spcBef>
              <a:spcAft>
                <a:spcPts val="0"/>
              </a:spcAft>
            </a:pP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ꢀ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96100" y="8211908"/>
            <a:ext cx="279368" cy="4097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6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ꢀ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14400" y="8650058"/>
            <a:ext cx="279368" cy="4097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6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ꢀ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96075" y="9417640"/>
            <a:ext cx="307718" cy="194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Arial"/>
                <a:cs typeface="Arial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43200" y="914362"/>
            <a:ext cx="2362178" cy="449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39"/>
              </a:lnSpc>
              <a:spcBef>
                <a:spcPts val="0"/>
              </a:spcBef>
              <a:spcAft>
                <a:spcPts val="0"/>
              </a:spcAft>
            </a:pPr>
            <a:r>
              <a:rPr dirty="0" sz="2900" b="1" u="sng" i="1">
                <a:solidFill>
                  <a:srgbClr val="0b5394"/>
                </a:solidFill>
                <a:latin typeface="Arial"/>
                <a:cs typeface="Arial"/>
              </a:rPr>
              <a:t>Connectivity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000" y="1668233"/>
            <a:ext cx="2385435" cy="4097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6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dirty="0" sz="2100" spc="-51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Hall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of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fame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:ꢀ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71600" y="2096858"/>
            <a:ext cx="279368" cy="4097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6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ꢀ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28800" y="2525483"/>
            <a:ext cx="5122831" cy="16956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6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The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top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15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donors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are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posted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in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theꢀ</a:t>
            </a:r>
          </a:p>
          <a:p>
            <a:pPr marL="0" marR="0">
              <a:lnSpc>
                <a:spcPts val="2926"/>
              </a:lnSpc>
              <a:spcBef>
                <a:spcPts val="498"/>
              </a:spcBef>
              <a:spcAft>
                <a:spcPts val="0"/>
              </a:spcAft>
            </a:pP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Hall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of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Fame</a:t>
            </a:r>
            <a:r>
              <a:rPr dirty="0" sz="2100" spc="91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with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their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Name,photoꢀ</a:t>
            </a:r>
          </a:p>
          <a:p>
            <a:pPr marL="0" marR="0">
              <a:lnSpc>
                <a:spcPts val="2926"/>
              </a:lnSpc>
              <a:spcBef>
                <a:spcPts val="498"/>
              </a:spcBef>
              <a:spcAft>
                <a:spcPts val="0"/>
              </a:spcAft>
            </a:pP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and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Contact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information.ꢀ</a:t>
            </a:r>
          </a:p>
          <a:p>
            <a:pPr marL="0" marR="0">
              <a:lnSpc>
                <a:spcPts val="2926"/>
              </a:lnSpc>
              <a:spcBef>
                <a:spcPts val="498"/>
              </a:spcBef>
              <a:spcAft>
                <a:spcPts val="0"/>
              </a:spcAft>
            </a:pP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ꢀ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96075" y="9417640"/>
            <a:ext cx="307718" cy="194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Arial"/>
                <a:cs typeface="Arial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3000" y="915758"/>
            <a:ext cx="5177749" cy="4097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6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 i="1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dirty="0" sz="2100" spc="-51" b="1" i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Delivery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can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be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reached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for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variousꢀ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1600" y="1344383"/>
            <a:ext cx="3217496" cy="4097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6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possible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places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of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India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000" y="5935433"/>
            <a:ext cx="3658958" cy="4097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6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dirty="0" sz="2100" spc="-51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Sending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email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to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Othersꢀ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28800" y="6364058"/>
            <a:ext cx="5185488" cy="16956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6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Can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send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a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direct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email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for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others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toꢀ</a:t>
            </a:r>
          </a:p>
          <a:p>
            <a:pPr marL="0" marR="0">
              <a:lnSpc>
                <a:spcPts val="2926"/>
              </a:lnSpc>
              <a:spcBef>
                <a:spcPts val="498"/>
              </a:spcBef>
              <a:spcAft>
                <a:spcPts val="0"/>
              </a:spcAft>
            </a:pP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check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about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the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website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and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canꢀ</a:t>
            </a:r>
          </a:p>
          <a:p>
            <a:pPr marL="0" marR="0">
              <a:lnSpc>
                <a:spcPts val="2926"/>
              </a:lnSpc>
              <a:spcBef>
                <a:spcPts val="498"/>
              </a:spcBef>
              <a:spcAft>
                <a:spcPts val="0"/>
              </a:spcAft>
            </a:pP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suggest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a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book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and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can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interact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withꢀ</a:t>
            </a:r>
          </a:p>
          <a:p>
            <a:pPr marL="0" marR="0">
              <a:lnSpc>
                <a:spcPts val="2926"/>
              </a:lnSpc>
              <a:spcBef>
                <a:spcPts val="498"/>
              </a:spcBef>
              <a:spcAft>
                <a:spcPts val="0"/>
              </a:spcAft>
            </a:pP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the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Donors.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96075" y="9417640"/>
            <a:ext cx="307718" cy="194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Arial"/>
                <a:cs typeface="Arial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96100" y="3535133"/>
            <a:ext cx="279368" cy="4097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6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ꢀ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000" y="3935183"/>
            <a:ext cx="5729603" cy="8383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6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dirty="0" sz="2100" spc="859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QNA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Queriesꢀ</a:t>
            </a:r>
          </a:p>
          <a:p>
            <a:pPr marL="685800" marR="0">
              <a:lnSpc>
                <a:spcPts val="2926"/>
              </a:lnSpc>
              <a:spcBef>
                <a:spcPts val="498"/>
              </a:spcBef>
              <a:spcAft>
                <a:spcPts val="0"/>
              </a:spcAft>
            </a:pP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For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any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queries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about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the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books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andꢀ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28800" y="4782908"/>
            <a:ext cx="4869674" cy="12707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6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other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details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can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ask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questions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andꢀ</a:t>
            </a:r>
          </a:p>
          <a:p>
            <a:pPr marL="0" marR="0">
              <a:lnSpc>
                <a:spcPts val="2926"/>
              </a:lnSpc>
              <a:spcBef>
                <a:spcPts val="498"/>
              </a:spcBef>
              <a:spcAft>
                <a:spcPts val="0"/>
              </a:spcAft>
            </a:pP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will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be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replied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1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soonꢀ</a:t>
            </a:r>
          </a:p>
          <a:p>
            <a:pPr marL="0" marR="0">
              <a:lnSpc>
                <a:spcPts val="3065"/>
              </a:lnSpc>
              <a:spcBef>
                <a:spcPts val="338"/>
              </a:spcBef>
              <a:spcAft>
                <a:spcPts val="0"/>
              </a:spcAft>
            </a:pPr>
            <a:r>
              <a:rPr dirty="0" sz="22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ꢀ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96075" y="9417640"/>
            <a:ext cx="307718" cy="194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Arial"/>
                <a:cs typeface="Arial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43200" y="912725"/>
            <a:ext cx="2463072" cy="3927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 u="sng" i="1">
                <a:solidFill>
                  <a:srgbClr val="0b5394"/>
                </a:solidFill>
                <a:latin typeface="Arial"/>
                <a:cs typeface="Arial"/>
              </a:rPr>
              <a:t>Work</a:t>
            </a:r>
            <a:r>
              <a:rPr dirty="0" sz="2500" b="1" u="sng" i="1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dirty="0" sz="2500" b="1" u="sng" i="1">
                <a:solidFill>
                  <a:srgbClr val="0b5394"/>
                </a:solidFill>
                <a:latin typeface="Arial"/>
                <a:cs typeface="Arial"/>
              </a:rPr>
              <a:t>Assigned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0" y="1484254"/>
            <a:ext cx="5497447" cy="8160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Anirudh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Jakhotia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Graphic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Designer</a:t>
            </a:r>
          </a:p>
          <a:p>
            <a:pPr marL="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Security</a:t>
            </a:r>
            <a:r>
              <a:rPr dirty="0" sz="2250" i="1">
                <a:solidFill>
                  <a:srgbClr val="000000"/>
                </a:solidFill>
                <a:latin typeface="ASIMFW+Roboto Italic"/>
                <a:cs typeface="ASIMFW+Roboto Italic"/>
              </a:rPr>
              <a:t>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400" y="2741554"/>
            <a:ext cx="5957816" cy="8160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Neeraj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Dusa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Information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Gathering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and</a:t>
            </a:r>
          </a:p>
          <a:p>
            <a:pPr marL="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Catalogue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management</a:t>
            </a:r>
            <a:r>
              <a:rPr dirty="0" sz="2250" i="1">
                <a:solidFill>
                  <a:srgbClr val="000000"/>
                </a:solidFill>
                <a:latin typeface="ASIMFW+Roboto Italic"/>
                <a:cs typeface="ASIMFW+Roboto Italic"/>
              </a:rPr>
              <a:t>ꢀ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400" y="4008379"/>
            <a:ext cx="5959915" cy="8065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Harish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Mullagura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dirty="0" sz="2500" spc="-142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50" i="1">
                <a:solidFill>
                  <a:srgbClr val="000000"/>
                </a:solidFill>
                <a:latin typeface="ASIMFW+Roboto Italic"/>
                <a:cs typeface="ASIMFW+Roboto Italic"/>
              </a:rPr>
              <a:t>Database</a:t>
            </a:r>
            <a:r>
              <a:rPr dirty="0" sz="2250" i="1">
                <a:solidFill>
                  <a:srgbClr val="000000"/>
                </a:solidFill>
                <a:latin typeface="ASIMFW+Roboto Italic"/>
                <a:cs typeface="ASIMFW+Roboto Italic"/>
              </a:rPr>
              <a:t> </a:t>
            </a:r>
            <a:r>
              <a:rPr dirty="0" sz="2250" i="1">
                <a:solidFill>
                  <a:srgbClr val="000000"/>
                </a:solidFill>
                <a:latin typeface="ASIMFW+Roboto Italic"/>
                <a:cs typeface="ASIMFW+Roboto Italic"/>
              </a:rPr>
              <a:t>managementꢀ</a:t>
            </a:r>
          </a:p>
          <a:p>
            <a:pPr marL="0" marR="0">
              <a:lnSpc>
                <a:spcPts val="2700"/>
              </a:lnSpc>
              <a:spcBef>
                <a:spcPts val="524"/>
              </a:spcBef>
              <a:spcAft>
                <a:spcPts val="0"/>
              </a:spcAft>
            </a:pPr>
            <a:r>
              <a:rPr dirty="0" sz="2250" i="1">
                <a:solidFill>
                  <a:srgbClr val="000000"/>
                </a:solidFill>
                <a:latin typeface="ASIMFW+Roboto Italic"/>
                <a:cs typeface="ASIMFW+Roboto Italic"/>
              </a:rPr>
              <a:t>and</a:t>
            </a:r>
            <a:r>
              <a:rPr dirty="0" sz="2250" i="1">
                <a:solidFill>
                  <a:srgbClr val="000000"/>
                </a:solidFill>
                <a:latin typeface="ASIMFW+Roboto Italic"/>
                <a:cs typeface="ASIMFW+Roboto Italic"/>
              </a:rPr>
              <a:t> </a:t>
            </a:r>
            <a:r>
              <a:rPr dirty="0" sz="2250" i="1">
                <a:solidFill>
                  <a:srgbClr val="000000"/>
                </a:solidFill>
                <a:latin typeface="ASIMFW+Roboto Italic"/>
                <a:cs typeface="ASIMFW+Roboto Italic"/>
              </a:rPr>
              <a:t>Trackingꢀ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4400" y="5246629"/>
            <a:ext cx="5646632" cy="8255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Rakesh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Ganeshula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50" i="1">
                <a:solidFill>
                  <a:srgbClr val="000000"/>
                </a:solidFill>
                <a:latin typeface="ASIMFW+Roboto Italic"/>
                <a:cs typeface="ASIMFW+Roboto Italic"/>
              </a:rPr>
              <a:t>Website</a:t>
            </a:r>
            <a:r>
              <a:rPr dirty="0" sz="2250" i="1">
                <a:solidFill>
                  <a:srgbClr val="000000"/>
                </a:solidFill>
                <a:latin typeface="ASIMFW+Roboto Italic"/>
                <a:cs typeface="ASIMFW+Roboto Italic"/>
              </a:rPr>
              <a:t> </a:t>
            </a:r>
            <a:r>
              <a:rPr dirty="0" sz="2250" i="1">
                <a:solidFill>
                  <a:srgbClr val="000000"/>
                </a:solidFill>
                <a:latin typeface="ASIMFW+Roboto Italic"/>
                <a:cs typeface="ASIMFW+Roboto Italic"/>
              </a:rPr>
              <a:t>Developerꢀ</a:t>
            </a:r>
          </a:p>
          <a:p>
            <a:pPr marL="0" marR="0">
              <a:lnSpc>
                <a:spcPts val="2792"/>
              </a:lnSpc>
              <a:spcBef>
                <a:spcPts val="549"/>
              </a:spcBef>
              <a:spcAft>
                <a:spcPts val="0"/>
              </a:spcAft>
            </a:pPr>
            <a:r>
              <a:rPr dirty="0" sz="2250" i="1">
                <a:solidFill>
                  <a:srgbClr val="000000"/>
                </a:solidFill>
                <a:latin typeface="ASIMFW+Roboto Italic"/>
                <a:cs typeface="ASIMFW+Roboto Italic"/>
              </a:rPr>
              <a:t>and</a:t>
            </a:r>
            <a:r>
              <a:rPr dirty="0" sz="2250" i="1">
                <a:solidFill>
                  <a:srgbClr val="000000"/>
                </a:solidFill>
                <a:latin typeface="ASIMFW+Roboto Italic"/>
                <a:cs typeface="ASIMFW+Roboto Italic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payment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gateway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4400" y="6513454"/>
            <a:ext cx="4954697" cy="3927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Jayanth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Sri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Ram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Kanduri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00" i="1">
                <a:solidFill>
                  <a:srgbClr val="000000"/>
                </a:solidFill>
                <a:latin typeface="Arial"/>
                <a:cs typeface="Arial"/>
              </a:rPr>
              <a:t>UI/UX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4400" y="6947995"/>
            <a:ext cx="6083965" cy="3502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i="1">
                <a:solidFill>
                  <a:srgbClr val="000000"/>
                </a:solidFill>
                <a:latin typeface="Arial"/>
                <a:cs typeface="Arial"/>
              </a:rPr>
              <a:t>Designer,</a:t>
            </a:r>
            <a:r>
              <a:rPr dirty="0" sz="22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00" i="1">
                <a:solidFill>
                  <a:srgbClr val="000000"/>
                </a:solidFill>
                <a:latin typeface="Arial"/>
                <a:cs typeface="Arial"/>
              </a:rPr>
              <a:t>Manages</a:t>
            </a:r>
            <a:r>
              <a:rPr dirty="0" sz="22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00" i="1">
                <a:solidFill>
                  <a:srgbClr val="000000"/>
                </a:solidFill>
                <a:latin typeface="Arial"/>
                <a:cs typeface="Arial"/>
              </a:rPr>
              <a:t>bug</a:t>
            </a:r>
            <a:r>
              <a:rPr dirty="0" sz="22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00" i="1">
                <a:solidFill>
                  <a:srgbClr val="000000"/>
                </a:solidFill>
                <a:latin typeface="Arial"/>
                <a:cs typeface="Arial"/>
              </a:rPr>
              <a:t>fixes</a:t>
            </a:r>
            <a:r>
              <a:rPr dirty="0" sz="22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00" i="1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dirty="0" sz="22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00" i="1">
                <a:solidFill>
                  <a:srgbClr val="000000"/>
                </a:solidFill>
                <a:latin typeface="Arial"/>
                <a:cs typeface="Arial"/>
              </a:rPr>
              <a:t>improvement.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6075" y="9417640"/>
            <a:ext cx="307718" cy="194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Arial"/>
                <a:cs typeface="Arial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3000" y="1303279"/>
            <a:ext cx="3466815" cy="3927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MS Gothic"/>
                <a:cs typeface="MS Gothic"/>
              </a:rPr>
              <a:t>❏</a:t>
            </a:r>
            <a:r>
              <a:rPr dirty="0" sz="2500" spc="4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500" b="1" i="1">
                <a:solidFill>
                  <a:srgbClr val="a64d79"/>
                </a:solidFill>
                <a:latin typeface="Arial"/>
                <a:cs typeface="Arial"/>
              </a:rPr>
              <a:t>Project</a:t>
            </a:r>
            <a:r>
              <a:rPr dirty="0" sz="2500" b="1" i="1">
                <a:solidFill>
                  <a:srgbClr val="a64d79"/>
                </a:solidFill>
                <a:latin typeface="Arial"/>
                <a:cs typeface="Arial"/>
              </a:rPr>
              <a:t> </a:t>
            </a:r>
            <a:r>
              <a:rPr dirty="0" sz="2500" b="1" i="1">
                <a:solidFill>
                  <a:srgbClr val="a64d79"/>
                </a:solidFill>
                <a:latin typeface="Arial"/>
                <a:cs typeface="Arial"/>
              </a:rPr>
              <a:t>Motivation: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1600" y="1722379"/>
            <a:ext cx="5604561" cy="20691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main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motivation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project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to</a:t>
            </a:r>
          </a:p>
          <a:p>
            <a:pPr marL="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help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poor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giving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books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for</a:t>
            </a:r>
          </a:p>
          <a:p>
            <a:pPr marL="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free.The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primary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focus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will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be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help</a:t>
            </a:r>
          </a:p>
          <a:p>
            <a:pPr marL="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poor,but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it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will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also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be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helpful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to</a:t>
            </a:r>
          </a:p>
          <a:p>
            <a:pPr marL="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other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people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well.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000" y="4236979"/>
            <a:ext cx="3608334" cy="3927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b5394"/>
                </a:solidFill>
                <a:latin typeface="MS Gothic"/>
                <a:cs typeface="MS Gothic"/>
              </a:rPr>
              <a:t>❏</a:t>
            </a:r>
            <a:r>
              <a:rPr dirty="0" sz="2500" spc="475">
                <a:solidFill>
                  <a:srgbClr val="0b5394"/>
                </a:solidFill>
                <a:latin typeface="Times New Roman"/>
                <a:cs typeface="Times New Roman"/>
              </a:rPr>
              <a:t> </a:t>
            </a:r>
            <a:r>
              <a:rPr dirty="0" sz="2500" b="1" i="1">
                <a:solidFill>
                  <a:srgbClr val="0000ff"/>
                </a:solidFill>
                <a:latin typeface="Arial"/>
                <a:cs typeface="Arial"/>
              </a:rPr>
              <a:t>Problem</a:t>
            </a:r>
            <a:r>
              <a:rPr dirty="0" sz="2500" b="1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500" b="1" i="1">
                <a:solidFill>
                  <a:srgbClr val="0000ff"/>
                </a:solidFill>
                <a:latin typeface="Arial"/>
                <a:cs typeface="Arial"/>
              </a:rPr>
              <a:t>Statement: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71600" y="4656079"/>
            <a:ext cx="5587041" cy="20786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these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present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situations,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it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difficult</a:t>
            </a:r>
          </a:p>
          <a:p>
            <a:pPr marL="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poor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people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even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afford</a:t>
            </a:r>
          </a:p>
          <a:p>
            <a:pPr marL="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food,thus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affording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money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buying</a:t>
            </a:r>
          </a:p>
          <a:p>
            <a:pPr marL="0" marR="0">
              <a:lnSpc>
                <a:spcPts val="2792"/>
              </a:lnSpc>
              <a:spcBef>
                <a:spcPts val="582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books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has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become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big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burden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for</a:t>
            </a:r>
          </a:p>
          <a:p>
            <a:pPr marL="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their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child's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education!!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000" y="7180204"/>
            <a:ext cx="3343121" cy="3927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MS Gothic"/>
                <a:cs typeface="MS Gothic"/>
              </a:rPr>
              <a:t>❏</a:t>
            </a:r>
            <a:r>
              <a:rPr dirty="0" sz="2500" spc="4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500" b="1" i="1">
                <a:solidFill>
                  <a:srgbClr val="990000"/>
                </a:solidFill>
                <a:latin typeface="Arial"/>
                <a:cs typeface="Arial"/>
              </a:rPr>
              <a:t>Problem</a:t>
            </a:r>
            <a:r>
              <a:rPr dirty="0" sz="2500" b="1" i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2500" b="1" i="1">
                <a:solidFill>
                  <a:srgbClr val="990000"/>
                </a:solidFill>
                <a:latin typeface="Arial"/>
                <a:cs typeface="Arial"/>
              </a:rPr>
              <a:t>Solution: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71600" y="7599304"/>
            <a:ext cx="5516827" cy="12309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website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will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play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major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role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in</a:t>
            </a:r>
          </a:p>
          <a:p>
            <a:pPr marL="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giving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books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poor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free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which</a:t>
            </a:r>
          </a:p>
          <a:p>
            <a:pPr marL="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will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be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very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helpful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them.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72275" y="9417640"/>
            <a:ext cx="230059" cy="194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Arial"/>
                <a:cs typeface="Arial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400" y="907398"/>
            <a:ext cx="3898481" cy="4805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 strike="sngStrike">
                <a:solidFill>
                  <a:srgbClr val="a64d79"/>
                </a:solidFill>
                <a:latin typeface="LQSLKN+Comic Sans MS Bold"/>
                <a:cs typeface="LQSLKN+Comic Sans MS Bold"/>
              </a:rPr>
              <a:t>Software</a:t>
            </a:r>
            <a:r>
              <a:rPr dirty="0" sz="2500" b="1" strike="sngStrike">
                <a:solidFill>
                  <a:srgbClr val="a64d7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500" b="1" strike="sngStrike">
                <a:solidFill>
                  <a:srgbClr val="a64d79"/>
                </a:solidFill>
                <a:latin typeface="LQSLKN+Comic Sans MS Bold"/>
                <a:cs typeface="LQSLKN+Comic Sans MS Bold"/>
              </a:rPr>
              <a:t>Components</a:t>
            </a:r>
            <a:r>
              <a:rPr dirty="0" sz="2500" b="1" strike="sngStrike">
                <a:solidFill>
                  <a:srgbClr val="a64d7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500" b="1" strike="sngStrike">
                <a:solidFill>
                  <a:srgbClr val="a64d79"/>
                </a:solidFill>
                <a:latin typeface="LQSLKN+Comic Sans MS Bold"/>
                <a:cs typeface="LQSLKN+Comic Sans MS Bold"/>
              </a:rPr>
              <a:t>:</a:t>
            </a:r>
            <a:r>
              <a:rPr dirty="0" sz="2500" b="1">
                <a:solidFill>
                  <a:srgbClr val="a64d79"/>
                </a:solidFill>
                <a:latin typeface="LQSLKN+Comic Sans MS Bold"/>
                <a:cs typeface="LQSLKN+Comic Sans MS Bold"/>
              </a:rPr>
              <a:t>ꢀ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000" y="1418573"/>
            <a:ext cx="5058480" cy="16611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MS Gothic"/>
                <a:cs typeface="MS Gothic"/>
              </a:rPr>
              <a:t>➢</a:t>
            </a:r>
            <a:r>
              <a:rPr dirty="0" sz="1900" spc="12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HTML,CSS,JS,Python,Django,Bootstrap,ꢀ</a:t>
            </a:r>
          </a:p>
          <a:p>
            <a:pPr marL="466552" marR="0">
              <a:lnSpc>
                <a:spcPts val="2280"/>
              </a:lnSpc>
              <a:spcBef>
                <a:spcPts val="344"/>
              </a:spcBef>
              <a:spcAft>
                <a:spcPts val="0"/>
              </a:spcAft>
            </a:pP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MongoDB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 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Editor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 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-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 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VS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 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Codeꢀ</a:t>
            </a:r>
          </a:p>
          <a:p>
            <a:pPr marL="0" marR="0">
              <a:lnSpc>
                <a:spcPts val="2280"/>
              </a:lnSpc>
              <a:spcBef>
                <a:spcPts val="344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MS Gothic"/>
                <a:cs typeface="MS Gothic"/>
              </a:rPr>
              <a:t>➢</a:t>
            </a:r>
            <a:r>
              <a:rPr dirty="0" sz="1900" spc="12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Web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 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Browser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 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-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 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Google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 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Chromeꢀ</a:t>
            </a:r>
          </a:p>
          <a:p>
            <a:pPr marL="0" marR="0">
              <a:lnSpc>
                <a:spcPts val="2280"/>
              </a:lnSpc>
              <a:spcBef>
                <a:spcPts val="394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MS Gothic"/>
                <a:cs typeface="MS Gothic"/>
              </a:rPr>
              <a:t>➢</a:t>
            </a:r>
            <a:r>
              <a:rPr dirty="0" sz="1900" spc="12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Graphics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 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Editor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 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-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 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GIMP,Adobe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 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Photoshopꢀ</a:t>
            </a:r>
          </a:p>
          <a:p>
            <a:pPr marL="0" marR="0">
              <a:lnSpc>
                <a:spcPts val="2280"/>
              </a:lnSpc>
              <a:spcBef>
                <a:spcPts val="344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MS Gothic"/>
                <a:cs typeface="MS Gothic"/>
              </a:rPr>
              <a:t>➢</a:t>
            </a:r>
            <a:r>
              <a:rPr dirty="0" sz="1900" spc="12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FTP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 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Client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 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-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 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Filezillaꢀ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000" y="3085448"/>
            <a:ext cx="5204480" cy="6610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MS Gothic"/>
                <a:cs typeface="MS Gothic"/>
              </a:rPr>
              <a:t>➢</a:t>
            </a:r>
            <a:r>
              <a:rPr dirty="0" sz="1900" spc="12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New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 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Software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 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components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 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to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 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be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 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added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 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forꢀ</a:t>
            </a:r>
          </a:p>
          <a:p>
            <a:pPr marL="228600" marR="0">
              <a:lnSpc>
                <a:spcPts val="2280"/>
              </a:lnSpc>
              <a:spcBef>
                <a:spcPts val="344"/>
              </a:spcBef>
              <a:spcAft>
                <a:spcPts val="0"/>
              </a:spcAft>
            </a:pP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further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 </a:t>
            </a:r>
            <a:r>
              <a:rPr dirty="0" sz="1900" b="1" i="1">
                <a:solidFill>
                  <a:srgbClr val="000000"/>
                </a:solidFill>
                <a:latin typeface="OLMDKJ+Roboto Bold Italic"/>
                <a:cs typeface="OLMDKJ+Roboto Bold Italic"/>
              </a:rPr>
              <a:t>development.ꢀ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400" y="4169103"/>
            <a:ext cx="2961874" cy="4067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 u="sng" i="1">
                <a:solidFill>
                  <a:srgbClr val="85200c"/>
                </a:solidFill>
                <a:latin typeface="Trebuchet MS"/>
                <a:cs typeface="Trebuchet MS"/>
              </a:rPr>
              <a:t>Preliminary</a:t>
            </a:r>
            <a:r>
              <a:rPr dirty="0" sz="2500" b="1" u="sng" i="1">
                <a:solidFill>
                  <a:srgbClr val="85200c"/>
                </a:solidFill>
                <a:latin typeface="Trebuchet MS"/>
                <a:cs typeface="Trebuchet MS"/>
              </a:rPr>
              <a:t> </a:t>
            </a:r>
            <a:r>
              <a:rPr dirty="0" sz="2500" b="1" u="sng" i="1">
                <a:solidFill>
                  <a:srgbClr val="85200c"/>
                </a:solidFill>
                <a:latin typeface="Trebuchet MS"/>
                <a:cs typeface="Trebuchet MS"/>
              </a:rPr>
              <a:t>work</a:t>
            </a:r>
            <a:r>
              <a:rPr dirty="0" sz="2500" b="1" u="sng" i="1">
                <a:solidFill>
                  <a:srgbClr val="85200c"/>
                </a:solidFill>
                <a:latin typeface="Trebuchet MS"/>
                <a:cs typeface="Trebuchet MS"/>
              </a:rPr>
              <a:t> </a:t>
            </a:r>
            <a:r>
              <a:rPr dirty="0" sz="2500" b="1" u="sng" i="1">
                <a:solidFill>
                  <a:srgbClr val="85200c"/>
                </a:solidFill>
                <a:latin typeface="Trebuchet MS"/>
                <a:cs typeface="Trebuchet MS"/>
              </a:rPr>
              <a:t>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96075" y="9417640"/>
            <a:ext cx="307718" cy="194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Arial"/>
                <a:cs typeface="Arial"/>
              </a:rPr>
              <a:t>20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3000" y="2170054"/>
            <a:ext cx="5812352" cy="5850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MS Gothic"/>
                <a:cs typeface="MS Gothic"/>
              </a:rPr>
              <a:t>❏</a:t>
            </a:r>
            <a:r>
              <a:rPr dirty="0" sz="2500" spc="4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500" b="1" i="1">
                <a:solidFill>
                  <a:srgbClr val="38761d"/>
                </a:solidFill>
                <a:latin typeface="Arial"/>
                <a:cs typeface="Arial"/>
              </a:rPr>
              <a:t>Functional</a:t>
            </a:r>
            <a:r>
              <a:rPr dirty="0" sz="2500" b="1" i="1">
                <a:solidFill>
                  <a:srgbClr val="38761d"/>
                </a:solidFill>
                <a:latin typeface="Arial"/>
                <a:cs typeface="Arial"/>
              </a:rPr>
              <a:t> </a:t>
            </a:r>
            <a:r>
              <a:rPr dirty="0" sz="2500" b="1" i="1">
                <a:solidFill>
                  <a:srgbClr val="38761d"/>
                </a:solidFill>
                <a:latin typeface="Arial"/>
                <a:cs typeface="Arial"/>
              </a:rPr>
              <a:t>Description:</a:t>
            </a:r>
          </a:p>
          <a:p>
            <a:pPr marL="1198777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 b="1" i="1">
                <a:solidFill>
                  <a:srgbClr val="e06666"/>
                </a:solidFill>
                <a:latin typeface="Arial"/>
                <a:cs typeface="Arial"/>
              </a:rPr>
              <a:t>Total</a:t>
            </a:r>
            <a:r>
              <a:rPr dirty="0" sz="2500" b="1" i="1">
                <a:solidFill>
                  <a:srgbClr val="e06666"/>
                </a:solidFill>
                <a:latin typeface="Arial"/>
                <a:cs typeface="Arial"/>
              </a:rPr>
              <a:t> </a:t>
            </a:r>
            <a:r>
              <a:rPr dirty="0" sz="2500" b="1" i="1">
                <a:solidFill>
                  <a:srgbClr val="e06666"/>
                </a:solidFill>
                <a:latin typeface="Arial"/>
                <a:cs typeface="Arial"/>
              </a:rPr>
              <a:t>Modules</a:t>
            </a:r>
            <a:r>
              <a:rPr dirty="0" sz="2500" b="1" i="1">
                <a:solidFill>
                  <a:srgbClr val="e06666"/>
                </a:solidFill>
                <a:latin typeface="Arial"/>
                <a:cs typeface="Arial"/>
              </a:rPr>
              <a:t> </a:t>
            </a:r>
            <a:r>
              <a:rPr dirty="0" sz="2500" b="1" i="1">
                <a:solidFill>
                  <a:srgbClr val="e06666"/>
                </a:solidFill>
                <a:latin typeface="Arial"/>
                <a:cs typeface="Arial"/>
              </a:rPr>
              <a:t>:</a:t>
            </a:r>
            <a:r>
              <a:rPr dirty="0" sz="2500" b="1" i="1">
                <a:solidFill>
                  <a:srgbClr val="e06666"/>
                </a:solidFill>
                <a:latin typeface="Arial"/>
                <a:cs typeface="Arial"/>
              </a:rPr>
              <a:t> </a:t>
            </a:r>
            <a:r>
              <a:rPr dirty="0" sz="2500" b="1" i="1">
                <a:solidFill>
                  <a:srgbClr val="e06666"/>
                </a:solidFill>
                <a:latin typeface="Arial"/>
                <a:cs typeface="Arial"/>
              </a:rPr>
              <a:t>8</a:t>
            </a:r>
          </a:p>
          <a:p>
            <a:pPr marL="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MS Gothic"/>
                <a:cs typeface="MS Gothic"/>
              </a:rPr>
              <a:t>❖</a:t>
            </a:r>
            <a:r>
              <a:rPr dirty="0" sz="2500" spc="4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Module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1-Blueprint: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will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first</a:t>
            </a:r>
          </a:p>
          <a:p>
            <a:pPr marL="228600" marR="0">
              <a:lnSpc>
                <a:spcPts val="2792"/>
              </a:lnSpc>
              <a:spcBef>
                <a:spcPts val="582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create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blueprint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our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website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on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a</a:t>
            </a:r>
          </a:p>
          <a:p>
            <a:pPr marL="22860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paper.</a:t>
            </a:r>
          </a:p>
          <a:p>
            <a:pPr marL="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MS Gothic"/>
                <a:cs typeface="MS Gothic"/>
              </a:rPr>
              <a:t>❖</a:t>
            </a:r>
            <a:r>
              <a:rPr dirty="0" sz="2500" spc="4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Module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2-Web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Design: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will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start</a:t>
            </a:r>
          </a:p>
          <a:p>
            <a:pPr marL="22860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designing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our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website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using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HTML,</a:t>
            </a:r>
          </a:p>
          <a:p>
            <a:pPr marL="22860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CSS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JS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Python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Home</a:t>
            </a:r>
          </a:p>
          <a:p>
            <a:pPr marL="22860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(front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end).</a:t>
            </a:r>
          </a:p>
          <a:p>
            <a:pPr marL="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MS Gothic"/>
                <a:cs typeface="MS Gothic"/>
              </a:rPr>
              <a:t>❖</a:t>
            </a:r>
            <a:r>
              <a:rPr dirty="0" sz="2500" spc="4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Module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3-Prototype: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will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design</a:t>
            </a:r>
          </a:p>
          <a:p>
            <a:pPr marL="22860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login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pop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up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window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after</a:t>
            </a:r>
          </a:p>
          <a:p>
            <a:pPr marL="22860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logging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in,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user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will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find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options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in</a:t>
            </a:r>
          </a:p>
          <a:p>
            <a:pPr marL="22860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(Donate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books/Buy</a:t>
            </a:r>
          </a:p>
          <a:p>
            <a:pPr marL="22860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books/Hall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fame).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000" y="8046979"/>
            <a:ext cx="4631218" cy="8213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MS Gothic"/>
                <a:cs typeface="MS Gothic"/>
              </a:rPr>
              <a:t>❖</a:t>
            </a:r>
            <a:r>
              <a:rPr dirty="0" sz="2500" spc="4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Module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4-Client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Needs: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On</a:t>
            </a:r>
          </a:p>
          <a:p>
            <a:pPr marL="228600" marR="0">
              <a:lnSpc>
                <a:spcPts val="2792"/>
              </a:lnSpc>
              <a:spcBef>
                <a:spcPts val="582"/>
              </a:spcBef>
              <a:spcAft>
                <a:spcPts val="0"/>
              </a:spcAft>
            </a:pP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choosing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72275" y="9417640"/>
            <a:ext cx="230059" cy="194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Arial"/>
                <a:cs typeface="Arial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00200" y="912725"/>
            <a:ext cx="5374650" cy="2488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MS Gothic"/>
                <a:cs typeface="MS Gothic"/>
              </a:rPr>
              <a:t>➔</a:t>
            </a:r>
            <a:r>
              <a:rPr dirty="0" sz="2500" spc="4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“</a:t>
            </a:r>
            <a:r>
              <a:rPr dirty="0" sz="2500" b="1" u="sng" i="1">
                <a:solidFill>
                  <a:srgbClr val="000000"/>
                </a:solidFill>
                <a:latin typeface="Arial"/>
                <a:cs typeface="Arial"/>
              </a:rPr>
              <a:t>Buy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b="1" u="sng" i="1">
                <a:solidFill>
                  <a:srgbClr val="000000"/>
                </a:solidFill>
                <a:latin typeface="Arial"/>
                <a:cs typeface="Arial"/>
              </a:rPr>
              <a:t>books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”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will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redirect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a</a:t>
            </a:r>
          </a:p>
          <a:p>
            <a:pPr marL="22860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where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there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will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be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book</a:t>
            </a:r>
          </a:p>
          <a:p>
            <a:pPr marL="22860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shelf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along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filter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a</a:t>
            </a:r>
          </a:p>
          <a:p>
            <a:pPr marL="22860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search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bar.</a:t>
            </a:r>
            <a:r>
              <a:rPr dirty="0" sz="2500" spc="694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So,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user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can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select</a:t>
            </a:r>
          </a:p>
          <a:p>
            <a:pPr marL="22860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desired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books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add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them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to</a:t>
            </a:r>
          </a:p>
          <a:p>
            <a:pPr marL="22860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cart.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00200" y="3855950"/>
            <a:ext cx="5213417" cy="1650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MS Gothic"/>
                <a:cs typeface="MS Gothic"/>
              </a:rPr>
              <a:t>➔</a:t>
            </a:r>
            <a:r>
              <a:rPr dirty="0" sz="2500" spc="4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“</a:t>
            </a:r>
            <a:r>
              <a:rPr dirty="0" sz="2500" b="1" u="sng" i="1">
                <a:solidFill>
                  <a:srgbClr val="000000"/>
                </a:solidFill>
                <a:latin typeface="Arial"/>
                <a:cs typeface="Arial"/>
              </a:rPr>
              <a:t>Donate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b="1" u="sng" i="1">
                <a:solidFill>
                  <a:srgbClr val="000000"/>
                </a:solidFill>
                <a:latin typeface="Arial"/>
                <a:cs typeface="Arial"/>
              </a:rPr>
              <a:t>books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”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will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redirect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a</a:t>
            </a:r>
          </a:p>
          <a:p>
            <a:pPr marL="22860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where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donors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should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fill</a:t>
            </a:r>
          </a:p>
          <a:p>
            <a:pPr marL="22860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up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details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like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name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and</a:t>
            </a:r>
          </a:p>
          <a:p>
            <a:pPr marL="22860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address.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00200" y="5951450"/>
            <a:ext cx="5339935" cy="2069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MS Gothic"/>
                <a:cs typeface="MS Gothic"/>
              </a:rPr>
              <a:t>➔</a:t>
            </a:r>
            <a:r>
              <a:rPr dirty="0" sz="2500" spc="4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“</a:t>
            </a:r>
            <a:r>
              <a:rPr dirty="0" sz="2500" b="1" u="sng" i="1">
                <a:solidFill>
                  <a:srgbClr val="000000"/>
                </a:solidFill>
                <a:latin typeface="Arial"/>
                <a:cs typeface="Arial"/>
              </a:rPr>
              <a:t>Hall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b="1" u="sng" i="1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b="1" u="sng" i="1">
                <a:solidFill>
                  <a:srgbClr val="000000"/>
                </a:solidFill>
                <a:latin typeface="Arial"/>
                <a:cs typeface="Arial"/>
              </a:rPr>
              <a:t>Fame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”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will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redirect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a</a:t>
            </a:r>
          </a:p>
          <a:p>
            <a:pPr marL="22860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where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top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donors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are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listed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in</a:t>
            </a:r>
          </a:p>
          <a:p>
            <a:pPr marL="22860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leader-board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number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of</a:t>
            </a:r>
          </a:p>
          <a:p>
            <a:pPr marL="22860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books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donated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can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search</a:t>
            </a:r>
          </a:p>
          <a:p>
            <a:pPr marL="22860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donors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their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donation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ID.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72275" y="9417640"/>
            <a:ext cx="230059" cy="194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Arial"/>
                <a:cs typeface="Arial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3000" y="1750954"/>
            <a:ext cx="5762633" cy="16500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MS Gothic"/>
                <a:cs typeface="MS Gothic"/>
              </a:rPr>
              <a:t>❖</a:t>
            </a:r>
            <a:r>
              <a:rPr dirty="0" sz="2500" spc="4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Module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5-Database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management:</a:t>
            </a:r>
          </a:p>
          <a:p>
            <a:pPr marL="316797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using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MongoDB,we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will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connect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to</a:t>
            </a:r>
          </a:p>
          <a:p>
            <a:pPr marL="22860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database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maintain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user</a:t>
            </a:r>
          </a:p>
          <a:p>
            <a:pPr marL="22860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records.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000" y="3855979"/>
            <a:ext cx="5672538" cy="12309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MS Gothic"/>
                <a:cs typeface="MS Gothic"/>
              </a:rPr>
              <a:t>❖</a:t>
            </a:r>
            <a:r>
              <a:rPr dirty="0" sz="2500" spc="4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Module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6-Tracking: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module,</a:t>
            </a:r>
          </a:p>
          <a:p>
            <a:pPr marL="22860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will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have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payment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gateway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and</a:t>
            </a:r>
          </a:p>
          <a:p>
            <a:pPr marL="22860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order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tracking.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000" y="5532379"/>
            <a:ext cx="5565740" cy="12309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MS Gothic"/>
                <a:cs typeface="MS Gothic"/>
              </a:rPr>
              <a:t>❖</a:t>
            </a:r>
            <a:r>
              <a:rPr dirty="0" sz="2500" spc="4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Module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7-Testing: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will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test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our</a:t>
            </a:r>
          </a:p>
          <a:p>
            <a:pPr marL="22860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website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2-3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weeks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before</a:t>
            </a:r>
          </a:p>
          <a:p>
            <a:pPr marL="22860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deploying.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000" y="7208779"/>
            <a:ext cx="5548383" cy="12309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MS Gothic"/>
                <a:cs typeface="MS Gothic"/>
              </a:rPr>
              <a:t>❖</a:t>
            </a:r>
            <a:r>
              <a:rPr dirty="0" sz="2500" spc="4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Module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8-Deployment: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the</a:t>
            </a:r>
          </a:p>
          <a:p>
            <a:pPr marL="22860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last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stage,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where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will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deploy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and</a:t>
            </a:r>
          </a:p>
          <a:p>
            <a:pPr marL="22860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maintain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website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with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71600" y="8475604"/>
            <a:ext cx="4069849" cy="3927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improvements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no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bugs.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72275" y="9417640"/>
            <a:ext cx="230059" cy="194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Arial"/>
                <a:cs typeface="Arial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3000" y="1331854"/>
            <a:ext cx="5816575" cy="16500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MS Gothic"/>
                <a:cs typeface="MS Gothic"/>
              </a:rPr>
              <a:t>❏</a:t>
            </a:r>
            <a:r>
              <a:rPr dirty="0" sz="2500" spc="4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500" b="1" i="1">
                <a:solidFill>
                  <a:srgbClr val="6aa84f"/>
                </a:solidFill>
                <a:latin typeface="Arial"/>
                <a:cs typeface="Arial"/>
              </a:rPr>
              <a:t>Project</a:t>
            </a:r>
            <a:r>
              <a:rPr dirty="0" sz="2500" b="1" i="1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dirty="0" sz="2500" b="1" i="1">
                <a:solidFill>
                  <a:srgbClr val="6aa84f"/>
                </a:solidFill>
                <a:latin typeface="Arial"/>
                <a:cs typeface="Arial"/>
              </a:rPr>
              <a:t>Overall</a:t>
            </a:r>
            <a:r>
              <a:rPr dirty="0" sz="2500" b="1" i="1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dirty="0" sz="2500" b="1" i="1">
                <a:solidFill>
                  <a:srgbClr val="6aa84f"/>
                </a:solidFill>
                <a:latin typeface="Arial"/>
                <a:cs typeface="Arial"/>
              </a:rPr>
              <a:t>Idea:</a:t>
            </a:r>
            <a:r>
              <a:rPr dirty="0" sz="2500" b="1" i="1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People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who</a:t>
            </a:r>
          </a:p>
          <a:p>
            <a:pPr marL="22860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want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donate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their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books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can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login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to</a:t>
            </a:r>
          </a:p>
          <a:p>
            <a:pPr marL="22860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website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can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fill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details</a:t>
            </a:r>
          </a:p>
          <a:p>
            <a:pPr marL="22860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book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like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name,genre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and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1600" y="3008254"/>
            <a:ext cx="5569374" cy="58601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condition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book.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If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book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in</a:t>
            </a:r>
          </a:p>
          <a:p>
            <a:pPr marL="0" marR="0">
              <a:lnSpc>
                <a:spcPts val="2792"/>
              </a:lnSpc>
              <a:spcBef>
                <a:spcPts val="582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good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condition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read,then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he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has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to</a:t>
            </a:r>
          </a:p>
          <a:p>
            <a:pPr marL="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give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his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address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then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pick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up</a:t>
            </a:r>
          </a:p>
          <a:p>
            <a:pPr marL="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guy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comes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receive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it.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Donors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get</a:t>
            </a:r>
          </a:p>
          <a:p>
            <a:pPr marL="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points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or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coupons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which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will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be</a:t>
            </a:r>
          </a:p>
          <a:p>
            <a:pPr marL="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helpful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buy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books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from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website</a:t>
            </a:r>
          </a:p>
          <a:p>
            <a:pPr marL="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low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cost!!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book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will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be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posted</a:t>
            </a:r>
          </a:p>
          <a:p>
            <a:pPr marL="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on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website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title,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edition,</a:t>
            </a:r>
          </a:p>
          <a:p>
            <a:pPr marL="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proper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photo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grade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book.</a:t>
            </a:r>
          </a:p>
          <a:p>
            <a:pPr marL="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Customers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who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are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interested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that</a:t>
            </a:r>
          </a:p>
          <a:p>
            <a:pPr marL="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book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can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place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an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order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only</a:t>
            </a:r>
          </a:p>
          <a:p>
            <a:pPr marL="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delivery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charges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order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will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be</a:t>
            </a:r>
          </a:p>
          <a:p>
            <a:pPr marL="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received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soon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possible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and</a:t>
            </a:r>
          </a:p>
          <a:p>
            <a:pPr marL="0" marR="0">
              <a:lnSpc>
                <a:spcPts val="2792"/>
              </a:lnSpc>
              <a:spcBef>
                <a:spcPts val="532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customers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can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keep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track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order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and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72275" y="9417640"/>
            <a:ext cx="230059" cy="194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Arial"/>
                <a:cs typeface="Arial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71600" y="912754"/>
            <a:ext cx="4934006" cy="811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can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contact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customer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care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any</a:t>
            </a:r>
          </a:p>
          <a:p>
            <a:pPr marL="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further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queries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00000"/>
                </a:solidFill>
                <a:latin typeface="Arial"/>
                <a:cs typeface="Arial"/>
              </a:rPr>
              <a:t>updates.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000" y="2170054"/>
            <a:ext cx="2620181" cy="3927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MS Gothic"/>
                <a:cs typeface="MS Gothic"/>
              </a:rPr>
              <a:t>❏</a:t>
            </a:r>
            <a:r>
              <a:rPr dirty="0" sz="2500" spc="4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500" b="1" i="1">
                <a:solidFill>
                  <a:srgbClr val="3c78d8"/>
                </a:solidFill>
                <a:latin typeface="Arial"/>
                <a:cs typeface="Arial"/>
              </a:rPr>
              <a:t>Group</a:t>
            </a:r>
            <a:r>
              <a:rPr dirty="0" sz="2500" b="1" i="1">
                <a:solidFill>
                  <a:srgbClr val="3c78d8"/>
                </a:solidFill>
                <a:latin typeface="Arial"/>
                <a:cs typeface="Arial"/>
              </a:rPr>
              <a:t> </a:t>
            </a:r>
            <a:r>
              <a:rPr dirty="0" sz="2500" b="1" i="1">
                <a:solidFill>
                  <a:srgbClr val="3c78d8"/>
                </a:solidFill>
                <a:latin typeface="Arial"/>
                <a:cs typeface="Arial"/>
              </a:rPr>
              <a:t>No:</a:t>
            </a:r>
            <a:r>
              <a:rPr dirty="0" sz="2500" b="1" i="1">
                <a:solidFill>
                  <a:srgbClr val="3c78d8"/>
                </a:solidFill>
                <a:latin typeface="Arial"/>
                <a:cs typeface="Arial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Arial"/>
                <a:cs typeface="Arial"/>
              </a:rPr>
              <a:t>30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000" y="3008254"/>
            <a:ext cx="2796728" cy="3927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MS Gothic"/>
                <a:cs typeface="MS Gothic"/>
              </a:rPr>
              <a:t>❏</a:t>
            </a:r>
            <a:r>
              <a:rPr dirty="0" sz="2500" spc="4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500" b="1" i="1">
                <a:solidFill>
                  <a:srgbClr val="45818e"/>
                </a:solidFill>
                <a:latin typeface="Arial"/>
                <a:cs typeface="Arial"/>
              </a:rPr>
              <a:t>Group</a:t>
            </a:r>
            <a:r>
              <a:rPr dirty="0" sz="2500" b="1" i="1">
                <a:solidFill>
                  <a:srgbClr val="45818e"/>
                </a:solidFill>
                <a:latin typeface="Arial"/>
                <a:cs typeface="Arial"/>
              </a:rPr>
              <a:t> </a:t>
            </a:r>
            <a:r>
              <a:rPr dirty="0" sz="2500" b="1" i="1">
                <a:solidFill>
                  <a:srgbClr val="45818e"/>
                </a:solidFill>
                <a:latin typeface="Arial"/>
                <a:cs typeface="Arial"/>
              </a:rPr>
              <a:t>Leader: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36193" y="3436879"/>
            <a:ext cx="2517168" cy="3927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Anirudh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Jakhotia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000" y="4275079"/>
            <a:ext cx="3167345" cy="811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MS Gothic"/>
                <a:cs typeface="MS Gothic"/>
              </a:rPr>
              <a:t>❏</a:t>
            </a:r>
            <a:r>
              <a:rPr dirty="0" sz="2500" spc="4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500" b="1" i="1">
                <a:solidFill>
                  <a:srgbClr val="674ea7"/>
                </a:solidFill>
                <a:latin typeface="Arial"/>
                <a:cs typeface="Arial"/>
              </a:rPr>
              <a:t>Group</a:t>
            </a:r>
            <a:r>
              <a:rPr dirty="0" sz="2500" b="1" i="1">
                <a:solidFill>
                  <a:srgbClr val="674ea7"/>
                </a:solidFill>
                <a:latin typeface="Arial"/>
                <a:cs typeface="Arial"/>
              </a:rPr>
              <a:t> </a:t>
            </a:r>
            <a:r>
              <a:rPr dirty="0" sz="2500" b="1" i="1">
                <a:solidFill>
                  <a:srgbClr val="674ea7"/>
                </a:solidFill>
                <a:latin typeface="Arial"/>
                <a:cs typeface="Arial"/>
              </a:rPr>
              <a:t>members:</a:t>
            </a:r>
          </a:p>
          <a:p>
            <a:pPr marL="45720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dirty="0" sz="2500" spc="-405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Neeraj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Dusa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00200" y="5113279"/>
            <a:ext cx="3909850" cy="12309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dirty="0" sz="2500" spc="-405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Harish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Mullagura</a:t>
            </a:r>
          </a:p>
          <a:p>
            <a:pPr marL="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dirty="0" sz="2500" spc="-405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Rakesh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Ganeshula</a:t>
            </a:r>
          </a:p>
          <a:p>
            <a:pPr marL="0" marR="0">
              <a:lnSpc>
                <a:spcPts val="2792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dirty="0" sz="2500" spc="-405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Jayanth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Sri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Ram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Kanduri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3000" y="6789679"/>
            <a:ext cx="4825903" cy="3927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MS Gothic"/>
                <a:cs typeface="MS Gothic"/>
              </a:rPr>
              <a:t>❏</a:t>
            </a:r>
            <a:r>
              <a:rPr dirty="0" sz="2500" spc="4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500" b="1" i="1">
                <a:solidFill>
                  <a:srgbClr val="3c78d8"/>
                </a:solidFill>
                <a:latin typeface="Arial"/>
                <a:cs typeface="Arial"/>
              </a:rPr>
              <a:t>Duration:</a:t>
            </a:r>
            <a:r>
              <a:rPr dirty="0" sz="2500" b="1" i="1">
                <a:solidFill>
                  <a:srgbClr val="3c78d8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6-7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hours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per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00"/>
                </a:solidFill>
                <a:latin typeface="Arial"/>
                <a:cs typeface="Arial"/>
              </a:rPr>
              <a:t>week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72275" y="9417640"/>
            <a:ext cx="230059" cy="194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Arial"/>
                <a:cs typeface="Arial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28800" y="1307252"/>
            <a:ext cx="4273793" cy="364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68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 b="1" i="1">
                <a:solidFill>
                  <a:srgbClr val="000000"/>
                </a:solidFill>
                <a:latin typeface="Arial"/>
                <a:cs typeface="Arial"/>
              </a:rPr>
              <a:t>Primary</a:t>
            </a:r>
            <a:r>
              <a:rPr dirty="0" sz="23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300" b="1" i="1">
                <a:solidFill>
                  <a:srgbClr val="000000"/>
                </a:solidFill>
                <a:latin typeface="Arial"/>
                <a:cs typeface="Arial"/>
              </a:rPr>
              <a:t>Blueprint</a:t>
            </a:r>
            <a:r>
              <a:rPr dirty="0" sz="23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300" b="1" i="1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dirty="0" sz="23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300" b="1" i="1">
                <a:solidFill>
                  <a:srgbClr val="000000"/>
                </a:solidFill>
                <a:latin typeface="Arial"/>
                <a:cs typeface="Arial"/>
              </a:rPr>
              <a:t>Our</a:t>
            </a:r>
            <a:r>
              <a:rPr dirty="0" sz="23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300" b="1" i="1">
                <a:solidFill>
                  <a:srgbClr val="000000"/>
                </a:solidFill>
                <a:latin typeface="Arial"/>
                <a:cs typeface="Arial"/>
              </a:rPr>
              <a:t>Idea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00400" y="5104060"/>
            <a:ext cx="1520904" cy="321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 u="sng" i="1">
                <a:solidFill>
                  <a:srgbClr val="000000"/>
                </a:solidFill>
                <a:latin typeface="Arial"/>
                <a:cs typeface="Arial"/>
              </a:rPr>
              <a:t>FEATURES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000" y="5859886"/>
            <a:ext cx="2776414" cy="4450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 b="1" i="1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dirty="0" sz="2300" spc="-227" b="1" i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Better</a:t>
            </a:r>
            <a:r>
              <a:rPr dirty="0" sz="23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3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UI</a:t>
            </a:r>
            <a:r>
              <a:rPr dirty="0" sz="23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3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/</a:t>
            </a:r>
            <a:r>
              <a:rPr dirty="0" sz="23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3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UXꢀ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72275" y="9417640"/>
            <a:ext cx="230059" cy="194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Arial"/>
                <a:cs typeface="Arial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3000" y="906885"/>
            <a:ext cx="2132583" cy="4450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 b="1" i="1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dirty="0" sz="2300" spc="-227" b="1" i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Easy</a:t>
            </a:r>
            <a:r>
              <a:rPr dirty="0" sz="23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3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Usageꢀ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000" y="6331046"/>
            <a:ext cx="2768001" cy="4274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65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 i="1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dirty="0" sz="2200" spc="-139" b="1" i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Cash</a:t>
            </a:r>
            <a:r>
              <a:rPr dirty="0" sz="22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2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on</a:t>
            </a:r>
            <a:r>
              <a:rPr dirty="0" sz="22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 </a:t>
            </a:r>
            <a:r>
              <a:rPr dirty="0" sz="2200" b="1">
                <a:solidFill>
                  <a:srgbClr val="595959"/>
                </a:solidFill>
                <a:latin typeface="LQSLKN+Comic Sans MS Bold"/>
                <a:cs typeface="LQSLKN+Comic Sans MS Bold"/>
              </a:rPr>
              <a:t>Deliveryꢀ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96383" y="8401311"/>
            <a:ext cx="216898" cy="3388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595959"/>
                </a:solidFill>
                <a:latin typeface="QLPAHG+Comic Sans MS"/>
                <a:cs typeface="QLPAHG+Comic Sans MS"/>
              </a:rPr>
              <a:t>ꢀ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72275" y="9417640"/>
            <a:ext cx="230059" cy="194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Arial"/>
                <a:cs typeface="Arial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2021-02-12T04:00:36-06:00</dcterms:modified>
</cp:coreProperties>
</file>