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9" r:id="rId10"/>
    <p:sldId id="266" r:id="rId11"/>
    <p:sldId id="270" r:id="rId12"/>
    <p:sldId id="271" r:id="rId13"/>
    <p:sldId id="274" r:id="rId14"/>
    <p:sldId id="272" r:id="rId15"/>
    <p:sldId id="273" r:id="rId16"/>
    <p:sldId id="275" r:id="rId17"/>
    <p:sldId id="276" r:id="rId18"/>
    <p:sldId id="287" r:id="rId19"/>
    <p:sldId id="288" r:id="rId20"/>
    <p:sldId id="289" r:id="rId21"/>
    <p:sldId id="256" r:id="rId22"/>
    <p:sldId id="257" r:id="rId23"/>
    <p:sldId id="258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5AA6-4546-4710-A68E-9084F97C8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D431C-B0DF-4241-A2DE-2E5CF1D81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0F75F-0455-4940-A9F3-650B347C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6F3-F33A-4AEE-AE11-FD34793C2B5A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48FCD-3717-44E9-8CD9-89023D81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C2F5C-DC19-47D3-ABA3-2F36DDF0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B56C-008D-4547-9057-D09FEAD9D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39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ED37-06B1-46DA-B063-82C8EA6D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9683F-A8D7-4577-A8B8-584700909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2D4E-2D4A-41EF-8C51-039806E6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6F3-F33A-4AEE-AE11-FD34793C2B5A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B70E-A365-4BE3-8FD4-3E8057E1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9547C-2B61-40E8-BC39-E33BD084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B56C-008D-4547-9057-D09FEAD9D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61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3E1D9-4472-40E9-B14B-073BEF2AB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85B5E-38F7-4CA6-9287-21143C125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CF34E-57DF-4425-85F2-A3220BB7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6F3-F33A-4AEE-AE11-FD34793C2B5A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5F9E9-E6D9-4B18-94AB-E1D5F5F3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5A6EC-284E-4C60-9D2A-E82B8119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B56C-008D-4547-9057-D09FEAD9D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31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0DEB-0DB8-4660-AC0E-6510461E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35B0-7A6F-4C49-B361-117139397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DEE9D-F481-4D74-8B70-58D1F815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6F3-F33A-4AEE-AE11-FD34793C2B5A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14DE5-9544-407B-8C3B-24C6AEB8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35AC9-FCC9-4EAA-80EF-B78077FB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B56C-008D-4547-9057-D09FEAD9D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03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45EA-B057-462B-A6A6-C6B01189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1D31A-BCD8-4FC9-B5E0-BEE7C0D6B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D972-83FC-411C-B28C-DEB8A9D4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6F3-F33A-4AEE-AE11-FD34793C2B5A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6F4A-B8DF-4E8E-A889-8A9D10F5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2AE27-A654-4F27-9B35-694E8233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B56C-008D-4547-9057-D09FEAD9D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71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2FE5-2D3C-41D3-B9A6-23834610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3CA2-9907-42E6-8776-6440EE92B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4B2CF-CCD4-404F-8519-BDBD8A2F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722C3-58FB-4CE1-89C6-00BD809E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6F3-F33A-4AEE-AE11-FD34793C2B5A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32909-AFC3-4350-9319-6AA76B44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96BCA-21E2-451F-9027-A5FA0984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B56C-008D-4547-9057-D09FEAD9D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90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3980-2BFB-49AE-91FF-0BD3B265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23F59-F191-43AE-8023-8D1C75BF2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78AF4-5773-44B5-8EEA-1C69077DD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7DF6C-E228-47D9-AFF8-EE9A246B9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AC362-13A2-47B3-B3CE-396FF9EC7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63E1-AB63-4E3A-9646-B6C66BBD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6F3-F33A-4AEE-AE11-FD34793C2B5A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C85C3-9C51-46F3-A527-E995701F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45CDC-F636-40F0-81AE-D5C2A4A1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B56C-008D-4547-9057-D09FEAD9D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3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99FF-2AED-40A3-9E50-0369F515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6FF60-93F8-4690-B3CE-0FD1FE62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6F3-F33A-4AEE-AE11-FD34793C2B5A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A83F2-B8CD-46CE-9B8C-705C521D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96AEF-5798-472F-9EAB-B55688A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B56C-008D-4547-9057-D09FEAD9D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14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4DCE7-5F0D-40CF-B2DD-EEE241BB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6F3-F33A-4AEE-AE11-FD34793C2B5A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9B30F-DF02-4FD3-B529-FB731DAA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0273D-A1F9-4A7A-8225-5DA188FF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B56C-008D-4547-9057-D09FEAD9D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7A75-DD1A-4A73-AEC5-2297F2B1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B67E-B156-4845-AA21-AE3FB248F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91134-3ECE-4CB4-9D02-F874E4487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F1CEA-9F72-4905-A4FB-08359E2F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6F3-F33A-4AEE-AE11-FD34793C2B5A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83708-12CA-4146-9B5F-280ED0FA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D05A0-0EFB-44E2-97B4-942CB076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B56C-008D-4547-9057-D09FEAD9D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6EED-D787-4890-BCE6-F10578B4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55A5E-85CB-42D3-BF6A-6A9E559DD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DE7A5-CD55-4D70-9643-271E414ED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FDD19-ACA3-478D-9149-4B6A05B4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6F3-F33A-4AEE-AE11-FD34793C2B5A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95FD5-9379-4AC1-A01F-5838B2B8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6E2A8-5DC8-4ADD-8521-1FA9C90F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B56C-008D-4547-9057-D09FEAD9D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93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7E9E2-09A3-4CED-861D-ED1F9885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DB4A5-F7F1-4361-A576-271AE89D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69C04-A2CB-4748-9090-86AE0BE47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E16F3-F33A-4AEE-AE11-FD34793C2B5A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30437-85CE-467B-9D02-5EAAA97B0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14605-500F-4348-AA9D-DD3259FB5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1B56C-008D-4547-9057-D09FEAD9D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99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394C2A-C346-4A9E-AEFF-178725F7C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Forward Chaining using Rete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913680-0035-4361-BAA1-524E47F74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34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A634F7-F6BE-4FA4-A2E2-B94B7911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Rule base and Facts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2BDC8-9387-4191-9BF8-A57B36ABF2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1: </a:t>
            </a:r>
            <a:r>
              <a:rPr lang="en-US" dirty="0"/>
              <a:t>(has-goal ?x simplify)</a:t>
            </a:r>
          </a:p>
          <a:p>
            <a:pPr marL="0" indent="0">
              <a:buNone/>
            </a:pPr>
            <a:r>
              <a:rPr lang="en-US" dirty="0"/>
              <a:t>	  (expression ?x 0 + ?y)</a:t>
            </a:r>
          </a:p>
          <a:p>
            <a:pPr marL="0" indent="0">
              <a:buNone/>
            </a:pPr>
            <a:r>
              <a:rPr lang="en-US" dirty="0"/>
              <a:t>	 ==&gt; DO SOMETHING </a:t>
            </a:r>
          </a:p>
          <a:p>
            <a:pPr marL="0" indent="0">
              <a:buNone/>
            </a:pPr>
            <a:r>
              <a:rPr lang="en-US" b="1" dirty="0"/>
              <a:t>Rule 2: </a:t>
            </a:r>
            <a:r>
              <a:rPr lang="en-US" dirty="0"/>
              <a:t>(has-goal ?x simplify)</a:t>
            </a:r>
          </a:p>
          <a:p>
            <a:pPr marL="0" indent="0">
              <a:buNone/>
            </a:pPr>
            <a:r>
              <a:rPr lang="en-US" dirty="0"/>
              <a:t>             (expression ?x 0 * ?y)</a:t>
            </a:r>
          </a:p>
          <a:p>
            <a:pPr marL="0" indent="0">
              <a:buNone/>
            </a:pPr>
            <a:r>
              <a:rPr lang="en-US" dirty="0"/>
              <a:t>	 ==&gt; DO SOMETHING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62A2B7-AF47-4B58-A01D-6376F21C0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Fact 1:</a:t>
            </a:r>
            <a:r>
              <a:rPr lang="en-US" dirty="0"/>
              <a:t> (has-goal e1 simplify)</a:t>
            </a:r>
          </a:p>
          <a:p>
            <a:pPr marL="0" indent="0">
              <a:buNone/>
            </a:pPr>
            <a:r>
              <a:rPr lang="en-US" b="1" dirty="0"/>
              <a:t>Fact 3:</a:t>
            </a:r>
            <a:r>
              <a:rPr lang="en-US" dirty="0"/>
              <a:t> (has-goal e2 simplify)</a:t>
            </a:r>
          </a:p>
          <a:p>
            <a:pPr marL="0" indent="0">
              <a:buNone/>
            </a:pPr>
            <a:r>
              <a:rPr lang="en-US" b="1" dirty="0"/>
              <a:t>Fact 2:</a:t>
            </a:r>
            <a:r>
              <a:rPr lang="en-US" dirty="0"/>
              <a:t> (expression e1 0 + 3)</a:t>
            </a:r>
          </a:p>
          <a:p>
            <a:pPr marL="0" indent="0">
              <a:buNone/>
            </a:pPr>
            <a:r>
              <a:rPr lang="en-US" b="1" dirty="0"/>
              <a:t>Fact 4:</a:t>
            </a:r>
            <a:r>
              <a:rPr lang="en-US" dirty="0"/>
              <a:t> (expression e2 0 + 5)</a:t>
            </a:r>
          </a:p>
          <a:p>
            <a:pPr marL="0" indent="0">
              <a:buNone/>
            </a:pPr>
            <a:r>
              <a:rPr lang="en-US" b="1" dirty="0"/>
              <a:t>Fact 5:</a:t>
            </a:r>
            <a:r>
              <a:rPr lang="en-US" dirty="0"/>
              <a:t> (has-goal e3 simplify)</a:t>
            </a:r>
          </a:p>
          <a:p>
            <a:pPr marL="0" indent="0">
              <a:buNone/>
            </a:pPr>
            <a:r>
              <a:rPr lang="en-US" b="1" dirty="0"/>
              <a:t>Fact 6:</a:t>
            </a:r>
            <a:r>
              <a:rPr lang="en-US" dirty="0"/>
              <a:t> (expression e3 0 * 2)</a:t>
            </a:r>
          </a:p>
          <a:p>
            <a:pPr marL="0" indent="0">
              <a:buNone/>
            </a:pPr>
            <a:r>
              <a:rPr lang="en-US" dirty="0"/>
              <a:t>(assume that facts will be asserted one at a time)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67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66D8F-3654-479F-B349-CF5A26ACD090}"/>
              </a:ext>
            </a:extLst>
          </p:cNvPr>
          <p:cNvSpPr/>
          <p:nvPr/>
        </p:nvSpPr>
        <p:spPr>
          <a:xfrm>
            <a:off x="4432170" y="146115"/>
            <a:ext cx="886120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A3060D-FFA2-47D1-8DCE-A42F27DB9FBF}"/>
              </a:ext>
            </a:extLst>
          </p:cNvPr>
          <p:cNvSpPr/>
          <p:nvPr/>
        </p:nvSpPr>
        <p:spPr>
          <a:xfrm>
            <a:off x="2897172" y="1128073"/>
            <a:ext cx="124119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F1D46-6BDA-438F-BD6A-A693BF4A7037}"/>
              </a:ext>
            </a:extLst>
          </p:cNvPr>
          <p:cNvSpPr/>
          <p:nvPr/>
        </p:nvSpPr>
        <p:spPr>
          <a:xfrm>
            <a:off x="5943601" y="1128073"/>
            <a:ext cx="124119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D1B4F-56A0-4418-9D82-C40389099DEB}"/>
              </a:ext>
            </a:extLst>
          </p:cNvPr>
          <p:cNvSpPr/>
          <p:nvPr/>
        </p:nvSpPr>
        <p:spPr>
          <a:xfrm>
            <a:off x="1575062" y="2373983"/>
            <a:ext cx="2325575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(has-goal ?x simplify)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D34D6-B52C-4BD3-B230-6F67AF878DB6}"/>
              </a:ext>
            </a:extLst>
          </p:cNvPr>
          <p:cNvSpPr/>
          <p:nvPr/>
        </p:nvSpPr>
        <p:spPr>
          <a:xfrm>
            <a:off x="7812465" y="2373983"/>
            <a:ext cx="2403835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(expression ?x 0 * ?y)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2D143C-CF3C-4CFD-95BF-9A8434BE15CF}"/>
              </a:ext>
            </a:extLst>
          </p:cNvPr>
          <p:cNvSpPr/>
          <p:nvPr/>
        </p:nvSpPr>
        <p:spPr>
          <a:xfrm>
            <a:off x="4741683" y="2373983"/>
            <a:ext cx="2403835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(expression ?x 0 + ?y)</a:t>
            </a:r>
            <a:endParaRPr lang="en-IN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ACC75B12-8710-44DD-B832-15BBD6AF67F6}"/>
              </a:ext>
            </a:extLst>
          </p:cNvPr>
          <p:cNvSpPr/>
          <p:nvPr/>
        </p:nvSpPr>
        <p:spPr>
          <a:xfrm>
            <a:off x="38102" y="2739664"/>
            <a:ext cx="1740028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</a:t>
            </a:r>
          </a:p>
          <a:p>
            <a:pPr algn="ctr"/>
            <a:r>
              <a:rPr lang="en-US" dirty="0"/>
              <a:t>--</a:t>
            </a:r>
          </a:p>
          <a:p>
            <a:pPr algn="ctr"/>
            <a:endParaRPr lang="en-IN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65FA20F3-30F4-4470-AEFE-4EDC4301F0D3}"/>
              </a:ext>
            </a:extLst>
          </p:cNvPr>
          <p:cNvSpPr/>
          <p:nvPr/>
        </p:nvSpPr>
        <p:spPr>
          <a:xfrm>
            <a:off x="6135721" y="2804966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endParaRPr lang="en-IN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1E48C0A1-4A37-4436-9782-84ABB4950CDE}"/>
              </a:ext>
            </a:extLst>
          </p:cNvPr>
          <p:cNvSpPr/>
          <p:nvPr/>
        </p:nvSpPr>
        <p:spPr>
          <a:xfrm>
            <a:off x="10024231" y="2739664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AA11D-FAA0-4287-A3FE-E79C4C0F0FBF}"/>
              </a:ext>
            </a:extLst>
          </p:cNvPr>
          <p:cNvSpPr/>
          <p:nvPr/>
        </p:nvSpPr>
        <p:spPr>
          <a:xfrm>
            <a:off x="1668543" y="4548433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Has-goal/expression-+ (?x  equal)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3A77A-9A91-4911-BACD-774D92CE74F9}"/>
              </a:ext>
            </a:extLst>
          </p:cNvPr>
          <p:cNvSpPr/>
          <p:nvPr/>
        </p:nvSpPr>
        <p:spPr>
          <a:xfrm>
            <a:off x="6917311" y="4548433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Has-goal/expression (?x – equal)</a:t>
            </a:r>
            <a:endParaRPr lang="en-IN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CDDA36F7-26D0-4C40-A60B-0F21AD94E15F}"/>
              </a:ext>
            </a:extLst>
          </p:cNvPr>
          <p:cNvSpPr/>
          <p:nvPr/>
        </p:nvSpPr>
        <p:spPr>
          <a:xfrm>
            <a:off x="778106" y="5175905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endParaRPr lang="en-IN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5976409F-0EC7-403A-B80F-9C52FB4B40D0}"/>
              </a:ext>
            </a:extLst>
          </p:cNvPr>
          <p:cNvSpPr/>
          <p:nvPr/>
        </p:nvSpPr>
        <p:spPr>
          <a:xfrm>
            <a:off x="9422486" y="5111096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85752E-F794-4E04-A7F2-6AE2EEB59E50}"/>
              </a:ext>
            </a:extLst>
          </p:cNvPr>
          <p:cNvSpPr/>
          <p:nvPr/>
        </p:nvSpPr>
        <p:spPr>
          <a:xfrm>
            <a:off x="3261870" y="5919445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Rule-1 ready-to-fire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CF146B-5F07-4DA4-B4A4-7B8AD8019B19}"/>
              </a:ext>
            </a:extLst>
          </p:cNvPr>
          <p:cNvSpPr/>
          <p:nvPr/>
        </p:nvSpPr>
        <p:spPr>
          <a:xfrm>
            <a:off x="6430651" y="5919444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Rule-2 ready-to-fire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D5A392-1D96-41F5-B2A3-E98BB08682A7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3517770" y="589175"/>
            <a:ext cx="1357460" cy="5388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D06E5C-A47B-4706-ABD6-C18197742326}"/>
              </a:ext>
            </a:extLst>
          </p:cNvPr>
          <p:cNvCxnSpPr>
            <a:cxnSpLocks/>
          </p:cNvCxnSpPr>
          <p:nvPr/>
        </p:nvCxnSpPr>
        <p:spPr>
          <a:xfrm flipH="1">
            <a:off x="2262433" y="1571133"/>
            <a:ext cx="1255337" cy="802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5B5604-5250-43DA-A742-2BEE1109C7B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589033" y="2837567"/>
            <a:ext cx="461324" cy="17108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F6F589-7C3A-48C1-97FE-842B84B14402}"/>
              </a:ext>
            </a:extLst>
          </p:cNvPr>
          <p:cNvCxnSpPr>
            <a:cxnSpLocks/>
          </p:cNvCxnSpPr>
          <p:nvPr/>
        </p:nvCxnSpPr>
        <p:spPr>
          <a:xfrm flipH="1">
            <a:off x="3738613" y="2835700"/>
            <a:ext cx="1136617" cy="17661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38C07A-0279-4023-82A5-D29DAA32B2C3}"/>
              </a:ext>
            </a:extLst>
          </p:cNvPr>
          <p:cNvCxnSpPr>
            <a:cxnSpLocks/>
          </p:cNvCxnSpPr>
          <p:nvPr/>
        </p:nvCxnSpPr>
        <p:spPr>
          <a:xfrm flipH="1">
            <a:off x="5835192" y="1559056"/>
            <a:ext cx="787138" cy="8149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A15D96-41CE-4ED7-B4E1-C19C9E4FB1E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096073" y="617259"/>
            <a:ext cx="1468126" cy="5108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E97413-1E1F-45EA-B844-B8E021923C3A}"/>
              </a:ext>
            </a:extLst>
          </p:cNvPr>
          <p:cNvCxnSpPr>
            <a:cxnSpLocks/>
          </p:cNvCxnSpPr>
          <p:nvPr/>
        </p:nvCxnSpPr>
        <p:spPr>
          <a:xfrm>
            <a:off x="7078401" y="1559056"/>
            <a:ext cx="1627252" cy="796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D61EE3-F779-4FBE-AFAB-B7BE1F230B36}"/>
              </a:ext>
            </a:extLst>
          </p:cNvPr>
          <p:cNvCxnSpPr>
            <a:cxnSpLocks/>
          </p:cNvCxnSpPr>
          <p:nvPr/>
        </p:nvCxnSpPr>
        <p:spPr>
          <a:xfrm>
            <a:off x="3277682" y="2817043"/>
            <a:ext cx="3902354" cy="17573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624EE4-38E5-43A1-8C91-541F6F1153BC}"/>
              </a:ext>
            </a:extLst>
          </p:cNvPr>
          <p:cNvCxnSpPr>
            <a:cxnSpLocks/>
          </p:cNvCxnSpPr>
          <p:nvPr/>
        </p:nvCxnSpPr>
        <p:spPr>
          <a:xfrm flipH="1">
            <a:off x="8705653" y="2823523"/>
            <a:ext cx="344182" cy="1750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A983A8-B76A-4355-8CD7-4BC650EFCBC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261870" y="5214400"/>
            <a:ext cx="1381814" cy="7050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95C5DC-70F0-400E-B25D-9EA93E8B28D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812465" y="5175905"/>
            <a:ext cx="463092" cy="74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621EEC-4E3F-4D17-81A4-077020B70DAE}"/>
              </a:ext>
            </a:extLst>
          </p:cNvPr>
          <p:cNvSpPr txBox="1"/>
          <p:nvPr/>
        </p:nvSpPr>
        <p:spPr>
          <a:xfrm>
            <a:off x="7801859" y="277863"/>
            <a:ext cx="3991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Rules are compiled into rete Network with associated alpha/beta storage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3543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66D8F-3654-479F-B349-CF5A26ACD090}"/>
              </a:ext>
            </a:extLst>
          </p:cNvPr>
          <p:cNvSpPr/>
          <p:nvPr/>
        </p:nvSpPr>
        <p:spPr>
          <a:xfrm>
            <a:off x="4432170" y="146115"/>
            <a:ext cx="886120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A3060D-FFA2-47D1-8DCE-A42F27DB9FBF}"/>
              </a:ext>
            </a:extLst>
          </p:cNvPr>
          <p:cNvSpPr/>
          <p:nvPr/>
        </p:nvSpPr>
        <p:spPr>
          <a:xfrm>
            <a:off x="2897172" y="1128073"/>
            <a:ext cx="124119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F1D46-6BDA-438F-BD6A-A693BF4A7037}"/>
              </a:ext>
            </a:extLst>
          </p:cNvPr>
          <p:cNvSpPr/>
          <p:nvPr/>
        </p:nvSpPr>
        <p:spPr>
          <a:xfrm>
            <a:off x="5943601" y="1128073"/>
            <a:ext cx="124119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D1B4F-56A0-4418-9D82-C40389099DEB}"/>
              </a:ext>
            </a:extLst>
          </p:cNvPr>
          <p:cNvSpPr/>
          <p:nvPr/>
        </p:nvSpPr>
        <p:spPr>
          <a:xfrm>
            <a:off x="1575063" y="2373983"/>
            <a:ext cx="217680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(has-goal ?x simplify)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D34D6-B52C-4BD3-B230-6F67AF878DB6}"/>
              </a:ext>
            </a:extLst>
          </p:cNvPr>
          <p:cNvSpPr/>
          <p:nvPr/>
        </p:nvSpPr>
        <p:spPr>
          <a:xfrm>
            <a:off x="7812465" y="2373983"/>
            <a:ext cx="2403835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(expression ?x 0 * ?y)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2D143C-CF3C-4CFD-95BF-9A8434BE15CF}"/>
              </a:ext>
            </a:extLst>
          </p:cNvPr>
          <p:cNvSpPr/>
          <p:nvPr/>
        </p:nvSpPr>
        <p:spPr>
          <a:xfrm>
            <a:off x="4741683" y="2373983"/>
            <a:ext cx="2403835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(expression ?x 0 + ?y)</a:t>
            </a:r>
            <a:endParaRPr lang="en-IN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ACC75B12-8710-44DD-B832-15BBD6AF67F6}"/>
              </a:ext>
            </a:extLst>
          </p:cNvPr>
          <p:cNvSpPr/>
          <p:nvPr/>
        </p:nvSpPr>
        <p:spPr>
          <a:xfrm>
            <a:off x="38102" y="2739664"/>
            <a:ext cx="1740028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</a:t>
            </a:r>
          </a:p>
          <a:p>
            <a:pPr algn="ctr"/>
            <a:r>
              <a:rPr lang="en-US" dirty="0"/>
              <a:t>--</a:t>
            </a:r>
          </a:p>
          <a:p>
            <a:pPr algn="ctr"/>
            <a:r>
              <a:rPr lang="en-US" dirty="0"/>
              <a:t>E1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65FA20F3-30F4-4470-AEFE-4EDC4301F0D3}"/>
              </a:ext>
            </a:extLst>
          </p:cNvPr>
          <p:cNvSpPr/>
          <p:nvPr/>
        </p:nvSpPr>
        <p:spPr>
          <a:xfrm>
            <a:off x="6135721" y="2804966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endParaRPr lang="en-IN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1E48C0A1-4A37-4436-9782-84ABB4950CDE}"/>
              </a:ext>
            </a:extLst>
          </p:cNvPr>
          <p:cNvSpPr/>
          <p:nvPr/>
        </p:nvSpPr>
        <p:spPr>
          <a:xfrm>
            <a:off x="10024231" y="2739664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AA11D-FAA0-4287-A3FE-E79C4C0F0FBF}"/>
              </a:ext>
            </a:extLst>
          </p:cNvPr>
          <p:cNvSpPr/>
          <p:nvPr/>
        </p:nvSpPr>
        <p:spPr>
          <a:xfrm>
            <a:off x="1668543" y="4548433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Has-goal/expression-+ (?x  equal)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3A77A-9A91-4911-BACD-774D92CE74F9}"/>
              </a:ext>
            </a:extLst>
          </p:cNvPr>
          <p:cNvSpPr/>
          <p:nvPr/>
        </p:nvSpPr>
        <p:spPr>
          <a:xfrm>
            <a:off x="6917311" y="4548433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Has-goal/expression (?x – equal)</a:t>
            </a:r>
            <a:endParaRPr lang="en-IN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CDDA36F7-26D0-4C40-A60B-0F21AD94E15F}"/>
              </a:ext>
            </a:extLst>
          </p:cNvPr>
          <p:cNvSpPr/>
          <p:nvPr/>
        </p:nvSpPr>
        <p:spPr>
          <a:xfrm>
            <a:off x="778106" y="5175905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endParaRPr lang="en-IN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5976409F-0EC7-403A-B80F-9C52FB4B40D0}"/>
              </a:ext>
            </a:extLst>
          </p:cNvPr>
          <p:cNvSpPr/>
          <p:nvPr/>
        </p:nvSpPr>
        <p:spPr>
          <a:xfrm>
            <a:off x="9422486" y="5111096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85752E-F794-4E04-A7F2-6AE2EEB59E50}"/>
              </a:ext>
            </a:extLst>
          </p:cNvPr>
          <p:cNvSpPr/>
          <p:nvPr/>
        </p:nvSpPr>
        <p:spPr>
          <a:xfrm>
            <a:off x="3261870" y="5919445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Rule-1 ready-to-fire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CF146B-5F07-4DA4-B4A4-7B8AD8019B19}"/>
              </a:ext>
            </a:extLst>
          </p:cNvPr>
          <p:cNvSpPr/>
          <p:nvPr/>
        </p:nvSpPr>
        <p:spPr>
          <a:xfrm>
            <a:off x="6430651" y="5919444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Rule-2 ready-to-fire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D5A392-1D96-41F5-B2A3-E98BB08682A7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3517770" y="589175"/>
            <a:ext cx="1357460" cy="5388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D06E5C-A47B-4706-ABD6-C18197742326}"/>
              </a:ext>
            </a:extLst>
          </p:cNvPr>
          <p:cNvCxnSpPr>
            <a:cxnSpLocks/>
          </p:cNvCxnSpPr>
          <p:nvPr/>
        </p:nvCxnSpPr>
        <p:spPr>
          <a:xfrm flipH="1">
            <a:off x="2262433" y="1571133"/>
            <a:ext cx="1255337" cy="802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5B5604-5250-43DA-A742-2BEE1109C7B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589033" y="2837567"/>
            <a:ext cx="461324" cy="17108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F6F589-7C3A-48C1-97FE-842B84B14402}"/>
              </a:ext>
            </a:extLst>
          </p:cNvPr>
          <p:cNvCxnSpPr>
            <a:cxnSpLocks/>
          </p:cNvCxnSpPr>
          <p:nvPr/>
        </p:nvCxnSpPr>
        <p:spPr>
          <a:xfrm flipH="1">
            <a:off x="3738613" y="2835700"/>
            <a:ext cx="1136617" cy="17661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38C07A-0279-4023-82A5-D29DAA32B2C3}"/>
              </a:ext>
            </a:extLst>
          </p:cNvPr>
          <p:cNvCxnSpPr>
            <a:cxnSpLocks/>
          </p:cNvCxnSpPr>
          <p:nvPr/>
        </p:nvCxnSpPr>
        <p:spPr>
          <a:xfrm flipH="1">
            <a:off x="5835192" y="1559056"/>
            <a:ext cx="787138" cy="8149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A15D96-41CE-4ED7-B4E1-C19C9E4FB1E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096073" y="617259"/>
            <a:ext cx="1468126" cy="5108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E97413-1E1F-45EA-B844-B8E021923C3A}"/>
              </a:ext>
            </a:extLst>
          </p:cNvPr>
          <p:cNvCxnSpPr>
            <a:cxnSpLocks/>
          </p:cNvCxnSpPr>
          <p:nvPr/>
        </p:nvCxnSpPr>
        <p:spPr>
          <a:xfrm>
            <a:off x="7078401" y="1559056"/>
            <a:ext cx="1627252" cy="796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D61EE3-F779-4FBE-AFAB-B7BE1F230B36}"/>
              </a:ext>
            </a:extLst>
          </p:cNvPr>
          <p:cNvCxnSpPr>
            <a:cxnSpLocks/>
          </p:cNvCxnSpPr>
          <p:nvPr/>
        </p:nvCxnSpPr>
        <p:spPr>
          <a:xfrm>
            <a:off x="3277682" y="2817043"/>
            <a:ext cx="3902354" cy="17573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624EE4-38E5-43A1-8C91-541F6F1153BC}"/>
              </a:ext>
            </a:extLst>
          </p:cNvPr>
          <p:cNvCxnSpPr>
            <a:cxnSpLocks/>
          </p:cNvCxnSpPr>
          <p:nvPr/>
        </p:nvCxnSpPr>
        <p:spPr>
          <a:xfrm flipH="1">
            <a:off x="8705653" y="2823523"/>
            <a:ext cx="344182" cy="1750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A983A8-B76A-4355-8CD7-4BC650EFCBC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261870" y="5214400"/>
            <a:ext cx="1381814" cy="7050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95C5DC-70F0-400E-B25D-9EA93E8B28D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812465" y="5175905"/>
            <a:ext cx="463092" cy="74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621EEC-4E3F-4D17-81A4-077020B70DAE}"/>
              </a:ext>
            </a:extLst>
          </p:cNvPr>
          <p:cNvSpPr txBox="1"/>
          <p:nvPr/>
        </p:nvSpPr>
        <p:spPr>
          <a:xfrm>
            <a:off x="7801859" y="277863"/>
            <a:ext cx="399107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Fact1: </a:t>
            </a:r>
            <a:r>
              <a:rPr lang="en-US" sz="2400" dirty="0"/>
              <a:t>(has-goal e1 simplify)</a:t>
            </a:r>
            <a:r>
              <a:rPr lang="en-US" sz="2400" b="1" dirty="0"/>
              <a:t>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7784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66D8F-3654-479F-B349-CF5A26ACD090}"/>
              </a:ext>
            </a:extLst>
          </p:cNvPr>
          <p:cNvSpPr/>
          <p:nvPr/>
        </p:nvSpPr>
        <p:spPr>
          <a:xfrm>
            <a:off x="4432170" y="146115"/>
            <a:ext cx="886120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A3060D-FFA2-47D1-8DCE-A42F27DB9FBF}"/>
              </a:ext>
            </a:extLst>
          </p:cNvPr>
          <p:cNvSpPr/>
          <p:nvPr/>
        </p:nvSpPr>
        <p:spPr>
          <a:xfrm>
            <a:off x="2897172" y="1128073"/>
            <a:ext cx="124119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F1D46-6BDA-438F-BD6A-A693BF4A7037}"/>
              </a:ext>
            </a:extLst>
          </p:cNvPr>
          <p:cNvSpPr/>
          <p:nvPr/>
        </p:nvSpPr>
        <p:spPr>
          <a:xfrm>
            <a:off x="5943601" y="1128073"/>
            <a:ext cx="124119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D1B4F-56A0-4418-9D82-C40389099DEB}"/>
              </a:ext>
            </a:extLst>
          </p:cNvPr>
          <p:cNvSpPr/>
          <p:nvPr/>
        </p:nvSpPr>
        <p:spPr>
          <a:xfrm>
            <a:off x="1575063" y="2373983"/>
            <a:ext cx="217680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(has-goal ?x simplify)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D34D6-B52C-4BD3-B230-6F67AF878DB6}"/>
              </a:ext>
            </a:extLst>
          </p:cNvPr>
          <p:cNvSpPr/>
          <p:nvPr/>
        </p:nvSpPr>
        <p:spPr>
          <a:xfrm>
            <a:off x="7812465" y="2373983"/>
            <a:ext cx="2403835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(expression ?x 0 * ?y)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2D143C-CF3C-4CFD-95BF-9A8434BE15CF}"/>
              </a:ext>
            </a:extLst>
          </p:cNvPr>
          <p:cNvSpPr/>
          <p:nvPr/>
        </p:nvSpPr>
        <p:spPr>
          <a:xfrm>
            <a:off x="4741683" y="2373983"/>
            <a:ext cx="2403835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(expression ?x 0 + ?y)</a:t>
            </a:r>
            <a:endParaRPr lang="en-IN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ACC75B12-8710-44DD-B832-15BBD6AF67F6}"/>
              </a:ext>
            </a:extLst>
          </p:cNvPr>
          <p:cNvSpPr/>
          <p:nvPr/>
        </p:nvSpPr>
        <p:spPr>
          <a:xfrm>
            <a:off x="38102" y="2739664"/>
            <a:ext cx="1740028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</a:t>
            </a:r>
          </a:p>
          <a:p>
            <a:pPr algn="ctr"/>
            <a:r>
              <a:rPr lang="en-US" dirty="0"/>
              <a:t>--</a:t>
            </a:r>
          </a:p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endParaRPr lang="en-IN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65FA20F3-30F4-4470-AEFE-4EDC4301F0D3}"/>
              </a:ext>
            </a:extLst>
          </p:cNvPr>
          <p:cNvSpPr/>
          <p:nvPr/>
        </p:nvSpPr>
        <p:spPr>
          <a:xfrm>
            <a:off x="6135721" y="2804966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endParaRPr lang="en-IN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1E48C0A1-4A37-4436-9782-84ABB4950CDE}"/>
              </a:ext>
            </a:extLst>
          </p:cNvPr>
          <p:cNvSpPr/>
          <p:nvPr/>
        </p:nvSpPr>
        <p:spPr>
          <a:xfrm>
            <a:off x="10024231" y="2739664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AA11D-FAA0-4287-A3FE-E79C4C0F0FBF}"/>
              </a:ext>
            </a:extLst>
          </p:cNvPr>
          <p:cNvSpPr/>
          <p:nvPr/>
        </p:nvSpPr>
        <p:spPr>
          <a:xfrm>
            <a:off x="1668543" y="4548433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Has-goal/expression-+ (?x  equal)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3A77A-9A91-4911-BACD-774D92CE74F9}"/>
              </a:ext>
            </a:extLst>
          </p:cNvPr>
          <p:cNvSpPr/>
          <p:nvPr/>
        </p:nvSpPr>
        <p:spPr>
          <a:xfrm>
            <a:off x="6917311" y="4548433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Has-goal/expression (?x – equal)</a:t>
            </a:r>
            <a:endParaRPr lang="en-IN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CDDA36F7-26D0-4C40-A60B-0F21AD94E15F}"/>
              </a:ext>
            </a:extLst>
          </p:cNvPr>
          <p:cNvSpPr/>
          <p:nvPr/>
        </p:nvSpPr>
        <p:spPr>
          <a:xfrm>
            <a:off x="778106" y="5175905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endParaRPr lang="en-IN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5976409F-0EC7-403A-B80F-9C52FB4B40D0}"/>
              </a:ext>
            </a:extLst>
          </p:cNvPr>
          <p:cNvSpPr/>
          <p:nvPr/>
        </p:nvSpPr>
        <p:spPr>
          <a:xfrm>
            <a:off x="9422486" y="5111096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85752E-F794-4E04-A7F2-6AE2EEB59E50}"/>
              </a:ext>
            </a:extLst>
          </p:cNvPr>
          <p:cNvSpPr/>
          <p:nvPr/>
        </p:nvSpPr>
        <p:spPr>
          <a:xfrm>
            <a:off x="3261870" y="5919445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Rule-1 ready-to-fire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CF146B-5F07-4DA4-B4A4-7B8AD8019B19}"/>
              </a:ext>
            </a:extLst>
          </p:cNvPr>
          <p:cNvSpPr/>
          <p:nvPr/>
        </p:nvSpPr>
        <p:spPr>
          <a:xfrm>
            <a:off x="6430651" y="5919444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Rule-2 ready-to-fire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D5A392-1D96-41F5-B2A3-E98BB08682A7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3517770" y="589175"/>
            <a:ext cx="1357460" cy="5388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D06E5C-A47B-4706-ABD6-C18197742326}"/>
              </a:ext>
            </a:extLst>
          </p:cNvPr>
          <p:cNvCxnSpPr>
            <a:cxnSpLocks/>
          </p:cNvCxnSpPr>
          <p:nvPr/>
        </p:nvCxnSpPr>
        <p:spPr>
          <a:xfrm flipH="1">
            <a:off x="2262433" y="1571133"/>
            <a:ext cx="1255337" cy="802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5B5604-5250-43DA-A742-2BEE1109C7B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589033" y="2837567"/>
            <a:ext cx="461324" cy="17108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F6F589-7C3A-48C1-97FE-842B84B14402}"/>
              </a:ext>
            </a:extLst>
          </p:cNvPr>
          <p:cNvCxnSpPr>
            <a:cxnSpLocks/>
          </p:cNvCxnSpPr>
          <p:nvPr/>
        </p:nvCxnSpPr>
        <p:spPr>
          <a:xfrm flipH="1">
            <a:off x="3738613" y="2835700"/>
            <a:ext cx="1136617" cy="17661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38C07A-0279-4023-82A5-D29DAA32B2C3}"/>
              </a:ext>
            </a:extLst>
          </p:cNvPr>
          <p:cNvCxnSpPr>
            <a:cxnSpLocks/>
          </p:cNvCxnSpPr>
          <p:nvPr/>
        </p:nvCxnSpPr>
        <p:spPr>
          <a:xfrm flipH="1">
            <a:off x="5835192" y="1559056"/>
            <a:ext cx="787138" cy="8149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A15D96-41CE-4ED7-B4E1-C19C9E4FB1E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096073" y="617259"/>
            <a:ext cx="1468126" cy="5108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E97413-1E1F-45EA-B844-B8E021923C3A}"/>
              </a:ext>
            </a:extLst>
          </p:cNvPr>
          <p:cNvCxnSpPr>
            <a:cxnSpLocks/>
          </p:cNvCxnSpPr>
          <p:nvPr/>
        </p:nvCxnSpPr>
        <p:spPr>
          <a:xfrm>
            <a:off x="7078401" y="1559056"/>
            <a:ext cx="1627252" cy="796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D61EE3-F779-4FBE-AFAB-B7BE1F230B36}"/>
              </a:ext>
            </a:extLst>
          </p:cNvPr>
          <p:cNvCxnSpPr>
            <a:cxnSpLocks/>
          </p:cNvCxnSpPr>
          <p:nvPr/>
        </p:nvCxnSpPr>
        <p:spPr>
          <a:xfrm>
            <a:off x="3277682" y="2817043"/>
            <a:ext cx="3902354" cy="17573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624EE4-38E5-43A1-8C91-541F6F1153BC}"/>
              </a:ext>
            </a:extLst>
          </p:cNvPr>
          <p:cNvCxnSpPr>
            <a:cxnSpLocks/>
          </p:cNvCxnSpPr>
          <p:nvPr/>
        </p:nvCxnSpPr>
        <p:spPr>
          <a:xfrm flipH="1">
            <a:off x="8705653" y="2823523"/>
            <a:ext cx="344182" cy="1750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A983A8-B76A-4355-8CD7-4BC650EFCBC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261870" y="5214400"/>
            <a:ext cx="1381814" cy="7050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95C5DC-70F0-400E-B25D-9EA93E8B28D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812465" y="5175905"/>
            <a:ext cx="463092" cy="74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621EEC-4E3F-4D17-81A4-077020B70DAE}"/>
              </a:ext>
            </a:extLst>
          </p:cNvPr>
          <p:cNvSpPr txBox="1"/>
          <p:nvPr/>
        </p:nvSpPr>
        <p:spPr>
          <a:xfrm>
            <a:off x="7801859" y="277863"/>
            <a:ext cx="399107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Fact2: </a:t>
            </a:r>
            <a:r>
              <a:rPr lang="en-US" sz="2400" dirty="0"/>
              <a:t>(has-goal e2 simplify)</a:t>
            </a:r>
            <a:r>
              <a:rPr lang="en-US" sz="2400" b="1" dirty="0"/>
              <a:t>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0082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66D8F-3654-479F-B349-CF5A26ACD090}"/>
              </a:ext>
            </a:extLst>
          </p:cNvPr>
          <p:cNvSpPr/>
          <p:nvPr/>
        </p:nvSpPr>
        <p:spPr>
          <a:xfrm>
            <a:off x="4432170" y="146115"/>
            <a:ext cx="886120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A3060D-FFA2-47D1-8DCE-A42F27DB9FBF}"/>
              </a:ext>
            </a:extLst>
          </p:cNvPr>
          <p:cNvSpPr/>
          <p:nvPr/>
        </p:nvSpPr>
        <p:spPr>
          <a:xfrm>
            <a:off x="2897172" y="1128073"/>
            <a:ext cx="124119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F1D46-6BDA-438F-BD6A-A693BF4A7037}"/>
              </a:ext>
            </a:extLst>
          </p:cNvPr>
          <p:cNvSpPr/>
          <p:nvPr/>
        </p:nvSpPr>
        <p:spPr>
          <a:xfrm>
            <a:off x="5943601" y="1128073"/>
            <a:ext cx="124119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D1B4F-56A0-4418-9D82-C40389099DEB}"/>
              </a:ext>
            </a:extLst>
          </p:cNvPr>
          <p:cNvSpPr/>
          <p:nvPr/>
        </p:nvSpPr>
        <p:spPr>
          <a:xfrm>
            <a:off x="1575063" y="2373983"/>
            <a:ext cx="217680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(has-goal ?x simplify)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D34D6-B52C-4BD3-B230-6F67AF878DB6}"/>
              </a:ext>
            </a:extLst>
          </p:cNvPr>
          <p:cNvSpPr/>
          <p:nvPr/>
        </p:nvSpPr>
        <p:spPr>
          <a:xfrm>
            <a:off x="7812465" y="2373983"/>
            <a:ext cx="2403835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(expression ?x 0 * ?y)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2D143C-CF3C-4CFD-95BF-9A8434BE15CF}"/>
              </a:ext>
            </a:extLst>
          </p:cNvPr>
          <p:cNvSpPr/>
          <p:nvPr/>
        </p:nvSpPr>
        <p:spPr>
          <a:xfrm>
            <a:off x="4741683" y="2373983"/>
            <a:ext cx="2403835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(expression ?x 0 + ?y)</a:t>
            </a:r>
            <a:endParaRPr lang="en-IN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ACC75B12-8710-44DD-B832-15BBD6AF67F6}"/>
              </a:ext>
            </a:extLst>
          </p:cNvPr>
          <p:cNvSpPr/>
          <p:nvPr/>
        </p:nvSpPr>
        <p:spPr>
          <a:xfrm>
            <a:off x="38102" y="2739664"/>
            <a:ext cx="1740028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</a:t>
            </a:r>
          </a:p>
          <a:p>
            <a:pPr algn="ctr"/>
            <a:r>
              <a:rPr lang="en-US" dirty="0"/>
              <a:t>--</a:t>
            </a:r>
          </a:p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endParaRPr lang="en-IN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65FA20F3-30F4-4470-AEFE-4EDC4301F0D3}"/>
              </a:ext>
            </a:extLst>
          </p:cNvPr>
          <p:cNvSpPr/>
          <p:nvPr/>
        </p:nvSpPr>
        <p:spPr>
          <a:xfrm>
            <a:off x="6135721" y="2804966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r>
              <a:rPr lang="en-US" dirty="0"/>
              <a:t>E1    3</a:t>
            </a:r>
          </a:p>
          <a:p>
            <a:pPr algn="ctr"/>
            <a:endParaRPr lang="en-IN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1E48C0A1-4A37-4436-9782-84ABB4950CDE}"/>
              </a:ext>
            </a:extLst>
          </p:cNvPr>
          <p:cNvSpPr/>
          <p:nvPr/>
        </p:nvSpPr>
        <p:spPr>
          <a:xfrm>
            <a:off x="10024231" y="2739664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AA11D-FAA0-4287-A3FE-E79C4C0F0FBF}"/>
              </a:ext>
            </a:extLst>
          </p:cNvPr>
          <p:cNvSpPr/>
          <p:nvPr/>
        </p:nvSpPr>
        <p:spPr>
          <a:xfrm>
            <a:off x="1668543" y="4548433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Has-goal/expression-+ (?x  equal)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3A77A-9A91-4911-BACD-774D92CE74F9}"/>
              </a:ext>
            </a:extLst>
          </p:cNvPr>
          <p:cNvSpPr/>
          <p:nvPr/>
        </p:nvSpPr>
        <p:spPr>
          <a:xfrm>
            <a:off x="6917311" y="4548433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Has-goal/expression (?x – equal)</a:t>
            </a:r>
            <a:endParaRPr lang="en-IN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CDDA36F7-26D0-4C40-A60B-0F21AD94E15F}"/>
              </a:ext>
            </a:extLst>
          </p:cNvPr>
          <p:cNvSpPr/>
          <p:nvPr/>
        </p:nvSpPr>
        <p:spPr>
          <a:xfrm>
            <a:off x="778106" y="5175905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r>
              <a:rPr lang="en-US" dirty="0"/>
              <a:t>E1  3</a:t>
            </a:r>
            <a:endParaRPr lang="en-IN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5976409F-0EC7-403A-B80F-9C52FB4B40D0}"/>
              </a:ext>
            </a:extLst>
          </p:cNvPr>
          <p:cNvSpPr/>
          <p:nvPr/>
        </p:nvSpPr>
        <p:spPr>
          <a:xfrm>
            <a:off x="9422486" y="5111096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85752E-F794-4E04-A7F2-6AE2EEB59E50}"/>
              </a:ext>
            </a:extLst>
          </p:cNvPr>
          <p:cNvSpPr/>
          <p:nvPr/>
        </p:nvSpPr>
        <p:spPr>
          <a:xfrm>
            <a:off x="3261870" y="5919445"/>
            <a:ext cx="2763627" cy="6339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Rule-1 ready-to-fire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CF146B-5F07-4DA4-B4A4-7B8AD8019B19}"/>
              </a:ext>
            </a:extLst>
          </p:cNvPr>
          <p:cNvSpPr/>
          <p:nvPr/>
        </p:nvSpPr>
        <p:spPr>
          <a:xfrm>
            <a:off x="6430651" y="5919444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Rule-2 ready-to-fire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D5A392-1D96-41F5-B2A3-E98BB08682A7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3517770" y="589175"/>
            <a:ext cx="1357460" cy="5388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D06E5C-A47B-4706-ABD6-C18197742326}"/>
              </a:ext>
            </a:extLst>
          </p:cNvPr>
          <p:cNvCxnSpPr>
            <a:cxnSpLocks/>
          </p:cNvCxnSpPr>
          <p:nvPr/>
        </p:nvCxnSpPr>
        <p:spPr>
          <a:xfrm flipH="1">
            <a:off x="2262433" y="1571133"/>
            <a:ext cx="1255337" cy="802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5B5604-5250-43DA-A742-2BEE1109C7B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589033" y="2837567"/>
            <a:ext cx="461324" cy="17108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F6F589-7C3A-48C1-97FE-842B84B14402}"/>
              </a:ext>
            </a:extLst>
          </p:cNvPr>
          <p:cNvCxnSpPr>
            <a:cxnSpLocks/>
          </p:cNvCxnSpPr>
          <p:nvPr/>
        </p:nvCxnSpPr>
        <p:spPr>
          <a:xfrm flipH="1">
            <a:off x="3738613" y="2835700"/>
            <a:ext cx="1136617" cy="17661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38C07A-0279-4023-82A5-D29DAA32B2C3}"/>
              </a:ext>
            </a:extLst>
          </p:cNvPr>
          <p:cNvCxnSpPr>
            <a:cxnSpLocks/>
          </p:cNvCxnSpPr>
          <p:nvPr/>
        </p:nvCxnSpPr>
        <p:spPr>
          <a:xfrm flipH="1">
            <a:off x="5835192" y="1559056"/>
            <a:ext cx="787138" cy="8149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A15D96-41CE-4ED7-B4E1-C19C9E4FB1E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096073" y="617259"/>
            <a:ext cx="1468126" cy="5108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E97413-1E1F-45EA-B844-B8E021923C3A}"/>
              </a:ext>
            </a:extLst>
          </p:cNvPr>
          <p:cNvCxnSpPr>
            <a:cxnSpLocks/>
          </p:cNvCxnSpPr>
          <p:nvPr/>
        </p:nvCxnSpPr>
        <p:spPr>
          <a:xfrm>
            <a:off x="7078401" y="1559056"/>
            <a:ext cx="1627252" cy="796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D61EE3-F779-4FBE-AFAB-B7BE1F230B36}"/>
              </a:ext>
            </a:extLst>
          </p:cNvPr>
          <p:cNvCxnSpPr>
            <a:cxnSpLocks/>
          </p:cNvCxnSpPr>
          <p:nvPr/>
        </p:nvCxnSpPr>
        <p:spPr>
          <a:xfrm>
            <a:off x="3277682" y="2817043"/>
            <a:ext cx="3902354" cy="17573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624EE4-38E5-43A1-8C91-541F6F1153BC}"/>
              </a:ext>
            </a:extLst>
          </p:cNvPr>
          <p:cNvCxnSpPr>
            <a:cxnSpLocks/>
          </p:cNvCxnSpPr>
          <p:nvPr/>
        </p:nvCxnSpPr>
        <p:spPr>
          <a:xfrm flipH="1">
            <a:off x="8705653" y="2823523"/>
            <a:ext cx="344182" cy="1750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A983A8-B76A-4355-8CD7-4BC650EFCBC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261870" y="5214400"/>
            <a:ext cx="1381814" cy="7050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95C5DC-70F0-400E-B25D-9EA93E8B28D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812465" y="5175905"/>
            <a:ext cx="463092" cy="74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621EEC-4E3F-4D17-81A4-077020B70DAE}"/>
              </a:ext>
            </a:extLst>
          </p:cNvPr>
          <p:cNvSpPr txBox="1"/>
          <p:nvPr/>
        </p:nvSpPr>
        <p:spPr>
          <a:xfrm>
            <a:off x="7801859" y="277863"/>
            <a:ext cx="399107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Fact3: </a:t>
            </a:r>
            <a:r>
              <a:rPr lang="en-US" sz="2400" dirty="0"/>
              <a:t>(expression e1 0 + 3)</a:t>
            </a:r>
            <a:r>
              <a:rPr lang="en-US" sz="2400" b="1" dirty="0"/>
              <a:t> </a:t>
            </a:r>
            <a:endParaRPr lang="en-IN" sz="2400" b="1" dirty="0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7B9B4A97-E659-4DFB-831B-4C9659D83AC9}"/>
              </a:ext>
            </a:extLst>
          </p:cNvPr>
          <p:cNvSpPr/>
          <p:nvPr/>
        </p:nvSpPr>
        <p:spPr>
          <a:xfrm>
            <a:off x="4875229" y="5214399"/>
            <a:ext cx="1136617" cy="70504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17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66D8F-3654-479F-B349-CF5A26ACD090}"/>
              </a:ext>
            </a:extLst>
          </p:cNvPr>
          <p:cNvSpPr/>
          <p:nvPr/>
        </p:nvSpPr>
        <p:spPr>
          <a:xfrm>
            <a:off x="4432170" y="146115"/>
            <a:ext cx="886120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A3060D-FFA2-47D1-8DCE-A42F27DB9FBF}"/>
              </a:ext>
            </a:extLst>
          </p:cNvPr>
          <p:cNvSpPr/>
          <p:nvPr/>
        </p:nvSpPr>
        <p:spPr>
          <a:xfrm>
            <a:off x="2897172" y="1128073"/>
            <a:ext cx="124119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F1D46-6BDA-438F-BD6A-A693BF4A7037}"/>
              </a:ext>
            </a:extLst>
          </p:cNvPr>
          <p:cNvSpPr/>
          <p:nvPr/>
        </p:nvSpPr>
        <p:spPr>
          <a:xfrm>
            <a:off x="5943601" y="1128073"/>
            <a:ext cx="124119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D1B4F-56A0-4418-9D82-C40389099DEB}"/>
              </a:ext>
            </a:extLst>
          </p:cNvPr>
          <p:cNvSpPr/>
          <p:nvPr/>
        </p:nvSpPr>
        <p:spPr>
          <a:xfrm>
            <a:off x="1575063" y="2373983"/>
            <a:ext cx="217680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(has-goal ?x simplify)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D34D6-B52C-4BD3-B230-6F67AF878DB6}"/>
              </a:ext>
            </a:extLst>
          </p:cNvPr>
          <p:cNvSpPr/>
          <p:nvPr/>
        </p:nvSpPr>
        <p:spPr>
          <a:xfrm>
            <a:off x="7812465" y="2373983"/>
            <a:ext cx="2403835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(expression ?x 0 * ?y)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2D143C-CF3C-4CFD-95BF-9A8434BE15CF}"/>
              </a:ext>
            </a:extLst>
          </p:cNvPr>
          <p:cNvSpPr/>
          <p:nvPr/>
        </p:nvSpPr>
        <p:spPr>
          <a:xfrm>
            <a:off x="4741683" y="2373983"/>
            <a:ext cx="2403835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(expression ?x 0 + ?y)</a:t>
            </a:r>
            <a:endParaRPr lang="en-IN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ACC75B12-8710-44DD-B832-15BBD6AF67F6}"/>
              </a:ext>
            </a:extLst>
          </p:cNvPr>
          <p:cNvSpPr/>
          <p:nvPr/>
        </p:nvSpPr>
        <p:spPr>
          <a:xfrm>
            <a:off x="38102" y="2739664"/>
            <a:ext cx="1740028" cy="150239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</a:t>
            </a:r>
          </a:p>
          <a:p>
            <a:pPr algn="ctr"/>
            <a:r>
              <a:rPr lang="en-US" dirty="0"/>
              <a:t>--</a:t>
            </a:r>
          </a:p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65FA20F3-30F4-4470-AEFE-4EDC4301F0D3}"/>
              </a:ext>
            </a:extLst>
          </p:cNvPr>
          <p:cNvSpPr/>
          <p:nvPr/>
        </p:nvSpPr>
        <p:spPr>
          <a:xfrm>
            <a:off x="6135721" y="2804966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r>
              <a:rPr lang="en-US" dirty="0"/>
              <a:t>E1    3</a:t>
            </a:r>
          </a:p>
          <a:p>
            <a:pPr algn="ctr"/>
            <a:r>
              <a:rPr lang="en-US" dirty="0"/>
              <a:t>E2   5</a:t>
            </a:r>
          </a:p>
          <a:p>
            <a:pPr algn="ctr"/>
            <a:endParaRPr lang="en-IN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1E48C0A1-4A37-4436-9782-84ABB4950CDE}"/>
              </a:ext>
            </a:extLst>
          </p:cNvPr>
          <p:cNvSpPr/>
          <p:nvPr/>
        </p:nvSpPr>
        <p:spPr>
          <a:xfrm>
            <a:off x="10024231" y="2739664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AA11D-FAA0-4287-A3FE-E79C4C0F0FBF}"/>
              </a:ext>
            </a:extLst>
          </p:cNvPr>
          <p:cNvSpPr/>
          <p:nvPr/>
        </p:nvSpPr>
        <p:spPr>
          <a:xfrm>
            <a:off x="1668543" y="4548433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Has-goal/expression-+ (?x  equal)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3A77A-9A91-4911-BACD-774D92CE74F9}"/>
              </a:ext>
            </a:extLst>
          </p:cNvPr>
          <p:cNvSpPr/>
          <p:nvPr/>
        </p:nvSpPr>
        <p:spPr>
          <a:xfrm>
            <a:off x="6917311" y="4548433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Has-goal/expression (?x – equal)</a:t>
            </a:r>
            <a:endParaRPr lang="en-IN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5976409F-0EC7-403A-B80F-9C52FB4B40D0}"/>
              </a:ext>
            </a:extLst>
          </p:cNvPr>
          <p:cNvSpPr/>
          <p:nvPr/>
        </p:nvSpPr>
        <p:spPr>
          <a:xfrm>
            <a:off x="9422486" y="5111096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85752E-F794-4E04-A7F2-6AE2EEB59E50}"/>
              </a:ext>
            </a:extLst>
          </p:cNvPr>
          <p:cNvSpPr/>
          <p:nvPr/>
        </p:nvSpPr>
        <p:spPr>
          <a:xfrm>
            <a:off x="3261870" y="5919445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Rule-1 ready-to-fire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CF146B-5F07-4DA4-B4A4-7B8AD8019B19}"/>
              </a:ext>
            </a:extLst>
          </p:cNvPr>
          <p:cNvSpPr/>
          <p:nvPr/>
        </p:nvSpPr>
        <p:spPr>
          <a:xfrm>
            <a:off x="6430651" y="5919444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Rule-2 ready-to-fire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D5A392-1D96-41F5-B2A3-E98BB08682A7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3517770" y="589175"/>
            <a:ext cx="1357460" cy="5388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D06E5C-A47B-4706-ABD6-C18197742326}"/>
              </a:ext>
            </a:extLst>
          </p:cNvPr>
          <p:cNvCxnSpPr>
            <a:cxnSpLocks/>
          </p:cNvCxnSpPr>
          <p:nvPr/>
        </p:nvCxnSpPr>
        <p:spPr>
          <a:xfrm flipH="1">
            <a:off x="2262433" y="1571133"/>
            <a:ext cx="1255337" cy="802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5B5604-5250-43DA-A742-2BEE1109C7B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589033" y="2837567"/>
            <a:ext cx="461324" cy="17108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F6F589-7C3A-48C1-97FE-842B84B14402}"/>
              </a:ext>
            </a:extLst>
          </p:cNvPr>
          <p:cNvCxnSpPr>
            <a:cxnSpLocks/>
          </p:cNvCxnSpPr>
          <p:nvPr/>
        </p:nvCxnSpPr>
        <p:spPr>
          <a:xfrm flipH="1">
            <a:off x="3738613" y="2835700"/>
            <a:ext cx="1136617" cy="17661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38C07A-0279-4023-82A5-D29DAA32B2C3}"/>
              </a:ext>
            </a:extLst>
          </p:cNvPr>
          <p:cNvCxnSpPr>
            <a:cxnSpLocks/>
          </p:cNvCxnSpPr>
          <p:nvPr/>
        </p:nvCxnSpPr>
        <p:spPr>
          <a:xfrm flipH="1">
            <a:off x="5835192" y="1559056"/>
            <a:ext cx="787138" cy="8149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A15D96-41CE-4ED7-B4E1-C19C9E4FB1E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096073" y="617259"/>
            <a:ext cx="1468126" cy="5108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E97413-1E1F-45EA-B844-B8E021923C3A}"/>
              </a:ext>
            </a:extLst>
          </p:cNvPr>
          <p:cNvCxnSpPr>
            <a:cxnSpLocks/>
          </p:cNvCxnSpPr>
          <p:nvPr/>
        </p:nvCxnSpPr>
        <p:spPr>
          <a:xfrm>
            <a:off x="7078401" y="1559056"/>
            <a:ext cx="1627252" cy="796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D61EE3-F779-4FBE-AFAB-B7BE1F230B36}"/>
              </a:ext>
            </a:extLst>
          </p:cNvPr>
          <p:cNvCxnSpPr>
            <a:cxnSpLocks/>
          </p:cNvCxnSpPr>
          <p:nvPr/>
        </p:nvCxnSpPr>
        <p:spPr>
          <a:xfrm>
            <a:off x="3277682" y="2817043"/>
            <a:ext cx="3902354" cy="17573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624EE4-38E5-43A1-8C91-541F6F1153BC}"/>
              </a:ext>
            </a:extLst>
          </p:cNvPr>
          <p:cNvCxnSpPr>
            <a:cxnSpLocks/>
          </p:cNvCxnSpPr>
          <p:nvPr/>
        </p:nvCxnSpPr>
        <p:spPr>
          <a:xfrm flipH="1">
            <a:off x="8705653" y="2823523"/>
            <a:ext cx="344182" cy="1750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A983A8-B76A-4355-8CD7-4BC650EFCBC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261870" y="5214400"/>
            <a:ext cx="1381814" cy="7050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95C5DC-70F0-400E-B25D-9EA93E8B28D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812465" y="5175905"/>
            <a:ext cx="463092" cy="74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621EEC-4E3F-4D17-81A4-077020B70DAE}"/>
              </a:ext>
            </a:extLst>
          </p:cNvPr>
          <p:cNvSpPr txBox="1"/>
          <p:nvPr/>
        </p:nvSpPr>
        <p:spPr>
          <a:xfrm>
            <a:off x="7801859" y="277863"/>
            <a:ext cx="399107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Fact4: </a:t>
            </a:r>
            <a:r>
              <a:rPr lang="en-US" sz="2400" dirty="0"/>
              <a:t>(expression e2 0 + 5)</a:t>
            </a:r>
            <a:r>
              <a:rPr lang="en-US" sz="2400" b="1" dirty="0"/>
              <a:t> </a:t>
            </a:r>
            <a:endParaRPr lang="en-IN" sz="2400" b="1" dirty="0"/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72EE7A72-150D-42A0-891C-154217668A8A}"/>
              </a:ext>
            </a:extLst>
          </p:cNvPr>
          <p:cNvSpPr/>
          <p:nvPr/>
        </p:nvSpPr>
        <p:spPr>
          <a:xfrm>
            <a:off x="521614" y="5175905"/>
            <a:ext cx="2141852" cy="128145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r>
              <a:rPr lang="en-US" dirty="0"/>
              <a:t>E1  3</a:t>
            </a:r>
          </a:p>
          <a:p>
            <a:pPr algn="ctr"/>
            <a:r>
              <a:rPr lang="en-US" dirty="0"/>
              <a:t>E2  5</a:t>
            </a:r>
            <a:endParaRPr lang="en-IN" dirty="0"/>
          </a:p>
        </p:txBody>
      </p: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9AE2A675-11FA-4C78-B626-79A83153717E}"/>
              </a:ext>
            </a:extLst>
          </p:cNvPr>
          <p:cNvSpPr/>
          <p:nvPr/>
        </p:nvSpPr>
        <p:spPr>
          <a:xfrm>
            <a:off x="4875229" y="5214399"/>
            <a:ext cx="1136617" cy="70504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43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66D8F-3654-479F-B349-CF5A26ACD090}"/>
              </a:ext>
            </a:extLst>
          </p:cNvPr>
          <p:cNvSpPr/>
          <p:nvPr/>
        </p:nvSpPr>
        <p:spPr>
          <a:xfrm>
            <a:off x="4432170" y="146115"/>
            <a:ext cx="886120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A3060D-FFA2-47D1-8DCE-A42F27DB9FBF}"/>
              </a:ext>
            </a:extLst>
          </p:cNvPr>
          <p:cNvSpPr/>
          <p:nvPr/>
        </p:nvSpPr>
        <p:spPr>
          <a:xfrm>
            <a:off x="2897172" y="1128073"/>
            <a:ext cx="124119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F1D46-6BDA-438F-BD6A-A693BF4A7037}"/>
              </a:ext>
            </a:extLst>
          </p:cNvPr>
          <p:cNvSpPr/>
          <p:nvPr/>
        </p:nvSpPr>
        <p:spPr>
          <a:xfrm>
            <a:off x="5943601" y="1128073"/>
            <a:ext cx="124119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D1B4F-56A0-4418-9D82-C40389099DEB}"/>
              </a:ext>
            </a:extLst>
          </p:cNvPr>
          <p:cNvSpPr/>
          <p:nvPr/>
        </p:nvSpPr>
        <p:spPr>
          <a:xfrm>
            <a:off x="1575063" y="2373983"/>
            <a:ext cx="217680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(has-goal ?x simplify)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D34D6-B52C-4BD3-B230-6F67AF878DB6}"/>
              </a:ext>
            </a:extLst>
          </p:cNvPr>
          <p:cNvSpPr/>
          <p:nvPr/>
        </p:nvSpPr>
        <p:spPr>
          <a:xfrm>
            <a:off x="7812465" y="2373983"/>
            <a:ext cx="2403835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(expression ?x 0 * ?y)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2D143C-CF3C-4CFD-95BF-9A8434BE15CF}"/>
              </a:ext>
            </a:extLst>
          </p:cNvPr>
          <p:cNvSpPr/>
          <p:nvPr/>
        </p:nvSpPr>
        <p:spPr>
          <a:xfrm>
            <a:off x="4741683" y="2373983"/>
            <a:ext cx="2403835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(expression ?x 0 + ?y)</a:t>
            </a:r>
            <a:endParaRPr lang="en-IN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ACC75B12-8710-44DD-B832-15BBD6AF67F6}"/>
              </a:ext>
            </a:extLst>
          </p:cNvPr>
          <p:cNvSpPr/>
          <p:nvPr/>
        </p:nvSpPr>
        <p:spPr>
          <a:xfrm>
            <a:off x="38102" y="2739664"/>
            <a:ext cx="1740028" cy="150239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</a:t>
            </a:r>
          </a:p>
          <a:p>
            <a:pPr algn="ctr"/>
            <a:r>
              <a:rPr lang="en-US" dirty="0"/>
              <a:t>--</a:t>
            </a:r>
          </a:p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endParaRPr lang="en-IN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65FA20F3-30F4-4470-AEFE-4EDC4301F0D3}"/>
              </a:ext>
            </a:extLst>
          </p:cNvPr>
          <p:cNvSpPr/>
          <p:nvPr/>
        </p:nvSpPr>
        <p:spPr>
          <a:xfrm>
            <a:off x="6135721" y="2804966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r>
              <a:rPr lang="en-US" dirty="0"/>
              <a:t>E1    3</a:t>
            </a:r>
          </a:p>
          <a:p>
            <a:pPr algn="ctr"/>
            <a:r>
              <a:rPr lang="en-US" dirty="0"/>
              <a:t>E2   5</a:t>
            </a:r>
          </a:p>
          <a:p>
            <a:pPr algn="ctr"/>
            <a:endParaRPr lang="en-IN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1E48C0A1-4A37-4436-9782-84ABB4950CDE}"/>
              </a:ext>
            </a:extLst>
          </p:cNvPr>
          <p:cNvSpPr/>
          <p:nvPr/>
        </p:nvSpPr>
        <p:spPr>
          <a:xfrm>
            <a:off x="10024231" y="2739664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AA11D-FAA0-4287-A3FE-E79C4C0F0FBF}"/>
              </a:ext>
            </a:extLst>
          </p:cNvPr>
          <p:cNvSpPr/>
          <p:nvPr/>
        </p:nvSpPr>
        <p:spPr>
          <a:xfrm>
            <a:off x="1668543" y="4548433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Has-goal/expression-+ (?x  equal)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3A77A-9A91-4911-BACD-774D92CE74F9}"/>
              </a:ext>
            </a:extLst>
          </p:cNvPr>
          <p:cNvSpPr/>
          <p:nvPr/>
        </p:nvSpPr>
        <p:spPr>
          <a:xfrm>
            <a:off x="6917311" y="4548433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Has-goal/expression (?x – equal)</a:t>
            </a:r>
            <a:endParaRPr lang="en-IN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5976409F-0EC7-403A-B80F-9C52FB4B40D0}"/>
              </a:ext>
            </a:extLst>
          </p:cNvPr>
          <p:cNvSpPr/>
          <p:nvPr/>
        </p:nvSpPr>
        <p:spPr>
          <a:xfrm>
            <a:off x="9422486" y="5111096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85752E-F794-4E04-A7F2-6AE2EEB59E50}"/>
              </a:ext>
            </a:extLst>
          </p:cNvPr>
          <p:cNvSpPr/>
          <p:nvPr/>
        </p:nvSpPr>
        <p:spPr>
          <a:xfrm>
            <a:off x="3261870" y="5919445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Rule-1 ready-to-fire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CF146B-5F07-4DA4-B4A4-7B8AD8019B19}"/>
              </a:ext>
            </a:extLst>
          </p:cNvPr>
          <p:cNvSpPr/>
          <p:nvPr/>
        </p:nvSpPr>
        <p:spPr>
          <a:xfrm>
            <a:off x="6430651" y="5919444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Rule-2 ready-to-fire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D5A392-1D96-41F5-B2A3-E98BB08682A7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3517770" y="589175"/>
            <a:ext cx="1357460" cy="5388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D06E5C-A47B-4706-ABD6-C18197742326}"/>
              </a:ext>
            </a:extLst>
          </p:cNvPr>
          <p:cNvCxnSpPr>
            <a:cxnSpLocks/>
          </p:cNvCxnSpPr>
          <p:nvPr/>
        </p:nvCxnSpPr>
        <p:spPr>
          <a:xfrm flipH="1">
            <a:off x="2262433" y="1571133"/>
            <a:ext cx="1255337" cy="802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5B5604-5250-43DA-A742-2BEE1109C7B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589033" y="2837567"/>
            <a:ext cx="461324" cy="17108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F6F589-7C3A-48C1-97FE-842B84B14402}"/>
              </a:ext>
            </a:extLst>
          </p:cNvPr>
          <p:cNvCxnSpPr>
            <a:cxnSpLocks/>
          </p:cNvCxnSpPr>
          <p:nvPr/>
        </p:nvCxnSpPr>
        <p:spPr>
          <a:xfrm flipH="1">
            <a:off x="3738613" y="2835700"/>
            <a:ext cx="1136617" cy="17661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38C07A-0279-4023-82A5-D29DAA32B2C3}"/>
              </a:ext>
            </a:extLst>
          </p:cNvPr>
          <p:cNvCxnSpPr>
            <a:cxnSpLocks/>
          </p:cNvCxnSpPr>
          <p:nvPr/>
        </p:nvCxnSpPr>
        <p:spPr>
          <a:xfrm flipH="1">
            <a:off x="5835192" y="1559056"/>
            <a:ext cx="787138" cy="8149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A15D96-41CE-4ED7-B4E1-C19C9E4FB1E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096073" y="617259"/>
            <a:ext cx="1468126" cy="5108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E97413-1E1F-45EA-B844-B8E021923C3A}"/>
              </a:ext>
            </a:extLst>
          </p:cNvPr>
          <p:cNvCxnSpPr>
            <a:cxnSpLocks/>
          </p:cNvCxnSpPr>
          <p:nvPr/>
        </p:nvCxnSpPr>
        <p:spPr>
          <a:xfrm>
            <a:off x="7078401" y="1559056"/>
            <a:ext cx="1627252" cy="796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D61EE3-F779-4FBE-AFAB-B7BE1F230B36}"/>
              </a:ext>
            </a:extLst>
          </p:cNvPr>
          <p:cNvCxnSpPr>
            <a:cxnSpLocks/>
          </p:cNvCxnSpPr>
          <p:nvPr/>
        </p:nvCxnSpPr>
        <p:spPr>
          <a:xfrm>
            <a:off x="3277682" y="2817043"/>
            <a:ext cx="3902354" cy="17573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624EE4-38E5-43A1-8C91-541F6F1153BC}"/>
              </a:ext>
            </a:extLst>
          </p:cNvPr>
          <p:cNvCxnSpPr>
            <a:cxnSpLocks/>
          </p:cNvCxnSpPr>
          <p:nvPr/>
        </p:nvCxnSpPr>
        <p:spPr>
          <a:xfrm flipH="1">
            <a:off x="8705653" y="2823523"/>
            <a:ext cx="344182" cy="1750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A983A8-B76A-4355-8CD7-4BC650EFCBC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261870" y="5214400"/>
            <a:ext cx="1381814" cy="7050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95C5DC-70F0-400E-B25D-9EA93E8B28D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812465" y="5175905"/>
            <a:ext cx="463092" cy="74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621EEC-4E3F-4D17-81A4-077020B70DAE}"/>
              </a:ext>
            </a:extLst>
          </p:cNvPr>
          <p:cNvSpPr txBox="1"/>
          <p:nvPr/>
        </p:nvSpPr>
        <p:spPr>
          <a:xfrm>
            <a:off x="7801859" y="277863"/>
            <a:ext cx="399107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Fact5: </a:t>
            </a:r>
            <a:r>
              <a:rPr lang="en-US" sz="2400" dirty="0"/>
              <a:t>(has-goal e3 simplify)</a:t>
            </a:r>
            <a:r>
              <a:rPr lang="en-US" sz="2400" b="1" dirty="0"/>
              <a:t> </a:t>
            </a:r>
            <a:endParaRPr lang="en-IN" sz="2400" b="1" dirty="0"/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72EE7A72-150D-42A0-891C-154217668A8A}"/>
              </a:ext>
            </a:extLst>
          </p:cNvPr>
          <p:cNvSpPr/>
          <p:nvPr/>
        </p:nvSpPr>
        <p:spPr>
          <a:xfrm>
            <a:off x="521614" y="5175905"/>
            <a:ext cx="2141852" cy="128145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r>
              <a:rPr lang="en-US" dirty="0"/>
              <a:t>E1  3</a:t>
            </a:r>
          </a:p>
          <a:p>
            <a:pPr algn="ctr"/>
            <a:r>
              <a:rPr lang="en-US" dirty="0"/>
              <a:t>E2 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85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66D8F-3654-479F-B349-CF5A26ACD090}"/>
              </a:ext>
            </a:extLst>
          </p:cNvPr>
          <p:cNvSpPr/>
          <p:nvPr/>
        </p:nvSpPr>
        <p:spPr>
          <a:xfrm>
            <a:off x="4432170" y="146115"/>
            <a:ext cx="886120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A3060D-FFA2-47D1-8DCE-A42F27DB9FBF}"/>
              </a:ext>
            </a:extLst>
          </p:cNvPr>
          <p:cNvSpPr/>
          <p:nvPr/>
        </p:nvSpPr>
        <p:spPr>
          <a:xfrm>
            <a:off x="2897172" y="1128073"/>
            <a:ext cx="124119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F1D46-6BDA-438F-BD6A-A693BF4A7037}"/>
              </a:ext>
            </a:extLst>
          </p:cNvPr>
          <p:cNvSpPr/>
          <p:nvPr/>
        </p:nvSpPr>
        <p:spPr>
          <a:xfrm>
            <a:off x="5943601" y="1128073"/>
            <a:ext cx="124119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D1B4F-56A0-4418-9D82-C40389099DEB}"/>
              </a:ext>
            </a:extLst>
          </p:cNvPr>
          <p:cNvSpPr/>
          <p:nvPr/>
        </p:nvSpPr>
        <p:spPr>
          <a:xfrm>
            <a:off x="1575063" y="2373983"/>
            <a:ext cx="2176806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(has-goal ?x simplify)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D34D6-B52C-4BD3-B230-6F67AF878DB6}"/>
              </a:ext>
            </a:extLst>
          </p:cNvPr>
          <p:cNvSpPr/>
          <p:nvPr/>
        </p:nvSpPr>
        <p:spPr>
          <a:xfrm>
            <a:off x="7812465" y="2373983"/>
            <a:ext cx="2403835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(expression ?x 0 * ?y)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2D143C-CF3C-4CFD-95BF-9A8434BE15CF}"/>
              </a:ext>
            </a:extLst>
          </p:cNvPr>
          <p:cNvSpPr/>
          <p:nvPr/>
        </p:nvSpPr>
        <p:spPr>
          <a:xfrm>
            <a:off x="4741683" y="2373983"/>
            <a:ext cx="2403835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(expression ?x 0 + ?y)</a:t>
            </a:r>
            <a:endParaRPr lang="en-IN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ACC75B12-8710-44DD-B832-15BBD6AF67F6}"/>
              </a:ext>
            </a:extLst>
          </p:cNvPr>
          <p:cNvSpPr/>
          <p:nvPr/>
        </p:nvSpPr>
        <p:spPr>
          <a:xfrm>
            <a:off x="38102" y="2739664"/>
            <a:ext cx="1740028" cy="150239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</a:t>
            </a:r>
          </a:p>
          <a:p>
            <a:pPr algn="ctr"/>
            <a:r>
              <a:rPr lang="en-US" dirty="0"/>
              <a:t>--</a:t>
            </a:r>
          </a:p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endParaRPr lang="en-IN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65FA20F3-30F4-4470-AEFE-4EDC4301F0D3}"/>
              </a:ext>
            </a:extLst>
          </p:cNvPr>
          <p:cNvSpPr/>
          <p:nvPr/>
        </p:nvSpPr>
        <p:spPr>
          <a:xfrm>
            <a:off x="6135721" y="2804966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r>
              <a:rPr lang="en-US" dirty="0"/>
              <a:t>E1    3</a:t>
            </a:r>
          </a:p>
          <a:p>
            <a:pPr algn="ctr"/>
            <a:r>
              <a:rPr lang="en-US" dirty="0"/>
              <a:t>E2   5</a:t>
            </a:r>
          </a:p>
          <a:p>
            <a:pPr algn="ctr"/>
            <a:endParaRPr lang="en-IN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1E48C0A1-4A37-4436-9782-84ABB4950CDE}"/>
              </a:ext>
            </a:extLst>
          </p:cNvPr>
          <p:cNvSpPr/>
          <p:nvPr/>
        </p:nvSpPr>
        <p:spPr>
          <a:xfrm>
            <a:off x="10024231" y="2739664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r>
              <a:rPr lang="en-US" dirty="0"/>
              <a:t>E3    2</a:t>
            </a:r>
          </a:p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AA11D-FAA0-4287-A3FE-E79C4C0F0FBF}"/>
              </a:ext>
            </a:extLst>
          </p:cNvPr>
          <p:cNvSpPr/>
          <p:nvPr/>
        </p:nvSpPr>
        <p:spPr>
          <a:xfrm>
            <a:off x="1668543" y="4548433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Has-goal/expression-+ (?x  equal)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3A77A-9A91-4911-BACD-774D92CE74F9}"/>
              </a:ext>
            </a:extLst>
          </p:cNvPr>
          <p:cNvSpPr/>
          <p:nvPr/>
        </p:nvSpPr>
        <p:spPr>
          <a:xfrm>
            <a:off x="6917311" y="4548433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Has-goal/expression (?x – equal)</a:t>
            </a:r>
            <a:endParaRPr lang="en-IN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5976409F-0EC7-403A-B80F-9C52FB4B40D0}"/>
              </a:ext>
            </a:extLst>
          </p:cNvPr>
          <p:cNvSpPr/>
          <p:nvPr/>
        </p:nvSpPr>
        <p:spPr>
          <a:xfrm>
            <a:off x="9422486" y="5111096"/>
            <a:ext cx="1885360" cy="112532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r>
              <a:rPr lang="en-US" dirty="0"/>
              <a:t>E3    2</a:t>
            </a:r>
          </a:p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85752E-F794-4E04-A7F2-6AE2EEB59E50}"/>
              </a:ext>
            </a:extLst>
          </p:cNvPr>
          <p:cNvSpPr/>
          <p:nvPr/>
        </p:nvSpPr>
        <p:spPr>
          <a:xfrm>
            <a:off x="3261870" y="5919445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Rule-1 ready-to-fire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CF146B-5F07-4DA4-B4A4-7B8AD8019B19}"/>
              </a:ext>
            </a:extLst>
          </p:cNvPr>
          <p:cNvSpPr/>
          <p:nvPr/>
        </p:nvSpPr>
        <p:spPr>
          <a:xfrm>
            <a:off x="6430651" y="5919444"/>
            <a:ext cx="2763627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Rule-2 ready-to-fire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D5A392-1D96-41F5-B2A3-E98BB08682A7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3517770" y="589175"/>
            <a:ext cx="1357460" cy="5388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D06E5C-A47B-4706-ABD6-C18197742326}"/>
              </a:ext>
            </a:extLst>
          </p:cNvPr>
          <p:cNvCxnSpPr>
            <a:cxnSpLocks/>
          </p:cNvCxnSpPr>
          <p:nvPr/>
        </p:nvCxnSpPr>
        <p:spPr>
          <a:xfrm flipH="1">
            <a:off x="2262433" y="1571133"/>
            <a:ext cx="1255337" cy="802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5B5604-5250-43DA-A742-2BEE1109C7B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589033" y="2837567"/>
            <a:ext cx="461324" cy="17108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F6F589-7C3A-48C1-97FE-842B84B14402}"/>
              </a:ext>
            </a:extLst>
          </p:cNvPr>
          <p:cNvCxnSpPr>
            <a:cxnSpLocks/>
          </p:cNvCxnSpPr>
          <p:nvPr/>
        </p:nvCxnSpPr>
        <p:spPr>
          <a:xfrm flipH="1">
            <a:off x="3738613" y="2835700"/>
            <a:ext cx="1136617" cy="17661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38C07A-0279-4023-82A5-D29DAA32B2C3}"/>
              </a:ext>
            </a:extLst>
          </p:cNvPr>
          <p:cNvCxnSpPr>
            <a:cxnSpLocks/>
          </p:cNvCxnSpPr>
          <p:nvPr/>
        </p:nvCxnSpPr>
        <p:spPr>
          <a:xfrm flipH="1">
            <a:off x="5835192" y="1559056"/>
            <a:ext cx="787138" cy="8149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A15D96-41CE-4ED7-B4E1-C19C9E4FB1E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096073" y="617259"/>
            <a:ext cx="1468126" cy="5108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E97413-1E1F-45EA-B844-B8E021923C3A}"/>
              </a:ext>
            </a:extLst>
          </p:cNvPr>
          <p:cNvCxnSpPr>
            <a:cxnSpLocks/>
          </p:cNvCxnSpPr>
          <p:nvPr/>
        </p:nvCxnSpPr>
        <p:spPr>
          <a:xfrm>
            <a:off x="7078401" y="1559056"/>
            <a:ext cx="1627252" cy="796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D61EE3-F779-4FBE-AFAB-B7BE1F230B36}"/>
              </a:ext>
            </a:extLst>
          </p:cNvPr>
          <p:cNvCxnSpPr>
            <a:cxnSpLocks/>
          </p:cNvCxnSpPr>
          <p:nvPr/>
        </p:nvCxnSpPr>
        <p:spPr>
          <a:xfrm>
            <a:off x="3277682" y="2817043"/>
            <a:ext cx="3902354" cy="17573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624EE4-38E5-43A1-8C91-541F6F1153BC}"/>
              </a:ext>
            </a:extLst>
          </p:cNvPr>
          <p:cNvCxnSpPr>
            <a:cxnSpLocks/>
          </p:cNvCxnSpPr>
          <p:nvPr/>
        </p:nvCxnSpPr>
        <p:spPr>
          <a:xfrm flipH="1">
            <a:off x="8705653" y="2823523"/>
            <a:ext cx="344182" cy="1750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A983A8-B76A-4355-8CD7-4BC650EFCBC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261870" y="5214400"/>
            <a:ext cx="1381814" cy="7050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95C5DC-70F0-400E-B25D-9EA93E8B28D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812465" y="5175905"/>
            <a:ext cx="463092" cy="74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621EEC-4E3F-4D17-81A4-077020B70DAE}"/>
              </a:ext>
            </a:extLst>
          </p:cNvPr>
          <p:cNvSpPr txBox="1"/>
          <p:nvPr/>
        </p:nvSpPr>
        <p:spPr>
          <a:xfrm>
            <a:off x="7801859" y="277863"/>
            <a:ext cx="399107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Fact6: </a:t>
            </a:r>
            <a:r>
              <a:rPr lang="en-US" sz="2400" dirty="0"/>
              <a:t>(expression e3 0 * 2)</a:t>
            </a:r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72EE7A72-150D-42A0-891C-154217668A8A}"/>
              </a:ext>
            </a:extLst>
          </p:cNvPr>
          <p:cNvSpPr/>
          <p:nvPr/>
        </p:nvSpPr>
        <p:spPr>
          <a:xfrm>
            <a:off x="521614" y="5175905"/>
            <a:ext cx="2141852" cy="128145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?x    ?y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r>
              <a:rPr lang="en-US" dirty="0"/>
              <a:t>E1  3</a:t>
            </a:r>
          </a:p>
          <a:p>
            <a:pPr algn="ctr"/>
            <a:r>
              <a:rPr lang="en-US" dirty="0"/>
              <a:t>E2  5</a:t>
            </a:r>
            <a:endParaRPr lang="en-IN" dirty="0"/>
          </a:p>
        </p:txBody>
      </p: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9AE2A675-11FA-4C78-B626-79A83153717E}"/>
              </a:ext>
            </a:extLst>
          </p:cNvPr>
          <p:cNvSpPr/>
          <p:nvPr/>
        </p:nvSpPr>
        <p:spPr>
          <a:xfrm>
            <a:off x="6510092" y="5298944"/>
            <a:ext cx="1136617" cy="70504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44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4F5A-035B-4A4E-B090-5353E0AB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Set - Resolution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762E-FEF3-47D9-80EC-5A5B5B3B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an expert system (especially a large one with a large amount of rules), at any one moment in time there may be a series of rules that are ready to fire. </a:t>
            </a:r>
          </a:p>
          <a:p>
            <a:pPr lvl="1"/>
            <a:r>
              <a:rPr lang="en-US" dirty="0"/>
              <a:t>Which one should be fired first?</a:t>
            </a:r>
          </a:p>
          <a:p>
            <a:r>
              <a:rPr lang="en-US" dirty="0"/>
              <a:t>The rules which could fire at any moment in time are known as the conflict set.</a:t>
            </a:r>
          </a:p>
          <a:p>
            <a:r>
              <a:rPr lang="en-US" dirty="0"/>
              <a:t>A Conflict Resolution Strategy is required to make the decision as to which rule should be fired first.</a:t>
            </a:r>
          </a:p>
        </p:txBody>
      </p:sp>
    </p:spTree>
    <p:extLst>
      <p:ext uri="{BB962C8B-B14F-4D97-AF65-F5344CB8AC3E}">
        <p14:creationId xmlns:p14="http://schemas.microsoft.com/office/powerpoint/2010/main" val="2866145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4F5A-035B-4A4E-B090-5353E0AB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Set – Resolution Strategies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762E-FEF3-47D9-80EC-5A5B5B3B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Rule Ordering (First Come, First Served) </a:t>
            </a:r>
            <a:r>
              <a:rPr lang="en-US" dirty="0"/>
              <a:t>- Simple. The rule fired is the first rule in the conflict set. If the set contains rules 2, 5, 7 and 9, then fire rule 2.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Recency </a:t>
            </a:r>
            <a:r>
              <a:rPr lang="en-US" dirty="0"/>
              <a:t>- The rule is fired which uses the data added most recently to the working memory (a common mistake is to use the rule added most recently to the knowledge base - wrong). E.g.</a:t>
            </a:r>
          </a:p>
          <a:p>
            <a:pPr lvl="1"/>
            <a:r>
              <a:rPr lang="en-US" dirty="0"/>
              <a:t>Rule 1: IF A AND B THEN C</a:t>
            </a:r>
          </a:p>
          <a:p>
            <a:pPr lvl="1"/>
            <a:r>
              <a:rPr lang="en-US" dirty="0"/>
              <a:t>Rule 2: IF D AND E THEN F</a:t>
            </a:r>
          </a:p>
          <a:p>
            <a:pPr lvl="1"/>
            <a:r>
              <a:rPr lang="en-US" dirty="0"/>
              <a:t>Rule 4: IF G AND H THEN I</a:t>
            </a:r>
          </a:p>
          <a:p>
            <a:pPr lvl="1"/>
            <a:r>
              <a:rPr lang="en-US" dirty="0"/>
              <a:t>If the contents of working memory are B, A, H, G, E, D (added in that order with D most recent addition) then rule 2 will fire, as D and E are the most recent additions. (If you will, the 'freshest' evidence in the trail).</a:t>
            </a:r>
          </a:p>
        </p:txBody>
      </p:sp>
    </p:spTree>
    <p:extLst>
      <p:ext uri="{BB962C8B-B14F-4D97-AF65-F5344CB8AC3E}">
        <p14:creationId xmlns:p14="http://schemas.microsoft.com/office/powerpoint/2010/main" val="138522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B858-21F3-4357-B323-A1B74590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already saw two ways to improve FC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C3B8-82C9-439D-BD3F-2F7F69EA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improvements we have seen before:</a:t>
            </a:r>
          </a:p>
          <a:p>
            <a:pPr lvl="1"/>
            <a:r>
              <a:rPr lang="en-US" dirty="0"/>
              <a:t>Conjunct ordering</a:t>
            </a:r>
          </a:p>
          <a:p>
            <a:pPr lvl="1"/>
            <a:r>
              <a:rPr lang="en-US" dirty="0"/>
              <a:t>Incremental Forward Chaining</a:t>
            </a:r>
          </a:p>
          <a:p>
            <a:r>
              <a:rPr lang="en-US" dirty="0"/>
              <a:t>Rete takes incremental Forward Chaining to a whole new level</a:t>
            </a:r>
          </a:p>
          <a:p>
            <a:r>
              <a:rPr lang="en-US" dirty="0"/>
              <a:t>Rete does not waste partial matches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96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4F5A-035B-4A4E-B090-5353E0AB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Set – Resolution Strategies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762E-FEF3-47D9-80EC-5A5B5B3B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Specificity</a:t>
            </a:r>
            <a:r>
              <a:rPr lang="en-US" dirty="0"/>
              <a:t> - Fire the rule with the most conditions attached. E.g.</a:t>
            </a:r>
          </a:p>
          <a:p>
            <a:pPr lvl="1"/>
            <a:r>
              <a:rPr lang="en-US" dirty="0"/>
              <a:t>Rule 1: IF A AND B THEN C</a:t>
            </a:r>
          </a:p>
          <a:p>
            <a:pPr lvl="1"/>
            <a:r>
              <a:rPr lang="en-US" dirty="0"/>
              <a:t>Rule 2: IF D AND E AND F THEN G</a:t>
            </a:r>
          </a:p>
          <a:p>
            <a:pPr lvl="1"/>
            <a:r>
              <a:rPr lang="en-US" dirty="0"/>
              <a:t>Rule 2 is fired because it has 3 conditions attached as opposed to the 2 conditions in rule 1.</a:t>
            </a:r>
          </a:p>
          <a:p>
            <a:r>
              <a:rPr lang="en-US" dirty="0">
                <a:solidFill>
                  <a:schemeClr val="accent1"/>
                </a:solidFill>
              </a:rPr>
              <a:t>Refractoriness</a:t>
            </a:r>
            <a:r>
              <a:rPr lang="en-US" dirty="0"/>
              <a:t> - This prevents any rule </a:t>
            </a:r>
            <a:r>
              <a:rPr lang="en-US" dirty="0" err="1"/>
              <a:t>rule</a:t>
            </a:r>
            <a:r>
              <a:rPr lang="en-US" dirty="0"/>
              <a:t> that has already fired from firing again, which can cause an infinite loop in the system. Once fired, a rule should be permanently removed from the conflict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64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CCE8-4DF1-4698-935A-1B7313D8E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 Resolution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4159C-1CC5-4071-97C2-53FE6FDF9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23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4D2F-F2D3-48AB-BDCE-D7484F83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57B2-C558-446B-A58A-6C555626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substitution is a finite set {t</a:t>
            </a:r>
            <a:r>
              <a:rPr lang="en-US" baseline="-25000" dirty="0"/>
              <a:t>1 </a:t>
            </a:r>
            <a:r>
              <a:rPr lang="en-US" dirty="0"/>
              <a:t>/ V</a:t>
            </a:r>
            <a:r>
              <a:rPr lang="en-US" baseline="-25000" dirty="0"/>
              <a:t>1</a:t>
            </a:r>
            <a:r>
              <a:rPr lang="en-US" dirty="0"/>
              <a:t>, · · · 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/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} </a:t>
            </a:r>
          </a:p>
          <a:p>
            <a:pPr lvl="1"/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is a variable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is a term, different from vi </a:t>
            </a:r>
          </a:p>
          <a:p>
            <a:pPr lvl="1"/>
            <a:endParaRPr lang="en-US" dirty="0"/>
          </a:p>
          <a:p>
            <a:r>
              <a:rPr lang="en-US" dirty="0"/>
              <a:t>No two elements in the set have the same variable after the ‘/’ symbol.</a:t>
            </a:r>
          </a:p>
          <a:p>
            <a:r>
              <a:rPr lang="en-US" dirty="0"/>
              <a:t>Please remember many books seem to contradict on whether its ‘t/v’ or ‘v/t’ . There is a lack of uniformity.</a:t>
            </a:r>
          </a:p>
        </p:txBody>
      </p:sp>
    </p:spTree>
    <p:extLst>
      <p:ext uri="{BB962C8B-B14F-4D97-AF65-F5344CB8AC3E}">
        <p14:creationId xmlns:p14="http://schemas.microsoft.com/office/powerpoint/2010/main" val="45732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4D2F-F2D3-48AB-BDCE-D7484F83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Substitutions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57B2-C558-446B-A58A-6C555626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 (z)/x, y/z} is a substitution </a:t>
            </a:r>
          </a:p>
          <a:p>
            <a:r>
              <a:rPr lang="en-IN" dirty="0"/>
              <a:t>{a/x, g(y)/y, f (g(b))/z} is a substitution </a:t>
            </a:r>
          </a:p>
          <a:p>
            <a:r>
              <a:rPr lang="en-IN" dirty="0"/>
              <a:t>{y/x, g(b)/y} is a substitution </a:t>
            </a:r>
          </a:p>
          <a:p>
            <a:r>
              <a:rPr lang="en-IN" dirty="0"/>
              <a:t>{a/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dirty="0"/>
              <a:t>, g(y)/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dirty="0"/>
              <a:t>, f (g(b))/z} is </a:t>
            </a:r>
            <a:r>
              <a:rPr lang="en-IN" i="1" dirty="0">
                <a:solidFill>
                  <a:srgbClr val="FF0000"/>
                </a:solidFill>
              </a:rPr>
              <a:t>not</a:t>
            </a:r>
            <a:r>
              <a:rPr lang="en-IN" dirty="0"/>
              <a:t> a substitution </a:t>
            </a:r>
          </a:p>
          <a:p>
            <a:r>
              <a:rPr lang="en-IN" dirty="0"/>
              <a:t>{g(y)/x, </a:t>
            </a:r>
            <a:r>
              <a:rPr lang="en-IN" dirty="0">
                <a:solidFill>
                  <a:srgbClr val="FF0000"/>
                </a:solidFill>
              </a:rPr>
              <a:t>z</a:t>
            </a:r>
            <a:r>
              <a:rPr lang="en-IN" dirty="0"/>
              <a:t>/f (g(b))} is </a:t>
            </a:r>
            <a:r>
              <a:rPr lang="en-IN" i="1" dirty="0">
                <a:solidFill>
                  <a:srgbClr val="FF0000"/>
                </a:solidFill>
              </a:rPr>
              <a:t>not</a:t>
            </a:r>
            <a:r>
              <a:rPr lang="en-IN" dirty="0"/>
              <a:t> a substitution</a:t>
            </a:r>
          </a:p>
        </p:txBody>
      </p:sp>
    </p:spTree>
    <p:extLst>
      <p:ext uri="{BB962C8B-B14F-4D97-AF65-F5344CB8AC3E}">
        <p14:creationId xmlns:p14="http://schemas.microsoft.com/office/powerpoint/2010/main" val="2165531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84D2-9E93-4324-9551-AB37283B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general unifier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24A5-D4F6-48C8-9F8C-A7E448EC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00FF"/>
                </a:solidFill>
              </a:rPr>
              <a:t>most general unifier (</a:t>
            </a:r>
            <a:r>
              <a:rPr lang="en-US" altLang="en-US" i="1" dirty="0" err="1">
                <a:solidFill>
                  <a:srgbClr val="0000FF"/>
                </a:solidFill>
              </a:rPr>
              <a:t>mgu</a:t>
            </a:r>
            <a:r>
              <a:rPr lang="en-US" altLang="en-US" i="1" dirty="0">
                <a:solidFill>
                  <a:srgbClr val="0000FF"/>
                </a:solidFill>
              </a:rPr>
              <a:t>)</a:t>
            </a:r>
            <a:r>
              <a:rPr lang="en-US" altLang="en-US" dirty="0"/>
              <a:t> of a set </a:t>
            </a:r>
            <a:r>
              <a:rPr lang="en-US" altLang="en-US" i="1" dirty="0"/>
              <a:t>S</a:t>
            </a:r>
            <a:r>
              <a:rPr lang="en-US" altLang="en-US" dirty="0"/>
              <a:t> of expressions is a unifier of </a:t>
            </a:r>
            <a:r>
              <a:rPr lang="en-US" altLang="en-US" i="1" dirty="0">
                <a:latin typeface="Symbol" panose="05050102010706020507" pitchFamily="18" charset="2"/>
              </a:rPr>
              <a:t>q</a:t>
            </a:r>
            <a:r>
              <a:rPr lang="en-US" altLang="en-US" dirty="0"/>
              <a:t> of </a:t>
            </a:r>
            <a:r>
              <a:rPr lang="en-US" altLang="en-US" i="1" dirty="0"/>
              <a:t>S</a:t>
            </a:r>
            <a:r>
              <a:rPr lang="en-US" altLang="en-US" dirty="0"/>
              <a:t> such that any other unifier </a:t>
            </a:r>
            <a:r>
              <a:rPr lang="en-US" altLang="en-US" i="1" dirty="0">
                <a:latin typeface="Symbol" panose="05050102010706020507" pitchFamily="18" charset="2"/>
              </a:rPr>
              <a:t>s </a:t>
            </a:r>
            <a:r>
              <a:rPr lang="en-US" altLang="en-US" dirty="0"/>
              <a:t>of </a:t>
            </a:r>
            <a:r>
              <a:rPr lang="en-US" altLang="en-US" i="1" dirty="0"/>
              <a:t>S </a:t>
            </a:r>
            <a:r>
              <a:rPr lang="en-US" altLang="en-US" dirty="0"/>
              <a:t>can be written as </a:t>
            </a:r>
            <a:r>
              <a:rPr lang="en-US" altLang="en-US" i="1" dirty="0">
                <a:latin typeface="Symbol" panose="05050102010706020507" pitchFamily="18" charset="2"/>
              </a:rPr>
              <a:t>s </a:t>
            </a:r>
            <a:r>
              <a:rPr lang="en-US" altLang="en-US" dirty="0"/>
              <a:t>=</a:t>
            </a:r>
            <a:r>
              <a:rPr lang="en-US" altLang="en-US" dirty="0">
                <a:latin typeface="Symbol" panose="05050102010706020507" pitchFamily="18" charset="2"/>
              </a:rPr>
              <a:t> </a:t>
            </a:r>
            <a:r>
              <a:rPr lang="en-US" altLang="en-US" i="1" dirty="0" err="1">
                <a:latin typeface="Symbol" panose="05050102010706020507" pitchFamily="18" charset="2"/>
              </a:rPr>
              <a:t>qa</a:t>
            </a:r>
            <a:r>
              <a:rPr lang="en-US" altLang="en-US" i="1" dirty="0">
                <a:latin typeface="Symbol" panose="05050102010706020507" pitchFamily="18" charset="2"/>
              </a:rPr>
              <a:t> </a:t>
            </a:r>
            <a:r>
              <a:rPr lang="en-US" altLang="en-US" dirty="0"/>
              <a:t>for some substitution </a:t>
            </a:r>
            <a:r>
              <a:rPr lang="en-US" altLang="en-US" i="1" dirty="0">
                <a:latin typeface="Symbol" panose="05050102010706020507" pitchFamily="18" charset="2"/>
              </a:rPr>
              <a:t>a</a:t>
            </a:r>
            <a:r>
              <a:rPr lang="en-US" altLang="en-US" dirty="0"/>
              <a:t>.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en-US" i="1" dirty="0"/>
              <a:t>Example</a:t>
            </a:r>
            <a:r>
              <a:rPr lang="en-US" altLang="en-US" dirty="0"/>
              <a:t>. Let </a:t>
            </a:r>
            <a:r>
              <a:rPr lang="en-US" altLang="en-US" i="1" dirty="0"/>
              <a:t>S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x, a</a:t>
            </a:r>
            <a:r>
              <a:rPr lang="en-US" altLang="en-US" dirty="0"/>
              <a:t>),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y, z</a:t>
            </a:r>
            <a:r>
              <a:rPr lang="en-US" altLang="en-US" dirty="0"/>
              <a:t>)}. The unifiers of </a:t>
            </a:r>
            <a:r>
              <a:rPr lang="en-US" altLang="en-US" i="1" dirty="0"/>
              <a:t>S</a:t>
            </a:r>
            <a:r>
              <a:rPr lang="en-US" altLang="en-US" dirty="0"/>
              <a:t> are </a:t>
            </a:r>
          </a:p>
          <a:p>
            <a:pPr marL="0" indent="0">
              <a:lnSpc>
                <a:spcPct val="95000"/>
              </a:lnSpc>
              <a:spcBef>
                <a:spcPct val="20000"/>
              </a:spcBef>
              <a:buNone/>
            </a:pPr>
            <a:r>
              <a:rPr lang="en-US" altLang="en-US" dirty="0"/>
              <a:t>	{</a:t>
            </a:r>
            <a:r>
              <a:rPr lang="en-US" altLang="en-US" i="1" dirty="0"/>
              <a:t>x/y, z/a</a:t>
            </a:r>
            <a:r>
              <a:rPr lang="en-US" altLang="en-US" dirty="0"/>
              <a:t>} and {</a:t>
            </a:r>
            <a:r>
              <a:rPr lang="en-US" altLang="en-US" i="1" dirty="0"/>
              <a:t>y/x, z/a</a:t>
            </a:r>
            <a:r>
              <a:rPr lang="en-US" altLang="en-US" dirty="0"/>
              <a:t>} and {</a:t>
            </a:r>
            <a:r>
              <a:rPr lang="en-US" altLang="en-US" i="1" dirty="0"/>
              <a:t>x/t, y/t, z/a</a:t>
            </a:r>
            <a:r>
              <a:rPr lang="en-US" altLang="en-US" dirty="0"/>
              <a:t>} for any term </a:t>
            </a:r>
            <a:r>
              <a:rPr lang="en-US" altLang="en-US" i="1" dirty="0"/>
              <a:t>t</a:t>
            </a:r>
            <a:r>
              <a:rPr lang="en-US" altLang="en-US" dirty="0"/>
              <a:t>.  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/>
              <a:t>The unifier {</a:t>
            </a:r>
            <a:r>
              <a:rPr lang="en-US" altLang="en-US" i="1" dirty="0"/>
              <a:t>x/y, z/a</a:t>
            </a:r>
            <a:r>
              <a:rPr lang="en-US" altLang="en-US" dirty="0"/>
              <a:t>} is an </a:t>
            </a:r>
            <a:r>
              <a:rPr lang="en-US" altLang="en-US" dirty="0" err="1"/>
              <a:t>mgu</a:t>
            </a:r>
            <a:r>
              <a:rPr lang="en-US" altLang="en-US" dirty="0"/>
              <a:t> for </a:t>
            </a:r>
            <a:r>
              <a:rPr lang="en-US" altLang="en-US" i="1" dirty="0"/>
              <a:t>S</a:t>
            </a:r>
            <a:r>
              <a:rPr lang="en-US" altLang="en-US" dirty="0"/>
              <a:t> because </a:t>
            </a:r>
          </a:p>
          <a:p>
            <a:pPr marL="0" indent="0">
              <a:lnSpc>
                <a:spcPct val="95000"/>
              </a:lnSpc>
              <a:spcBef>
                <a:spcPct val="20000"/>
              </a:spcBef>
              <a:buNone/>
            </a:pPr>
            <a:r>
              <a:rPr lang="en-US" altLang="en-US" dirty="0"/>
              <a:t>	{</a:t>
            </a:r>
            <a:r>
              <a:rPr lang="en-US" altLang="en-US" i="1" dirty="0"/>
              <a:t>y/x, z/a</a:t>
            </a:r>
            <a:r>
              <a:rPr lang="en-US" altLang="en-US" dirty="0"/>
              <a:t>} = {</a:t>
            </a:r>
            <a:r>
              <a:rPr lang="en-US" altLang="en-US" i="1" dirty="0"/>
              <a:t>x/y, z/a</a:t>
            </a:r>
            <a:r>
              <a:rPr lang="en-US" altLang="en-US" dirty="0"/>
              <a:t>}{</a:t>
            </a:r>
            <a:r>
              <a:rPr lang="en-US" altLang="en-US" i="1" dirty="0"/>
              <a:t>y/x</a:t>
            </a:r>
            <a:r>
              <a:rPr lang="en-US" altLang="en-US" dirty="0"/>
              <a:t>} and {</a:t>
            </a:r>
            <a:r>
              <a:rPr lang="en-US" altLang="en-US" i="1" dirty="0"/>
              <a:t>x/t, y/t, z/a</a:t>
            </a:r>
            <a:r>
              <a:rPr lang="en-US" altLang="en-US" dirty="0"/>
              <a:t>} = {</a:t>
            </a:r>
            <a:r>
              <a:rPr lang="en-US" altLang="en-US" i="1" dirty="0"/>
              <a:t>x/y, z/a</a:t>
            </a:r>
            <a:r>
              <a:rPr lang="en-US" altLang="en-US" dirty="0"/>
              <a:t>}{</a:t>
            </a:r>
            <a:r>
              <a:rPr lang="en-US" altLang="en-US" i="1" dirty="0"/>
              <a:t>y/t</a:t>
            </a:r>
            <a:r>
              <a:rPr lang="en-US" altLang="en-US" dirty="0"/>
              <a:t>}.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923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84D2-9E93-4324-9551-AB37283B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general unifier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24A5-D4F6-48C8-9F8C-A7E448EC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00FF"/>
                </a:solidFill>
              </a:rPr>
              <a:t>most general unifier (</a:t>
            </a:r>
            <a:r>
              <a:rPr lang="en-US" altLang="en-US" i="1" dirty="0" err="1">
                <a:solidFill>
                  <a:srgbClr val="0000FF"/>
                </a:solidFill>
              </a:rPr>
              <a:t>mgu</a:t>
            </a:r>
            <a:r>
              <a:rPr lang="en-US" altLang="en-US" i="1" dirty="0">
                <a:solidFill>
                  <a:srgbClr val="0000FF"/>
                </a:solidFill>
              </a:rPr>
              <a:t>)</a:t>
            </a:r>
            <a:r>
              <a:rPr lang="en-US" altLang="en-US" dirty="0"/>
              <a:t> of a set </a:t>
            </a:r>
            <a:r>
              <a:rPr lang="en-US" altLang="en-US" i="1" dirty="0"/>
              <a:t>S</a:t>
            </a:r>
            <a:r>
              <a:rPr lang="en-US" altLang="en-US" dirty="0"/>
              <a:t> of expressions is a unifier of </a:t>
            </a:r>
            <a:r>
              <a:rPr lang="en-US" altLang="en-US" i="1" dirty="0">
                <a:latin typeface="Symbol" panose="05050102010706020507" pitchFamily="18" charset="2"/>
              </a:rPr>
              <a:t>q</a:t>
            </a:r>
            <a:r>
              <a:rPr lang="en-US" altLang="en-US" dirty="0"/>
              <a:t> of </a:t>
            </a:r>
            <a:r>
              <a:rPr lang="en-US" altLang="en-US" i="1" dirty="0"/>
              <a:t>S</a:t>
            </a:r>
            <a:r>
              <a:rPr lang="en-US" altLang="en-US" dirty="0"/>
              <a:t> such that any other unifier </a:t>
            </a:r>
            <a:r>
              <a:rPr lang="en-US" altLang="en-US" i="1" dirty="0">
                <a:latin typeface="Symbol" panose="05050102010706020507" pitchFamily="18" charset="2"/>
              </a:rPr>
              <a:t>s </a:t>
            </a:r>
            <a:r>
              <a:rPr lang="en-US" altLang="en-US" dirty="0"/>
              <a:t>of </a:t>
            </a:r>
            <a:r>
              <a:rPr lang="en-US" altLang="en-US" i="1" dirty="0"/>
              <a:t>S </a:t>
            </a:r>
            <a:r>
              <a:rPr lang="en-US" altLang="en-US" dirty="0"/>
              <a:t>can be written as </a:t>
            </a:r>
            <a:r>
              <a:rPr lang="en-US" altLang="en-US" i="1" dirty="0">
                <a:latin typeface="Symbol" panose="05050102010706020507" pitchFamily="18" charset="2"/>
              </a:rPr>
              <a:t>s </a:t>
            </a:r>
            <a:r>
              <a:rPr lang="en-US" altLang="en-US" dirty="0"/>
              <a:t>=</a:t>
            </a:r>
            <a:r>
              <a:rPr lang="en-US" altLang="en-US" dirty="0">
                <a:latin typeface="Symbol" panose="05050102010706020507" pitchFamily="18" charset="2"/>
              </a:rPr>
              <a:t> </a:t>
            </a:r>
            <a:r>
              <a:rPr lang="en-US" altLang="en-US" i="1" dirty="0" err="1">
                <a:latin typeface="Symbol" panose="05050102010706020507" pitchFamily="18" charset="2"/>
              </a:rPr>
              <a:t>qa</a:t>
            </a:r>
            <a:r>
              <a:rPr lang="en-US" altLang="en-US" i="1" dirty="0">
                <a:latin typeface="Symbol" panose="05050102010706020507" pitchFamily="18" charset="2"/>
              </a:rPr>
              <a:t> </a:t>
            </a:r>
            <a:r>
              <a:rPr lang="en-US" altLang="en-US" dirty="0"/>
              <a:t>for some substitution </a:t>
            </a:r>
            <a:r>
              <a:rPr lang="en-US" altLang="en-US" i="1" dirty="0">
                <a:latin typeface="Symbol" panose="05050102010706020507" pitchFamily="18" charset="2"/>
              </a:rPr>
              <a:t>a</a:t>
            </a:r>
            <a:r>
              <a:rPr lang="en-US" altLang="en-US" dirty="0"/>
              <a:t>.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en-US" i="1" dirty="0"/>
              <a:t>Example</a:t>
            </a:r>
            <a:r>
              <a:rPr lang="en-US" altLang="en-US" dirty="0"/>
              <a:t>. Let </a:t>
            </a:r>
            <a:r>
              <a:rPr lang="en-US" altLang="en-US" i="1" dirty="0"/>
              <a:t>S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x, a</a:t>
            </a:r>
            <a:r>
              <a:rPr lang="en-US" altLang="en-US" dirty="0"/>
              <a:t>),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y, z</a:t>
            </a:r>
            <a:r>
              <a:rPr lang="en-US" altLang="en-US" dirty="0"/>
              <a:t>)}. The unifiers of </a:t>
            </a:r>
            <a:r>
              <a:rPr lang="en-US" altLang="en-US" i="1" dirty="0"/>
              <a:t>S</a:t>
            </a:r>
            <a:r>
              <a:rPr lang="en-US" altLang="en-US" dirty="0"/>
              <a:t> are </a:t>
            </a:r>
          </a:p>
          <a:p>
            <a:pPr marL="0" indent="0">
              <a:lnSpc>
                <a:spcPct val="95000"/>
              </a:lnSpc>
              <a:spcBef>
                <a:spcPct val="20000"/>
              </a:spcBef>
              <a:buNone/>
            </a:pPr>
            <a:r>
              <a:rPr lang="en-US" altLang="en-US" dirty="0"/>
              <a:t>	{</a:t>
            </a:r>
            <a:r>
              <a:rPr lang="en-US" altLang="en-US" i="1" dirty="0"/>
              <a:t>x/y, z/a</a:t>
            </a:r>
            <a:r>
              <a:rPr lang="en-US" altLang="en-US" dirty="0"/>
              <a:t>} and {</a:t>
            </a:r>
            <a:r>
              <a:rPr lang="en-US" altLang="en-US" i="1" dirty="0"/>
              <a:t>y/x, z/a</a:t>
            </a:r>
            <a:r>
              <a:rPr lang="en-US" altLang="en-US" dirty="0"/>
              <a:t>} and {</a:t>
            </a:r>
            <a:r>
              <a:rPr lang="en-US" altLang="en-US" i="1" dirty="0"/>
              <a:t>x/t, y/t, z/a</a:t>
            </a:r>
            <a:r>
              <a:rPr lang="en-US" altLang="en-US" dirty="0"/>
              <a:t>} for any term </a:t>
            </a:r>
            <a:r>
              <a:rPr lang="en-US" altLang="en-US" i="1" dirty="0"/>
              <a:t>t</a:t>
            </a:r>
            <a:r>
              <a:rPr lang="en-US" altLang="en-US" dirty="0"/>
              <a:t>.  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/>
              <a:t>The unifier {</a:t>
            </a:r>
            <a:r>
              <a:rPr lang="en-US" altLang="en-US" i="1" dirty="0"/>
              <a:t>x/y, z/a</a:t>
            </a:r>
            <a:r>
              <a:rPr lang="en-US" altLang="en-US" dirty="0"/>
              <a:t>} is an </a:t>
            </a:r>
            <a:r>
              <a:rPr lang="en-US" altLang="en-US" dirty="0" err="1"/>
              <a:t>mgu</a:t>
            </a:r>
            <a:r>
              <a:rPr lang="en-US" altLang="en-US" dirty="0"/>
              <a:t> for </a:t>
            </a:r>
            <a:r>
              <a:rPr lang="en-US" altLang="en-US" i="1" dirty="0"/>
              <a:t>S</a:t>
            </a:r>
            <a:r>
              <a:rPr lang="en-US" altLang="en-US" dirty="0"/>
              <a:t> because </a:t>
            </a:r>
          </a:p>
          <a:p>
            <a:pPr marL="0" indent="0">
              <a:lnSpc>
                <a:spcPct val="95000"/>
              </a:lnSpc>
              <a:spcBef>
                <a:spcPct val="20000"/>
              </a:spcBef>
              <a:buNone/>
            </a:pPr>
            <a:r>
              <a:rPr lang="en-US" altLang="en-US" dirty="0"/>
              <a:t>	{</a:t>
            </a:r>
            <a:r>
              <a:rPr lang="en-US" altLang="en-US" i="1" dirty="0"/>
              <a:t>y/x, z/a</a:t>
            </a:r>
            <a:r>
              <a:rPr lang="en-US" altLang="en-US" dirty="0"/>
              <a:t>} = {</a:t>
            </a:r>
            <a:r>
              <a:rPr lang="en-US" altLang="en-US" i="1" dirty="0"/>
              <a:t>x/y, z/a</a:t>
            </a:r>
            <a:r>
              <a:rPr lang="en-US" altLang="en-US" dirty="0"/>
              <a:t>}{</a:t>
            </a:r>
            <a:r>
              <a:rPr lang="en-US" altLang="en-US" i="1" dirty="0"/>
              <a:t>y/x</a:t>
            </a:r>
            <a:r>
              <a:rPr lang="en-US" altLang="en-US" dirty="0"/>
              <a:t>} and {</a:t>
            </a:r>
            <a:r>
              <a:rPr lang="en-US" altLang="en-US" i="1" dirty="0"/>
              <a:t>x/t, y/t, z/a</a:t>
            </a:r>
            <a:r>
              <a:rPr lang="en-US" altLang="en-US" dirty="0"/>
              <a:t>} = {</a:t>
            </a:r>
            <a:r>
              <a:rPr lang="en-US" altLang="en-US" i="1" dirty="0"/>
              <a:t>x/y, z/a</a:t>
            </a:r>
            <a:r>
              <a:rPr lang="en-US" altLang="en-US" dirty="0"/>
              <a:t>}{</a:t>
            </a:r>
            <a:r>
              <a:rPr lang="en-US" altLang="en-US" i="1" dirty="0"/>
              <a:t>y/t</a:t>
            </a:r>
            <a:r>
              <a:rPr lang="en-US" altLang="en-US" dirty="0"/>
              <a:t>}.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130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9C6F-7510-4CF4-AF77-8E614AB9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FOL to CNF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6817-EF64-42E5-A6E0-BA06B892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to CNF (But need to handle quantifiers)</a:t>
            </a:r>
          </a:p>
          <a:p>
            <a:r>
              <a:rPr lang="en-US" dirty="0"/>
              <a:t>Standardize Variables</a:t>
            </a:r>
          </a:p>
          <a:p>
            <a:r>
              <a:rPr lang="en-US" dirty="0"/>
              <a:t>Universal quantifiers can be left alone</a:t>
            </a:r>
          </a:p>
          <a:p>
            <a:r>
              <a:rPr lang="en-US" dirty="0"/>
              <a:t>Existential quantifiers need to be </a:t>
            </a:r>
            <a:r>
              <a:rPr lang="en-US" b="1" i="1" dirty="0" err="1"/>
              <a:t>skolemized</a:t>
            </a:r>
            <a:r>
              <a:rPr lang="en-US" dirty="0"/>
              <a:t> (examples in Book)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36DF-E800-4CE6-BD8E-3DB1D1852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3" y="4374037"/>
            <a:ext cx="10704127" cy="16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8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9C6F-7510-4CF4-AF77-8E614AB9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FOL to CNF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E61682-464B-411C-B30F-0C55BC015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7" y="3065761"/>
            <a:ext cx="11167226" cy="270364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59E483-A2C6-4F17-B29A-9CC981F27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2" y="1459881"/>
            <a:ext cx="11370391" cy="8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06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9C6F-7510-4CF4-AF77-8E614AB9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inference rule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0E0E7-1FE6-4413-A878-0E8E4E5BA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1" y="2159566"/>
            <a:ext cx="11219397" cy="343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6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9C6F-7510-4CF4-AF77-8E614AB9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example</a:t>
            </a:r>
            <a:endParaRPr lang="en-IN" dirty="0"/>
          </a:p>
        </p:txBody>
      </p:sp>
      <p:pic>
        <p:nvPicPr>
          <p:cNvPr id="2052" name="Picture 4" descr="Image result for FOL resolution examples">
            <a:extLst>
              <a:ext uri="{FF2B5EF4-FFF2-40B4-BE49-F238E27FC236}">
                <a16:creationId xmlns:a16="http://schemas.microsoft.com/office/drawing/2014/main" id="{F7E433F9-9810-46CE-9725-5DE8F0DEE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3"/>
          <a:stretch/>
        </p:blipFill>
        <p:spPr bwMode="auto">
          <a:xfrm>
            <a:off x="724384" y="1473551"/>
            <a:ext cx="6779351" cy="457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3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EDC3-8B7A-4366-BEF8-4B45D176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Definite Clauses vs Production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E8C2-BC26-4533-90BB-0DFFF3720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definite clauses can be expressed as production rules. But not the reverse.</a:t>
            </a:r>
          </a:p>
          <a:p>
            <a:r>
              <a:rPr lang="en-US" dirty="0"/>
              <a:t>Example of a Definite clause:</a:t>
            </a:r>
          </a:p>
          <a:p>
            <a:pPr marL="457200" lvl="1" indent="0">
              <a:buNone/>
            </a:pPr>
            <a:r>
              <a:rPr lang="en-US" dirty="0"/>
              <a:t>Missile(x) ∧ Owns(</a:t>
            </a:r>
            <a:r>
              <a:rPr lang="en-US" dirty="0" err="1"/>
              <a:t>Nono</a:t>
            </a:r>
            <a:r>
              <a:rPr lang="en-US" dirty="0"/>
              <a:t>, x) ⇒ Sells(West, x, </a:t>
            </a:r>
            <a:r>
              <a:rPr lang="en-US" dirty="0" err="1"/>
              <a:t>Nono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  <a:p>
            <a:r>
              <a:rPr lang="en-US" dirty="0"/>
              <a:t>Equivalent Production Rule:</a:t>
            </a:r>
          </a:p>
          <a:p>
            <a:pPr lvl="1"/>
            <a:r>
              <a:rPr lang="en-US" dirty="0"/>
              <a:t>IF missile(x) AND Owns(</a:t>
            </a:r>
            <a:r>
              <a:rPr lang="en-US" dirty="0" err="1"/>
              <a:t>Nono</a:t>
            </a:r>
            <a:r>
              <a:rPr lang="en-US" dirty="0"/>
              <a:t>, x) THEN</a:t>
            </a:r>
          </a:p>
          <a:p>
            <a:pPr marL="914400" lvl="2" indent="0">
              <a:buNone/>
            </a:pPr>
            <a:r>
              <a:rPr lang="en-US" dirty="0"/>
              <a:t>Assert(Sells(West, x, </a:t>
            </a:r>
            <a:r>
              <a:rPr lang="en-US" dirty="0" err="1"/>
              <a:t>Nono</a:t>
            </a:r>
            <a:r>
              <a:rPr lang="en-US" dirty="0"/>
              <a:t>) 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369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9C6F-7510-4CF4-AF77-8E614AB9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example</a:t>
            </a:r>
            <a:endParaRPr lang="en-IN" dirty="0"/>
          </a:p>
        </p:txBody>
      </p:sp>
      <p:pic>
        <p:nvPicPr>
          <p:cNvPr id="2050" name="Picture 2" descr="Image result for FOL resolution examples">
            <a:extLst>
              <a:ext uri="{FF2B5EF4-FFF2-40B4-BE49-F238E27FC236}">
                <a16:creationId xmlns:a16="http://schemas.microsoft.com/office/drawing/2014/main" id="{C6A9D1F4-E7AF-433D-B465-AD9405320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076" y="1216134"/>
            <a:ext cx="5184742" cy="535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122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9C6F-7510-4CF4-AF77-8E614AB9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example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826C3-E79B-4C7D-B91E-4E6A0938D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9" y="2097842"/>
            <a:ext cx="12005961" cy="27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77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9C6F-7510-4CF4-AF77-8E614AB9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example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9A414-0B3F-44B4-B270-AB76DA827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3948"/>
            <a:ext cx="10757826" cy="523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2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EDC3-8B7A-4366-BEF8-4B45D176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Definite Clauses vs Production Rules- </a:t>
            </a:r>
            <a:r>
              <a:rPr lang="en-US" i="1" dirty="0"/>
              <a:t>Primary difference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E8C2-BC26-4533-90BB-0DFFF3720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Production rules supports multiple consequents</a:t>
            </a:r>
          </a:p>
          <a:p>
            <a:r>
              <a:rPr lang="en-US" dirty="0"/>
              <a:t>It supports retract and modify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missile(x) AND Owns(</a:t>
            </a:r>
            <a:r>
              <a:rPr lang="en-US" dirty="0" err="1"/>
              <a:t>Nono</a:t>
            </a:r>
            <a:r>
              <a:rPr lang="en-US" dirty="0"/>
              <a:t>, x) AND investigate (FBI, </a:t>
            </a:r>
            <a:r>
              <a:rPr lang="en-US" dirty="0" err="1"/>
              <a:t>Nono</a:t>
            </a:r>
            <a:r>
              <a:rPr lang="en-US" dirty="0"/>
              <a:t>) THEN</a:t>
            </a:r>
          </a:p>
          <a:p>
            <a:pPr marL="914400" lvl="2" indent="0">
              <a:buNone/>
            </a:pPr>
            <a:r>
              <a:rPr lang="en-US" dirty="0"/>
              <a:t>Retract(Sells(West, x, </a:t>
            </a:r>
            <a:r>
              <a:rPr lang="en-US" dirty="0" err="1"/>
              <a:t>Nono</a:t>
            </a:r>
            <a:r>
              <a:rPr lang="en-US" dirty="0"/>
              <a:t>))</a:t>
            </a:r>
          </a:p>
          <a:p>
            <a:pPr marL="914400" lvl="2" indent="0">
              <a:buNone/>
            </a:pPr>
            <a:r>
              <a:rPr lang="en-US" dirty="0"/>
              <a:t>Modify(Owns(</a:t>
            </a:r>
            <a:r>
              <a:rPr lang="en-US" dirty="0" err="1"/>
              <a:t>Nono,x</a:t>
            </a:r>
            <a:r>
              <a:rPr lang="en-US" dirty="0"/>
              <a:t>), Owns(Us, x))</a:t>
            </a:r>
          </a:p>
          <a:p>
            <a:r>
              <a:rPr lang="en-US" dirty="0"/>
              <a:t>You just need to be familiar with production rules</a:t>
            </a:r>
          </a:p>
          <a:p>
            <a:pPr lvl="1"/>
            <a:r>
              <a:rPr lang="en-US" dirty="0"/>
              <a:t>All definite clauses are valid production rules and in this class, we will only deal with them</a:t>
            </a:r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45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13A9-CD74-49CE-A640-635A5D94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7A719-3F8B-4F89-B5DB-2BE01F238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‘Rete’ stands for ‘Network’ (of blood vessels) in </a:t>
            </a:r>
            <a:r>
              <a:rPr lang="en-US" dirty="0" err="1"/>
              <a:t>latin</a:t>
            </a:r>
            <a:endParaRPr lang="en-US" dirty="0"/>
          </a:p>
          <a:p>
            <a:r>
              <a:rPr lang="en-US" dirty="0"/>
              <a:t>Rete was designed for working on Production Systems</a:t>
            </a:r>
          </a:p>
          <a:p>
            <a:r>
              <a:rPr lang="en-US" dirty="0"/>
              <a:t>it operates on production rules</a:t>
            </a:r>
          </a:p>
          <a:p>
            <a:r>
              <a:rPr lang="en-US" dirty="0"/>
              <a:t>Invented by Charles Forgy (1978, 1979 and 1982) for OPS5 system</a:t>
            </a:r>
          </a:p>
          <a:p>
            <a:pPr marL="457200" lvl="1" indent="0">
              <a:buNone/>
            </a:pPr>
            <a:r>
              <a:rPr lang="en-US" dirty="0"/>
              <a:t>“A fast algorithm for many pattern/many object pattern match problem”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07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0990-776F-4B02-9FA0-601E5C30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 complexity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6E13-A404-429D-8463-90BD05CC7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P: Number of rules </a:t>
            </a:r>
          </a:p>
          <a:p>
            <a:r>
              <a:rPr lang="en-US" dirty="0"/>
              <a:t>C: Average number of pattern/antecedents in a rule </a:t>
            </a:r>
          </a:p>
          <a:p>
            <a:r>
              <a:rPr lang="en-US" dirty="0"/>
              <a:t>W: Number of facts </a:t>
            </a:r>
          </a:p>
          <a:p>
            <a:r>
              <a:rPr lang="en-US" dirty="0"/>
              <a:t>The algorithmic complexity is: </a:t>
            </a:r>
          </a:p>
          <a:p>
            <a:pPr lvl="1"/>
            <a:r>
              <a:rPr lang="en-US" dirty="0"/>
              <a:t>Best case: O(Log(P)) </a:t>
            </a:r>
          </a:p>
          <a:p>
            <a:pPr lvl="1"/>
            <a:r>
              <a:rPr lang="en-US" dirty="0"/>
              <a:t>Average Case O(PWC) – linear in the size of working memory</a:t>
            </a:r>
          </a:p>
          <a:p>
            <a:pPr lvl="1"/>
            <a:r>
              <a:rPr lang="en-US" dirty="0"/>
              <a:t>Worst Case: O(</a:t>
            </a:r>
            <a:r>
              <a:rPr lang="en-US" dirty="0" err="1"/>
              <a:t>PW</a:t>
            </a:r>
            <a:r>
              <a:rPr lang="en-US" sz="3200" baseline="30000" dirty="0" err="1"/>
              <a:t>c</a:t>
            </a:r>
            <a:r>
              <a:rPr lang="en-US" dirty="0"/>
              <a:t> )</a:t>
            </a:r>
          </a:p>
          <a:p>
            <a:r>
              <a:rPr lang="en-US" dirty="0"/>
              <a:t>Proof/analysis is </a:t>
            </a:r>
            <a:r>
              <a:rPr lang="en-US" b="1" dirty="0">
                <a:solidFill>
                  <a:srgbClr val="FF0000"/>
                </a:solidFill>
              </a:rPr>
              <a:t>left as a exercise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8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945AA0-E084-4FB9-A0E8-046E9DFB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16" y="164390"/>
            <a:ext cx="9173968" cy="6529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5A5EFC-6364-42EE-8105-4E06A641795E}"/>
              </a:ext>
            </a:extLst>
          </p:cNvPr>
          <p:cNvSpPr txBox="1"/>
          <p:nvPr/>
        </p:nvSpPr>
        <p:spPr>
          <a:xfrm>
            <a:off x="3712473" y="159098"/>
            <a:ext cx="82784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A high-level architecture of a Production Rules System</a:t>
            </a:r>
          </a:p>
          <a:p>
            <a:pPr algn="r"/>
            <a:r>
              <a:rPr lang="en-US" dirty="0"/>
              <a:t>- Drools expert Guide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28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945AA0-E084-4FB9-A0E8-046E9DFB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16" y="164390"/>
            <a:ext cx="9173968" cy="6529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5A5EFC-6364-42EE-8105-4E06A641795E}"/>
              </a:ext>
            </a:extLst>
          </p:cNvPr>
          <p:cNvSpPr txBox="1"/>
          <p:nvPr/>
        </p:nvSpPr>
        <p:spPr>
          <a:xfrm>
            <a:off x="3712473" y="159098"/>
            <a:ext cx="82784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A high-level architecture of a Production Rules System</a:t>
            </a:r>
          </a:p>
          <a:p>
            <a:pPr algn="r"/>
            <a:r>
              <a:rPr lang="en-US" dirty="0"/>
              <a:t>- Drools expert Guide</a:t>
            </a:r>
            <a:endParaRPr lang="en-IN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334801F4-3030-48BE-A3C3-B7712A2C3027}"/>
              </a:ext>
            </a:extLst>
          </p:cNvPr>
          <p:cNvSpPr/>
          <p:nvPr/>
        </p:nvSpPr>
        <p:spPr>
          <a:xfrm>
            <a:off x="8531258" y="1508289"/>
            <a:ext cx="3214540" cy="565608"/>
          </a:xfrm>
          <a:prstGeom prst="wedgeEllipseCallout">
            <a:avLst>
              <a:gd name="adj1" fmla="val -80071"/>
              <a:gd name="adj2" fmla="val -4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RETE does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89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0F4A7F7-217C-458E-B43C-3C1B049FFB22}"/>
              </a:ext>
            </a:extLst>
          </p:cNvPr>
          <p:cNvSpPr/>
          <p:nvPr/>
        </p:nvSpPr>
        <p:spPr>
          <a:xfrm rot="10800000">
            <a:off x="2554663" y="3663492"/>
            <a:ext cx="6174557" cy="2686639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483B665-605A-4398-83C4-1AF122AA9A71}"/>
              </a:ext>
            </a:extLst>
          </p:cNvPr>
          <p:cNvSpPr/>
          <p:nvPr/>
        </p:nvSpPr>
        <p:spPr>
          <a:xfrm>
            <a:off x="2554664" y="367645"/>
            <a:ext cx="6174557" cy="2686639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Discriminator (Alpha Nodes)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84F818-8B23-4203-9956-09F8DA230C90}"/>
              </a:ext>
            </a:extLst>
          </p:cNvPr>
          <p:cNvSpPr/>
          <p:nvPr/>
        </p:nvSpPr>
        <p:spPr>
          <a:xfrm>
            <a:off x="5233447" y="146115"/>
            <a:ext cx="886120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5AB817-5764-483D-9238-135D60673DCB}"/>
              </a:ext>
            </a:extLst>
          </p:cNvPr>
          <p:cNvSpPr/>
          <p:nvPr/>
        </p:nvSpPr>
        <p:spPr>
          <a:xfrm>
            <a:off x="3769148" y="1368458"/>
            <a:ext cx="886120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Kind-1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89AFB3-0405-45FD-9A75-664F3597F4B4}"/>
              </a:ext>
            </a:extLst>
          </p:cNvPr>
          <p:cNvSpPr/>
          <p:nvPr/>
        </p:nvSpPr>
        <p:spPr>
          <a:xfrm>
            <a:off x="6790441" y="1368458"/>
            <a:ext cx="886120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Kind-N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129EC-8976-4E6F-B579-8A7D39A59382}"/>
              </a:ext>
            </a:extLst>
          </p:cNvPr>
          <p:cNvSpPr/>
          <p:nvPr/>
        </p:nvSpPr>
        <p:spPr>
          <a:xfrm>
            <a:off x="1475294" y="2996544"/>
            <a:ext cx="1611984" cy="63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Intra Element pattern 1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BBAA20-B9D7-407B-A938-E1DE42DF669D}"/>
              </a:ext>
            </a:extLst>
          </p:cNvPr>
          <p:cNvSpPr/>
          <p:nvPr/>
        </p:nvSpPr>
        <p:spPr>
          <a:xfrm>
            <a:off x="8025352" y="2996544"/>
            <a:ext cx="1611984" cy="63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Intra Element pattern 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B2293D-1B0C-4D89-8136-875B59A919A3}"/>
              </a:ext>
            </a:extLst>
          </p:cNvPr>
          <p:cNvSpPr txBox="1"/>
          <p:nvPr/>
        </p:nvSpPr>
        <p:spPr>
          <a:xfrm>
            <a:off x="4386606" y="4194927"/>
            <a:ext cx="26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Assimilator (Beta Nodes)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AC965F-0FB1-4688-B67F-11AA8E407640}"/>
              </a:ext>
            </a:extLst>
          </p:cNvPr>
          <p:cNvSpPr/>
          <p:nvPr/>
        </p:nvSpPr>
        <p:spPr>
          <a:xfrm>
            <a:off x="2554663" y="4689835"/>
            <a:ext cx="1973346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 Element pattern 1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D020E4-9B02-4381-AC75-31E893B24164}"/>
              </a:ext>
            </a:extLst>
          </p:cNvPr>
          <p:cNvSpPr/>
          <p:nvPr/>
        </p:nvSpPr>
        <p:spPr>
          <a:xfrm>
            <a:off x="6052006" y="4700440"/>
            <a:ext cx="1973346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 Element pattern1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6233F-9C8F-4CD3-8780-342E78F8E50D}"/>
              </a:ext>
            </a:extLst>
          </p:cNvPr>
          <p:cNvSpPr/>
          <p:nvPr/>
        </p:nvSpPr>
        <p:spPr>
          <a:xfrm>
            <a:off x="4655268" y="6095944"/>
            <a:ext cx="1973346" cy="633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Conflict Set Changes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70F1A5-D62E-4AFB-A706-91FE24FBE334}"/>
              </a:ext>
            </a:extLst>
          </p:cNvPr>
          <p:cNvSpPr txBox="1"/>
          <p:nvPr/>
        </p:nvSpPr>
        <p:spPr>
          <a:xfrm>
            <a:off x="8729219" y="867266"/>
            <a:ext cx="297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RETE Network High level Idea</a:t>
            </a:r>
            <a:endParaRPr lang="en-IN" b="1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F18B3B88-A20B-422B-A96E-30993EAE3919}"/>
              </a:ext>
            </a:extLst>
          </p:cNvPr>
          <p:cNvSpPr/>
          <p:nvPr/>
        </p:nvSpPr>
        <p:spPr>
          <a:xfrm>
            <a:off x="235672" y="2494567"/>
            <a:ext cx="1338606" cy="76828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Alpha Memory 1</a:t>
            </a:r>
            <a:endParaRPr lang="en-IN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451B29DB-8EFE-4F8E-B9D5-8E62D05D85BA}"/>
              </a:ext>
            </a:extLst>
          </p:cNvPr>
          <p:cNvSpPr/>
          <p:nvPr/>
        </p:nvSpPr>
        <p:spPr>
          <a:xfrm>
            <a:off x="9538352" y="2494567"/>
            <a:ext cx="1338606" cy="76828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Alpha Memory n</a:t>
            </a:r>
            <a:endParaRPr lang="en-IN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23B3152E-A29E-4A37-810E-8F095F3FFC4D}"/>
              </a:ext>
            </a:extLst>
          </p:cNvPr>
          <p:cNvSpPr/>
          <p:nvPr/>
        </p:nvSpPr>
        <p:spPr>
          <a:xfrm>
            <a:off x="1491004" y="5123466"/>
            <a:ext cx="1338606" cy="76828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Beta Memory 1</a:t>
            </a:r>
            <a:endParaRPr lang="en-IN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7E0D9EAE-DE87-4BB0-8B95-CF4A7D93E2EC}"/>
              </a:ext>
            </a:extLst>
          </p:cNvPr>
          <p:cNvSpPr/>
          <p:nvPr/>
        </p:nvSpPr>
        <p:spPr>
          <a:xfrm>
            <a:off x="7871379" y="5086431"/>
            <a:ext cx="1338606" cy="76828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Beta Memory 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77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2048</Words>
  <Application>Microsoft Office PowerPoint</Application>
  <PresentationFormat>Widescreen</PresentationFormat>
  <Paragraphs>308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Symbol</vt:lpstr>
      <vt:lpstr>Office Theme</vt:lpstr>
      <vt:lpstr>Forward Chaining using Rete</vt:lpstr>
      <vt:lpstr>We already saw two ways to improve FC</vt:lpstr>
      <vt:lpstr>Definite Clauses vs Production Rules</vt:lpstr>
      <vt:lpstr>Definite Clauses vs Production Rules- Primary difference</vt:lpstr>
      <vt:lpstr>Rete Algorithm</vt:lpstr>
      <vt:lpstr>Rete complexity</vt:lpstr>
      <vt:lpstr>PowerPoint Presentation</vt:lpstr>
      <vt:lpstr>PowerPoint Presentation</vt:lpstr>
      <vt:lpstr>PowerPoint Presentation</vt:lpstr>
      <vt:lpstr>Our Rule base and Facts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Conflict Set - Resolution</vt:lpstr>
      <vt:lpstr>Conflict Set – Resolution Strategies</vt:lpstr>
      <vt:lpstr>Conflict Set – Resolution Strategies</vt:lpstr>
      <vt:lpstr>FOL Resolution</vt:lpstr>
      <vt:lpstr>Substitutions</vt:lpstr>
      <vt:lpstr>Example Substitutions</vt:lpstr>
      <vt:lpstr>Most general unifier</vt:lpstr>
      <vt:lpstr>Most general unifier</vt:lpstr>
      <vt:lpstr>Change FOL to CNF </vt:lpstr>
      <vt:lpstr>Change FOL to CNF </vt:lpstr>
      <vt:lpstr>Resolution inference rule</vt:lpstr>
      <vt:lpstr>Resolution example</vt:lpstr>
      <vt:lpstr>Resolution example</vt:lpstr>
      <vt:lpstr>Resolution example</vt:lpstr>
      <vt:lpstr>Resolution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Subu Kandaswamy</dc:creator>
  <cp:lastModifiedBy>Subu Kandaswamy</cp:lastModifiedBy>
  <cp:revision>41</cp:revision>
  <dcterms:created xsi:type="dcterms:W3CDTF">2019-11-19T05:55:20Z</dcterms:created>
  <dcterms:modified xsi:type="dcterms:W3CDTF">2021-01-06T07:56:51Z</dcterms:modified>
</cp:coreProperties>
</file>