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70" r:id="rId4"/>
    <p:sldId id="263" r:id="rId5"/>
    <p:sldId id="271" r:id="rId6"/>
    <p:sldId id="265" r:id="rId7"/>
    <p:sldId id="267" r:id="rId8"/>
    <p:sldId id="272" r:id="rId9"/>
    <p:sldId id="273" r:id="rId10"/>
    <p:sldId id="268" r:id="rId11"/>
    <p:sldId id="274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13/02/21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13/02/21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13/02/21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13/02/21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13/02/21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13/02/21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13/02/21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13/02/21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13/02/21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13/02/21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13/02/21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13/02/21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1143000"/>
            <a:ext cx="7254240" cy="2286000"/>
          </a:xfrm>
        </p:spPr>
        <p:txBody>
          <a:bodyPr>
            <a:noAutofit/>
          </a:bodyPr>
          <a:lstStyle/>
          <a:p>
            <a:r>
              <a:rPr lang="en-US" sz="4400" dirty="0">
                <a:effectLst/>
                <a:latin typeface="Comic Sans MS" panose="030F0702030302020204" pitchFamily="66" charset="0"/>
              </a:rPr>
              <a:t>Frequently </a:t>
            </a:r>
            <a:r>
              <a:rPr lang="en-US" sz="4400" dirty="0" smtClean="0">
                <a:effectLst/>
                <a:latin typeface="Comic Sans MS" panose="030F0702030302020204" pitchFamily="66" charset="0"/>
              </a:rPr>
              <a:t>Asked </a:t>
            </a:r>
            <a:r>
              <a:rPr lang="en-US" sz="4400" dirty="0">
                <a:effectLst/>
                <a:latin typeface="Comic Sans MS" panose="030F0702030302020204" pitchFamily="66" charset="0"/>
              </a:rPr>
              <a:t>Q</a:t>
            </a:r>
            <a:r>
              <a:rPr lang="en-US" sz="4400" dirty="0" smtClean="0">
                <a:effectLst/>
                <a:latin typeface="Comic Sans MS" panose="030F0702030302020204" pitchFamily="66" charset="0"/>
              </a:rPr>
              <a:t>uestions </a:t>
            </a:r>
            <a:r>
              <a:rPr lang="en-US" sz="4400" dirty="0">
                <a:effectLst/>
                <a:latin typeface="Comic Sans MS" panose="030F0702030302020204" pitchFamily="66" charset="0"/>
              </a:rPr>
              <a:t>during an Interview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6720" y="14528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E0B876-86AD-4642-A30A-D8B976DE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63562"/>
          </a:xfrm>
        </p:spPr>
        <p:txBody>
          <a:bodyPr>
            <a:normAutofit/>
          </a:bodyPr>
          <a:lstStyle/>
          <a:p>
            <a:r>
              <a:rPr lang="en-US" sz="3000" dirty="0">
                <a:effectLst/>
                <a:latin typeface="Comic Sans MS" panose="030F0702030302020204" pitchFamily="66" charset="0"/>
              </a:rPr>
              <a:t>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8038ED-2704-4CA5-B3FF-C81E5DA4B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066800"/>
            <a:ext cx="7301992" cy="5670550"/>
          </a:xfrm>
        </p:spPr>
        <p:txBody>
          <a:bodyPr>
            <a:noAutofit/>
          </a:bodyPr>
          <a:lstStyle/>
          <a:p>
            <a:pPr fontAlgn="base"/>
            <a:r>
              <a:rPr lang="en-US" sz="2000" dirty="0">
                <a:latin typeface="Comic Sans MS" panose="030F0702030302020204" pitchFamily="66" charset="0"/>
              </a:rPr>
              <a:t>With whom will I be working most closely or most often in this job?</a:t>
            </a:r>
          </a:p>
          <a:p>
            <a:pPr fontAlgn="base"/>
            <a:r>
              <a:rPr lang="en-US" sz="2000" dirty="0">
                <a:latin typeface="Comic Sans MS" panose="030F0702030302020204" pitchFamily="66" charset="0"/>
              </a:rPr>
              <a:t>How does upper management view the role and importance of this position?</a:t>
            </a:r>
          </a:p>
          <a:p>
            <a:pPr fontAlgn="base"/>
            <a:r>
              <a:rPr lang="en-US" sz="2000" dirty="0">
                <a:latin typeface="Comic Sans MS" panose="030F0702030302020204" pitchFamily="66" charset="0"/>
              </a:rPr>
              <a:t>Looking at the other people who have been in this role, what are one or two things that set the very top performers apart from the good or average performers?</a:t>
            </a:r>
          </a:p>
          <a:p>
            <a:pPr fontAlgn="base"/>
            <a:r>
              <a:rPr lang="en-US" sz="2000" dirty="0">
                <a:latin typeface="Comic Sans MS" panose="030F0702030302020204" pitchFamily="66" charset="0"/>
              </a:rPr>
              <a:t>What have you identified as the most important things to find in a candidate?</a:t>
            </a:r>
          </a:p>
          <a:p>
            <a:pPr fontAlgn="base"/>
            <a:r>
              <a:rPr lang="en-US" sz="2000" dirty="0">
                <a:latin typeface="Comic Sans MS" panose="030F0702030302020204" pitchFamily="66" charset="0"/>
              </a:rPr>
              <a:t>What can you tell me about the 6-12 month outlook of this position and where you see it going?</a:t>
            </a:r>
          </a:p>
          <a:p>
            <a:pPr fontAlgn="base"/>
            <a:r>
              <a:rPr lang="en-US" sz="2000" dirty="0">
                <a:latin typeface="Comic Sans MS" panose="030F0702030302020204" pitchFamily="66" charset="0"/>
              </a:rPr>
              <a:t>What tasks are really going to define success in this position?</a:t>
            </a:r>
          </a:p>
          <a:p>
            <a:pPr fontAlgn="base"/>
            <a:r>
              <a:rPr lang="en-US" sz="2000" dirty="0">
                <a:latin typeface="Comic Sans MS" panose="030F0702030302020204" pitchFamily="66" charset="0"/>
              </a:rPr>
              <a:t>How would I know if I’m succeeding or not month to month?</a:t>
            </a:r>
          </a:p>
          <a:p>
            <a:pPr fontAlgn="base"/>
            <a:endParaRPr lang="en-US" sz="2000" dirty="0">
              <a:latin typeface="Comic Sans MS" panose="030F0702030302020204" pitchFamily="66" charset="0"/>
            </a:endParaRPr>
          </a:p>
          <a:p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321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81017F-F0AC-4346-AA47-77EE6EB7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Comic Sans MS" panose="030F0702030302020204" pitchFamily="66" charset="0"/>
              </a:rPr>
              <a:t>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A75F19-FF13-43A2-B3A8-CBF422EA7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43000"/>
            <a:ext cx="7562088" cy="510540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sz="3200" dirty="0">
                <a:latin typeface="Comic Sans MS" panose="030F0702030302020204" pitchFamily="66" charset="0"/>
              </a:rPr>
              <a:t>What’s the toughest part of the job?</a:t>
            </a:r>
          </a:p>
          <a:p>
            <a:pPr fontAlgn="base"/>
            <a:r>
              <a:rPr lang="en-US" sz="3200" dirty="0">
                <a:latin typeface="Comic Sans MS" panose="030F0702030302020204" pitchFamily="66" charset="0"/>
              </a:rPr>
              <a:t>Will the work be similar most days, or will there be variety from day to day?</a:t>
            </a:r>
          </a:p>
          <a:p>
            <a:pPr fontAlgn="base"/>
            <a:r>
              <a:rPr lang="en-US" sz="3200" dirty="0">
                <a:latin typeface="Comic Sans MS" panose="030F0702030302020204" pitchFamily="66" charset="0"/>
              </a:rPr>
              <a:t>What will the typical day look like?</a:t>
            </a:r>
          </a:p>
          <a:p>
            <a:pPr fontAlgn="base"/>
            <a:r>
              <a:rPr lang="en-US" sz="3200" dirty="0">
                <a:latin typeface="Comic Sans MS" panose="030F0702030302020204" pitchFamily="66" charset="0"/>
              </a:rPr>
              <a:t>Do you expect the main responsibilities for this role to change in the next six months to one year?</a:t>
            </a:r>
          </a:p>
          <a:p>
            <a:pPr fontAlgn="base"/>
            <a:r>
              <a:rPr lang="en-US" sz="3200" dirty="0">
                <a:latin typeface="Comic Sans MS" panose="030F0702030302020204" pitchFamily="66" charset="0"/>
              </a:rPr>
              <a:t>What improvements or changes do you hope that a new candidate will bring to this position?</a:t>
            </a:r>
          </a:p>
          <a:p>
            <a:pPr fontAlgn="base"/>
            <a:r>
              <a:rPr lang="en-US" sz="3200" dirty="0">
                <a:latin typeface="Comic Sans MS" panose="030F0702030302020204" pitchFamily="66" charset="0"/>
              </a:rPr>
              <a:t>What do you think are the most rewarding or gratifying aspects of working in this position?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05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84FD3-17EE-46A1-8106-4834F7889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87362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effectLst/>
                <a:latin typeface="Comic Sans MS" panose="030F0702030302020204" pitchFamily="66" charset="0"/>
              </a:rPr>
              <a:t>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619854-A4CA-480C-A09B-5C958F9E7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990600"/>
            <a:ext cx="7403592" cy="5592762"/>
          </a:xfrm>
        </p:spPr>
        <p:txBody>
          <a:bodyPr>
            <a:noAutofit/>
          </a:bodyPr>
          <a:lstStyle/>
          <a:p>
            <a:pPr fontAlgn="base"/>
            <a:r>
              <a:rPr lang="en-US" sz="2400" dirty="0">
                <a:latin typeface="Comic Sans MS" panose="030F0702030302020204" pitchFamily="66" charset="0"/>
              </a:rPr>
              <a:t>What personality traits would help someone perform well in this role?</a:t>
            </a:r>
          </a:p>
          <a:p>
            <a:pPr fontAlgn="base"/>
            <a:r>
              <a:rPr lang="en-US" sz="2400" dirty="0">
                <a:latin typeface="Comic Sans MS" panose="030F0702030302020204" pitchFamily="66" charset="0"/>
              </a:rPr>
              <a:t>Would you like me to do anything differently than the previous people who have held this job? If so, what?</a:t>
            </a:r>
          </a:p>
          <a:p>
            <a:pPr fontAlgn="base"/>
            <a:r>
              <a:rPr lang="en-US" sz="2400" dirty="0">
                <a:latin typeface="Comic Sans MS" panose="030F0702030302020204" pitchFamily="66" charset="0"/>
              </a:rPr>
              <a:t>What about my background interested you for this position?</a:t>
            </a:r>
          </a:p>
          <a:p>
            <a:pPr fontAlgn="base"/>
            <a:r>
              <a:rPr lang="en-US" sz="2400" dirty="0">
                <a:latin typeface="Comic Sans MS" panose="030F0702030302020204" pitchFamily="66" charset="0"/>
              </a:rPr>
              <a:t>What are a couple of things I could do to quickly become a top contributor in the organization?</a:t>
            </a:r>
          </a:p>
          <a:p>
            <a:pPr fontAlgn="base"/>
            <a:r>
              <a:rPr lang="en-US" sz="2400" dirty="0">
                <a:latin typeface="Comic Sans MS" panose="030F0702030302020204" pitchFamily="66" charset="0"/>
              </a:rPr>
              <a:t>How much of an opportunity will I have for decision-making when I start this role?</a:t>
            </a:r>
          </a:p>
          <a:p>
            <a:pPr fontAlgn="base"/>
            <a:r>
              <a:rPr lang="en-US" sz="2400" dirty="0">
                <a:latin typeface="Comic Sans MS" panose="030F0702030302020204" pitchFamily="66" charset="0"/>
              </a:rPr>
              <a:t>How much interaction with clients or customers will I have?</a:t>
            </a:r>
          </a:p>
          <a:p>
            <a:endParaRPr lang="en-US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24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DC6D85-C8AC-4FF4-976B-28C5E9D9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020762"/>
          </a:xfrm>
        </p:spPr>
        <p:txBody>
          <a:bodyPr>
            <a:noAutofit/>
          </a:bodyPr>
          <a:lstStyle/>
          <a:p>
            <a:r>
              <a:rPr lang="en-US" sz="3000" b="1" dirty="0">
                <a:effectLst/>
                <a:latin typeface="Comic Sans MS" panose="030F0702030302020204" pitchFamily="66" charset="0"/>
              </a:rPr>
              <a:t>Basic interview questions (opening questions)</a:t>
            </a:r>
            <a:endParaRPr lang="en-US" sz="3000" dirty="0">
              <a:effectLst/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9BDD59-6A1A-4BED-9ED2-9380EF085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>
                <a:latin typeface="Comic Sans MS" pitchFamily="66" charset="0"/>
              </a:rPr>
              <a:t>Tell me about yourself.</a:t>
            </a:r>
          </a:p>
          <a:p>
            <a:r>
              <a:rPr lang="en-US" sz="3200" dirty="0">
                <a:latin typeface="Comic Sans MS" pitchFamily="66" charset="0"/>
              </a:rPr>
              <a:t>Why did you apply for this job?</a:t>
            </a:r>
          </a:p>
          <a:p>
            <a:r>
              <a:rPr lang="en-US" sz="3200" dirty="0">
                <a:latin typeface="Comic Sans MS" pitchFamily="66" charset="0"/>
              </a:rPr>
              <a:t>What are some of your strengths?</a:t>
            </a:r>
          </a:p>
          <a:p>
            <a:r>
              <a:rPr lang="en-US" sz="3200" dirty="0">
                <a:latin typeface="Comic Sans MS" pitchFamily="66" charset="0"/>
              </a:rPr>
              <a:t>What are a few of your weaknesses?</a:t>
            </a:r>
          </a:p>
          <a:p>
            <a:r>
              <a:rPr lang="en-US" sz="3200" dirty="0">
                <a:latin typeface="Comic Sans MS" pitchFamily="66" charset="0"/>
              </a:rPr>
              <a:t>In your opinion, what is the ideal company?</a:t>
            </a:r>
          </a:p>
          <a:p>
            <a:r>
              <a:rPr lang="en-US" sz="3200" dirty="0">
                <a:latin typeface="Comic Sans MS" pitchFamily="66" charset="0"/>
              </a:rPr>
              <a:t>What makes you want to work for this company?</a:t>
            </a:r>
          </a:p>
          <a:p>
            <a:r>
              <a:rPr lang="en-US" sz="3200" dirty="0">
                <a:latin typeface="Comic Sans MS" pitchFamily="66" charset="0"/>
              </a:rPr>
              <a:t>What makes you the best candidate for this job?</a:t>
            </a:r>
          </a:p>
          <a:p>
            <a:r>
              <a:rPr lang="en-US" sz="3200" dirty="0">
                <a:latin typeface="Comic Sans MS" pitchFamily="66" charset="0"/>
              </a:rPr>
              <a:t>Why should we hire you?</a:t>
            </a:r>
          </a:p>
          <a:p>
            <a:r>
              <a:rPr lang="en-US" sz="3200" dirty="0">
                <a:latin typeface="Comic Sans MS" pitchFamily="66" charset="0"/>
              </a:rPr>
              <a:t>What aspects of your previous job did you like the least?</a:t>
            </a:r>
          </a:p>
          <a:p>
            <a:endParaRPr lang="en-US" sz="3200" dirty="0">
              <a:latin typeface="Comic Sans MS" pitchFamily="66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92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A52315-0692-4661-B1E1-0F42740D4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63562"/>
          </a:xfrm>
        </p:spPr>
        <p:txBody>
          <a:bodyPr>
            <a:normAutofit/>
          </a:bodyPr>
          <a:lstStyle/>
          <a:p>
            <a:r>
              <a:rPr lang="en-US" sz="3000" b="1" dirty="0">
                <a:effectLst/>
                <a:latin typeface="Comic Sans MS" panose="030F0702030302020204" pitchFamily="66" charset="0"/>
              </a:rPr>
              <a:t>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ED5935-BAC0-4B34-869E-3456352D3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066800"/>
            <a:ext cx="7555992" cy="52578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omic Sans MS" pitchFamily="66" charset="0"/>
              </a:rPr>
              <a:t>When were you the most satisfied in your previous position?</a:t>
            </a:r>
          </a:p>
          <a:p>
            <a:r>
              <a:rPr lang="en-US" sz="2800" dirty="0">
                <a:latin typeface="Comic Sans MS" pitchFamily="66" charset="0"/>
              </a:rPr>
              <a:t>Tell me about the responsibilities you held in your last job.</a:t>
            </a:r>
          </a:p>
          <a:p>
            <a:r>
              <a:rPr lang="en-US" sz="2800" dirty="0">
                <a:latin typeface="Comic Sans MS" pitchFamily="66" charset="0"/>
              </a:rPr>
              <a:t>Why are leaving your current employer?</a:t>
            </a:r>
          </a:p>
          <a:p>
            <a:r>
              <a:rPr lang="en-US" sz="2800" dirty="0">
                <a:latin typeface="Comic Sans MS" pitchFamily="66" charset="0"/>
              </a:rPr>
              <a:t>What do you know about our company?</a:t>
            </a:r>
          </a:p>
          <a:p>
            <a:r>
              <a:rPr lang="en-US" sz="2800" dirty="0">
                <a:latin typeface="Comic Sans MS" pitchFamily="66" charset="0"/>
              </a:rPr>
              <a:t>What do you know about our industry?</a:t>
            </a:r>
          </a:p>
          <a:p>
            <a:r>
              <a:rPr lang="en-US" sz="2800" dirty="0">
                <a:latin typeface="Comic Sans MS" pitchFamily="66" charset="0"/>
              </a:rPr>
              <a:t>Would you be willing to travel/relocate?</a:t>
            </a:r>
          </a:p>
          <a:p>
            <a:r>
              <a:rPr lang="en-US" sz="2800" dirty="0">
                <a:latin typeface="Comic Sans MS" pitchFamily="66" charset="0"/>
              </a:rPr>
              <a:t>Do you have any questions for me?</a:t>
            </a:r>
          </a:p>
          <a:p>
            <a:r>
              <a:rPr lang="en-US" sz="2800" dirty="0">
                <a:latin typeface="Comic Sans MS" pitchFamily="66" charset="0"/>
              </a:rPr>
              <a:t>Do you prefer to work independently or with a team?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4636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BAC5B5-E242-4ACD-AFE1-0A40D193C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Autofit/>
          </a:bodyPr>
          <a:lstStyle/>
          <a:p>
            <a:r>
              <a:rPr lang="en-US" sz="3000" b="1" dirty="0">
                <a:effectLst/>
                <a:latin typeface="Comic Sans MS" panose="030F0702030302020204" pitchFamily="66" charset="0"/>
              </a:rPr>
              <a:t>Behavioral questions</a:t>
            </a:r>
            <a:endParaRPr lang="en-US" sz="3000" dirty="0">
              <a:effectLst/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43220F-ACD6-4B0B-B9A0-6BDC3B54F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066800"/>
            <a:ext cx="749808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latin typeface="Comic Sans MS" pitchFamily="66" charset="0"/>
              </a:rPr>
              <a:t>Tell me about the most difficult decision you have had to make recently. How did you reach a decision?</a:t>
            </a:r>
          </a:p>
          <a:p>
            <a:r>
              <a:rPr lang="en-US" sz="3200" dirty="0">
                <a:latin typeface="Comic Sans MS" pitchFamily="66" charset="0"/>
              </a:rPr>
              <a:t>Have you ever been given an assignment that was too difficult for you? What was your solution and why?</a:t>
            </a:r>
          </a:p>
          <a:p>
            <a:r>
              <a:rPr lang="en-US" sz="3200" dirty="0">
                <a:latin typeface="Comic Sans MS" pitchFamily="66" charset="0"/>
              </a:rPr>
              <a:t>Tell me about an instance when you had to deal with conflict in the workplace.</a:t>
            </a:r>
          </a:p>
          <a:p>
            <a:r>
              <a:rPr lang="en-US" sz="3200" dirty="0">
                <a:latin typeface="Comic Sans MS" pitchFamily="66" charset="0"/>
              </a:rPr>
              <a:t>Give me an example of a time when you made a mistake at work. How did you handle 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11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A402BF-5678-4099-A4D8-20A9E3B57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rmAutofit/>
          </a:bodyPr>
          <a:lstStyle/>
          <a:p>
            <a:r>
              <a:rPr lang="en-US" sz="3000" dirty="0">
                <a:effectLst/>
                <a:latin typeface="Comic Sans MS" panose="030F0702030302020204" pitchFamily="66" charset="0"/>
              </a:rPr>
              <a:t>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35175D-82A2-4467-A976-2740DE3BB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295400"/>
            <a:ext cx="749808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latin typeface="Comic Sans MS" pitchFamily="66" charset="0"/>
              </a:rPr>
              <a:t>How would you handle a situation where you were required to complete multiple tasks by the end of the day, but it would be impossible to finish all of them?</a:t>
            </a:r>
          </a:p>
          <a:p>
            <a:r>
              <a:rPr lang="en-US" sz="3200" dirty="0">
                <a:latin typeface="Comic Sans MS" pitchFamily="66" charset="0"/>
              </a:rPr>
              <a:t>If you discovered that your company was doing something illegal, like fraud, what would you do?</a:t>
            </a:r>
          </a:p>
          <a:p>
            <a:r>
              <a:rPr lang="en-US" sz="3200" dirty="0">
                <a:latin typeface="Comic Sans MS" pitchFamily="66" charset="0"/>
              </a:rPr>
              <a:t>If, while at a business lunch, you ordered a rare steak but you received one that was well done, how would you react?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6D71BB-AC90-4DF4-A967-8CFCAA49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44562"/>
          </a:xfrm>
        </p:spPr>
        <p:txBody>
          <a:bodyPr>
            <a:normAutofit/>
          </a:bodyPr>
          <a:lstStyle/>
          <a:p>
            <a:r>
              <a:rPr lang="en-US" sz="3000" b="1" dirty="0">
                <a:effectLst/>
                <a:latin typeface="Comic Sans MS" panose="030F0702030302020204" pitchFamily="66" charset="0"/>
              </a:rPr>
              <a:t>Career development questions</a:t>
            </a:r>
            <a:endParaRPr lang="en-US" sz="3000" dirty="0">
              <a:effectLst/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746236-11BC-4997-A2A3-F7B212E50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What are your plans for professional improvement this year?</a:t>
            </a:r>
          </a:p>
          <a:p>
            <a:r>
              <a:rPr lang="en-US" sz="2800" dirty="0">
                <a:latin typeface="Comic Sans MS" panose="030F0702030302020204" pitchFamily="66" charset="0"/>
              </a:rPr>
              <a:t>When it comes to career development, how are you hoping to grow?</a:t>
            </a:r>
          </a:p>
          <a:p>
            <a:r>
              <a:rPr lang="en-US" sz="2800" dirty="0">
                <a:latin typeface="Comic Sans MS" panose="030F0702030302020204" pitchFamily="66" charset="0"/>
              </a:rPr>
              <a:t>Where would you like to see yourself in 5 years from now?</a:t>
            </a:r>
          </a:p>
          <a:p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99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B65588-2B9B-4735-BCC5-417FCFA6F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4638"/>
            <a:ext cx="7562088" cy="563562"/>
          </a:xfrm>
        </p:spPr>
        <p:txBody>
          <a:bodyPr>
            <a:normAutofit/>
          </a:bodyPr>
          <a:lstStyle/>
          <a:p>
            <a:r>
              <a:rPr lang="en-US" sz="3000" dirty="0">
                <a:effectLst/>
                <a:latin typeface="Comic Sans MS" panose="030F0702030302020204" pitchFamily="66" charset="0"/>
              </a:rPr>
              <a:t>Questions for the Interviewer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547B16-33C2-4BB3-A2FD-F56A2D4A8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066800"/>
            <a:ext cx="7391400" cy="5715000"/>
          </a:xfrm>
        </p:spPr>
        <p:txBody>
          <a:bodyPr>
            <a:noAutofit/>
          </a:bodyPr>
          <a:lstStyle/>
          <a:p>
            <a:pPr fontAlgn="base"/>
            <a:r>
              <a:rPr lang="en-US" sz="2600" dirty="0">
                <a:latin typeface="Comic Sans MS" panose="030F0702030302020204" pitchFamily="66" charset="0"/>
              </a:rPr>
              <a:t>Who would be my immediate manager or supervisor in this position?</a:t>
            </a:r>
          </a:p>
          <a:p>
            <a:pPr fontAlgn="base"/>
            <a:r>
              <a:rPr lang="en-US" sz="2600" dirty="0">
                <a:latin typeface="Comic Sans MS" panose="030F0702030302020204" pitchFamily="66" charset="0"/>
              </a:rPr>
              <a:t>Can you give me an example of how I would collaborate with my manager or supervisor?</a:t>
            </a:r>
          </a:p>
          <a:p>
            <a:pPr fontAlgn="base"/>
            <a:r>
              <a:rPr lang="en-US" sz="2600" dirty="0">
                <a:latin typeface="Comic Sans MS" panose="030F0702030302020204" pitchFamily="66" charset="0"/>
              </a:rPr>
              <a:t>Why is this position open right now?</a:t>
            </a:r>
          </a:p>
          <a:p>
            <a:pPr fontAlgn="base"/>
            <a:r>
              <a:rPr lang="en-US" sz="2600" dirty="0">
                <a:latin typeface="Comic Sans MS" panose="030F0702030302020204" pitchFamily="66" charset="0"/>
              </a:rPr>
              <a:t>How long has this position been open?</a:t>
            </a:r>
          </a:p>
          <a:p>
            <a:pPr fontAlgn="base"/>
            <a:r>
              <a:rPr lang="en-US" sz="2600" dirty="0">
                <a:latin typeface="Comic Sans MS" panose="030F0702030302020204" pitchFamily="66" charset="0"/>
              </a:rPr>
              <a:t>How many people have held this job in the last two years?</a:t>
            </a:r>
          </a:p>
          <a:p>
            <a:pPr fontAlgn="base"/>
            <a:r>
              <a:rPr lang="en-US" sz="2600" dirty="0">
                <a:latin typeface="Comic Sans MS" panose="030F0702030302020204" pitchFamily="66" charset="0"/>
              </a:rPr>
              <a:t>How long does someone typically stay in this job?</a:t>
            </a:r>
          </a:p>
          <a:p>
            <a:pPr fontAlgn="base"/>
            <a:r>
              <a:rPr lang="en-US" sz="2600" dirty="0">
                <a:latin typeface="Comic Sans MS" panose="030F0702030302020204" pitchFamily="66" charset="0"/>
              </a:rPr>
              <a:t>What avenues are available within the company directly after this position?</a:t>
            </a:r>
          </a:p>
          <a:p>
            <a:pPr fontAlgn="base"/>
            <a:endParaRPr lang="en-US" sz="2600" dirty="0">
              <a:latin typeface="Comic Sans MS" panose="030F0702030302020204" pitchFamily="66" charset="0"/>
            </a:endParaRPr>
          </a:p>
          <a:p>
            <a:endParaRPr lang="en-US" sz="2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42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843FF1-3A9C-4E1B-9621-542C65D4F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Comic Sans MS" panose="030F0702030302020204" pitchFamily="66" charset="0"/>
              </a:rPr>
              <a:t>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E94EA4-60A6-4046-9765-2865D664C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105400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sz="3200" dirty="0">
                <a:latin typeface="Comic Sans MS" panose="030F0702030302020204" pitchFamily="66" charset="0"/>
              </a:rPr>
              <a:t>What can you tell me about the position that isn’t in the job description?</a:t>
            </a:r>
          </a:p>
          <a:p>
            <a:pPr fontAlgn="base"/>
            <a:r>
              <a:rPr lang="en-US" sz="3200" dirty="0">
                <a:latin typeface="Comic Sans MS" panose="030F0702030302020204" pitchFamily="66" charset="0"/>
              </a:rPr>
              <a:t>What would be my #1 priority coming into this role?</a:t>
            </a:r>
          </a:p>
          <a:p>
            <a:pPr fontAlgn="base"/>
            <a:r>
              <a:rPr lang="en-US" sz="3200" dirty="0">
                <a:latin typeface="Comic Sans MS" panose="030F0702030302020204" pitchFamily="66" charset="0"/>
              </a:rPr>
              <a:t>Can you show me examples of projects I would be working on?</a:t>
            </a:r>
          </a:p>
          <a:p>
            <a:pPr fontAlgn="base"/>
            <a:r>
              <a:rPr lang="en-US" sz="3200" dirty="0">
                <a:latin typeface="Comic Sans MS" panose="030F0702030302020204" pitchFamily="66" charset="0"/>
              </a:rPr>
              <a:t>What are the most important skills to have to do well in this job?</a:t>
            </a:r>
          </a:p>
          <a:p>
            <a:pPr fontAlgn="base"/>
            <a:r>
              <a:rPr lang="en-US" sz="3200" dirty="0">
                <a:latin typeface="Comic Sans MS" panose="030F0702030302020204" pitchFamily="66" charset="0"/>
              </a:rPr>
              <a:t>When and how is feedback given to me as an employee?</a:t>
            </a:r>
          </a:p>
          <a:p>
            <a:pPr fontAlgn="base"/>
            <a:r>
              <a:rPr lang="en-US" sz="3200" dirty="0">
                <a:latin typeface="Comic Sans MS" panose="030F0702030302020204" pitchFamily="66" charset="0"/>
              </a:rPr>
              <a:t>How will I be trained?</a:t>
            </a:r>
          </a:p>
          <a:p>
            <a:pPr fontAlgn="base"/>
            <a:r>
              <a:rPr lang="en-US" sz="3200" dirty="0">
                <a:latin typeface="Comic Sans MS" panose="030F0702030302020204" pitchFamily="66" charset="0"/>
              </a:rPr>
              <a:t>What types of strategic decisions will I be able to make immediately without getting approval from my manager?</a:t>
            </a:r>
          </a:p>
          <a:p>
            <a:pPr fontAlgn="base"/>
            <a:r>
              <a:rPr lang="en-US" sz="3200" dirty="0">
                <a:latin typeface="Comic Sans MS" panose="030F0702030302020204" pitchFamily="66" charset="0"/>
              </a:rPr>
              <a:t>Will I have the opportunity to work with any cutting-edge tools, technologies or methods?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84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1BC128-4CB3-4559-8224-10634204A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Comic Sans MS" panose="030F0702030302020204" pitchFamily="66" charset="0"/>
              </a:rPr>
              <a:t>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BCDD5D-387D-42F3-892D-2A35DE31B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029200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sz="3200" dirty="0">
                <a:latin typeface="Comic Sans MS" panose="030F0702030302020204" pitchFamily="66" charset="0"/>
              </a:rPr>
              <a:t>Will I have a mentor?</a:t>
            </a:r>
          </a:p>
          <a:p>
            <a:pPr fontAlgn="base"/>
            <a:r>
              <a:rPr lang="en-US" sz="3200" dirty="0">
                <a:latin typeface="Comic Sans MS" panose="030F0702030302020204" pitchFamily="66" charset="0"/>
              </a:rPr>
              <a:t>Will I be leading or managing anyone? Can you tell me about their strengths and weaknesses?</a:t>
            </a:r>
          </a:p>
          <a:p>
            <a:pPr fontAlgn="base"/>
            <a:r>
              <a:rPr lang="en-US" sz="3200" dirty="0">
                <a:latin typeface="Comic Sans MS" panose="030F0702030302020204" pitchFamily="66" charset="0"/>
              </a:rPr>
              <a:t>What is the last person who had this job doing right now?</a:t>
            </a:r>
          </a:p>
          <a:p>
            <a:pPr fontAlgn="base"/>
            <a:r>
              <a:rPr lang="en-US" sz="3200" dirty="0">
                <a:latin typeface="Comic Sans MS" panose="030F0702030302020204" pitchFamily="66" charset="0"/>
              </a:rPr>
              <a:t>Where have successful employees in this position progressed to?</a:t>
            </a:r>
          </a:p>
          <a:p>
            <a:pPr fontAlgn="base"/>
            <a:r>
              <a:rPr lang="en-US" sz="3200" dirty="0">
                <a:latin typeface="Comic Sans MS" panose="030F0702030302020204" pitchFamily="66" charset="0"/>
              </a:rPr>
              <a:t>What is the process for formal performance reviews- how often are they conducted and who contributes to them?</a:t>
            </a:r>
          </a:p>
          <a:p>
            <a:pPr fontAlgn="base"/>
            <a:r>
              <a:rPr lang="en-US" sz="3200" dirty="0">
                <a:latin typeface="Comic Sans MS" panose="030F0702030302020204" pitchFamily="66" charset="0"/>
              </a:rPr>
              <a:t>Has anyone failed in this position, and why?</a:t>
            </a:r>
          </a:p>
          <a:p>
            <a:pPr fontAlgn="base"/>
            <a:r>
              <a:rPr lang="en-US" sz="3200" dirty="0">
                <a:latin typeface="Comic Sans MS" panose="030F0702030302020204" pitchFamily="66" charset="0"/>
              </a:rPr>
              <a:t>How will you judge my success? What will need to happen in the first six months for me to know I have met your expectations?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05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40</TotalTime>
  <Words>629</Words>
  <Application>Microsoft Macintosh PowerPoint</Application>
  <PresentationFormat>On-screen Show (4:3)</PresentationFormat>
  <Paragraphs>80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Frequently Asked Questions during an Interview</vt:lpstr>
      <vt:lpstr>Basic interview questions (opening questions)</vt:lpstr>
      <vt:lpstr>Contd…</vt:lpstr>
      <vt:lpstr>Behavioral questions</vt:lpstr>
      <vt:lpstr>Contd…</vt:lpstr>
      <vt:lpstr>Career development questions</vt:lpstr>
      <vt:lpstr>Questions for the Interviewer</vt:lpstr>
      <vt:lpstr>Contd…</vt:lpstr>
      <vt:lpstr>Contd…</vt:lpstr>
      <vt:lpstr>Contd…</vt:lpstr>
      <vt:lpstr>Contd…</vt:lpstr>
      <vt:lpstr>Contd…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Frequently asked questions during an Interview</dc:title>
  <dc:creator>dell</dc:creator>
  <cp:lastModifiedBy>AU English</cp:lastModifiedBy>
  <cp:revision>13</cp:revision>
  <dcterms:created xsi:type="dcterms:W3CDTF">2006-08-16T00:00:00Z</dcterms:created>
  <dcterms:modified xsi:type="dcterms:W3CDTF">2021-02-13T04:54:11Z</dcterms:modified>
</cp:coreProperties>
</file>