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C77D79FE-B7C0-4514-90C1-23A94AD153E4}"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Logistic regression</a:t>
            </a:r>
            <a:endParaRPr b="0" lang="en-IN" sz="4400" spc="-1" strike="noStrike">
              <a:solidFill>
                <a:srgbClr val="000000"/>
              </a:solidFill>
              <a:uFill>
                <a:solidFill>
                  <a:srgbClr val="ffffff"/>
                </a:solidFill>
              </a:uFill>
              <a:latin typeface="Arial"/>
            </a:endParaRPr>
          </a:p>
        </p:txBody>
      </p:sp>
      <p:sp>
        <p:nvSpPr>
          <p:cNvPr id="40" name="TextShape 2"/>
          <p:cNvSpPr txBox="1"/>
          <p:nvPr/>
        </p:nvSpPr>
        <p:spPr>
          <a:xfrm>
            <a:off x="360360" y="1368000"/>
            <a:ext cx="9071640" cy="4384440"/>
          </a:xfrm>
          <a:prstGeom prst="rect">
            <a:avLst/>
          </a:prstGeom>
          <a:noFill/>
          <a:ln>
            <a:noFill/>
          </a:ln>
        </p:spPr>
        <p:txBody>
          <a:bodyPr lIns="0" rIns="0" tIns="0" bIns="0" anchor="ctr"/>
          <a:p>
            <a:r>
              <a:rPr b="0" lang="en-IN" sz="2400" spc="-1" strike="noStrike">
                <a:solidFill>
                  <a:srgbClr val="000000"/>
                </a:solidFill>
                <a:uFill>
                  <a:solidFill>
                    <a:srgbClr val="ffffff"/>
                  </a:solidFill>
                </a:uFill>
                <a:latin typeface="Courier 10 Pitch"/>
              </a:rPr>
              <a:t>Logistic regression measures the relationship between the categorical dependent variable and one or more independent variables by estimating probabilities using a logistic function.</a:t>
            </a:r>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p:txBody>
      </p:sp>
      <p:pic>
        <p:nvPicPr>
          <p:cNvPr id="41" name="" descr=""/>
          <p:cNvPicPr/>
          <p:nvPr/>
        </p:nvPicPr>
        <p:blipFill>
          <a:blip r:embed="rId1"/>
          <a:stretch/>
        </p:blipFill>
        <p:spPr>
          <a:xfrm>
            <a:off x="1541160" y="3312000"/>
            <a:ext cx="7314840" cy="3657240"/>
          </a:xfrm>
          <a:prstGeom prst="rect">
            <a:avLst/>
          </a:prstGeom>
          <a:ln>
            <a:noFill/>
          </a:ln>
        </p:spPr>
      </p:pic>
      <p:sp>
        <p:nvSpPr>
          <p:cNvPr id="42" name="TextShape 3"/>
          <p:cNvSpPr txBox="1"/>
          <p:nvPr/>
        </p:nvSpPr>
        <p:spPr>
          <a:xfrm>
            <a:off x="0" y="7213680"/>
            <a:ext cx="673704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Credits: Saishruthi S. “Logistic Regression — Detailed Overview”</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Logistic regression</a:t>
            </a:r>
            <a:endParaRPr b="0" lang="en-IN"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Courier 10 Pitch"/>
              </a:rPr>
              <a:t>Logistic Regression was used in the biological sciences in early twentieth century. It was then used in many social science applications. Logistic Regression is used when the dependent variable(target) is categorical.</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Courier 10 Pitch"/>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Courier 10 Pitch"/>
              </a:rPr>
              <a:t>For example,</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Courier 10 Pitch"/>
              </a:rPr>
              <a:t> </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400" spc="-1" strike="noStrike">
                <a:solidFill>
                  <a:srgbClr val="000000"/>
                </a:solidFill>
                <a:uFill>
                  <a:solidFill>
                    <a:srgbClr val="ffffff"/>
                  </a:solidFill>
                </a:uFill>
                <a:latin typeface="Courier 10 Pitch"/>
              </a:rPr>
              <a:t>To predict whether an email is spam (1) or (0)</a:t>
            </a:r>
            <a:endParaRPr b="0" lang="en-IN"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400" spc="-1" strike="noStrike">
                <a:solidFill>
                  <a:srgbClr val="000000"/>
                </a:solidFill>
                <a:uFill>
                  <a:solidFill>
                    <a:srgbClr val="ffffff"/>
                  </a:solidFill>
                </a:uFill>
                <a:latin typeface="Courier 10 Pitch"/>
              </a:rPr>
              <a:t>Whether the tumor is malignant (1) or not (0)</a:t>
            </a:r>
            <a:endParaRPr b="0" lang="en-IN" sz="2800" spc="-1" strike="noStrike">
              <a:solidFill>
                <a:srgbClr val="000000"/>
              </a:solidFill>
              <a:uFill>
                <a:solidFill>
                  <a:srgbClr val="ffffff"/>
                </a:solidFill>
              </a:uFill>
              <a:latin typeface="Arial"/>
            </a:endParaRPr>
          </a:p>
        </p:txBody>
      </p:sp>
      <p:sp>
        <p:nvSpPr>
          <p:cNvPr id="45" name="TextShape 3"/>
          <p:cNvSpPr txBox="1"/>
          <p:nvPr/>
        </p:nvSpPr>
        <p:spPr>
          <a:xfrm>
            <a:off x="0" y="7213680"/>
            <a:ext cx="673704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Credits: Saishruthi S. “Logistic Regression — Detailed Overview”</a:t>
            </a:r>
            <a:endParaRPr b="0" lang="en-IN"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Sigmoid Function</a:t>
            </a:r>
            <a:endParaRPr b="0" lang="en-IN" sz="4400" spc="-1" strike="noStrike">
              <a:solidFill>
                <a:srgbClr val="000000"/>
              </a:solidFill>
              <a:uFill>
                <a:solidFill>
                  <a:srgbClr val="ffffff"/>
                </a:solidFill>
              </a:uFill>
              <a:latin typeface="Arial"/>
            </a:endParaRPr>
          </a:p>
        </p:txBody>
      </p:sp>
      <p:sp>
        <p:nvSpPr>
          <p:cNvPr id="47" name="TextShape 2"/>
          <p:cNvSpPr txBox="1"/>
          <p:nvPr/>
        </p:nvSpPr>
        <p:spPr>
          <a:xfrm>
            <a:off x="504000" y="1769040"/>
            <a:ext cx="9071640" cy="5502960"/>
          </a:xfrm>
          <a:prstGeom prst="rect">
            <a:avLst/>
          </a:prstGeom>
          <a:noFill/>
          <a:ln>
            <a:noFill/>
          </a:ln>
        </p:spPr>
        <p:txBody>
          <a:bodyPr lIns="0" rIns="0" tIns="0" bIns="0"/>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Courier 10 Pitch"/>
              </a:rPr>
              <a:t>The logistic function, also called the sigmoid function was developed by statisticians to describe properties of population growth in ecology, rising quickly and maxing out at the carrying capacity of the environment.</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Courier 10 Pitch"/>
              </a:rPr>
              <a:t>It’s an S-shaped curve that can take any real-valued number and map it into a value between 0 and 1, but never exactly at those limits.</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Courier 10 Pitch"/>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Courier 10 Pitch"/>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Courier 10 Pitch"/>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Courier 10 Pitch"/>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2400" spc="-1" strike="noStrike">
                <a:solidFill>
                  <a:srgbClr val="000000"/>
                </a:solidFill>
                <a:uFill>
                  <a:solidFill>
                    <a:srgbClr val="ffffff"/>
                  </a:solidFill>
                </a:uFill>
                <a:latin typeface="Courier 10 Pitch"/>
              </a:rPr>
              <a:t>Where e is the base of the natural logarithms (Euler’s number or the exp() function in your python) and x is the actual numerical value that you want to transform. </a:t>
            </a:r>
            <a:endParaRPr b="0" lang="en-IN" sz="3200" spc="-1" strike="noStrike">
              <a:solidFill>
                <a:srgbClr val="000000"/>
              </a:solidFill>
              <a:uFill>
                <a:solidFill>
                  <a:srgbClr val="ffffff"/>
                </a:solidFill>
              </a:uFill>
              <a:latin typeface="Arial"/>
            </a:endParaRPr>
          </a:p>
        </p:txBody>
      </p:sp>
      <p:pic>
        <p:nvPicPr>
          <p:cNvPr id="48" name="" descr=""/>
          <p:cNvPicPr/>
          <p:nvPr/>
        </p:nvPicPr>
        <p:blipFill>
          <a:blip r:embed="rId1"/>
          <a:stretch/>
        </p:blipFill>
        <p:spPr>
          <a:xfrm>
            <a:off x="3489120" y="4483800"/>
            <a:ext cx="3566880" cy="1132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Sigmoid Function</a:t>
            </a:r>
            <a:endParaRPr b="0" lang="en-IN" sz="4400" spc="-1" strike="noStrike">
              <a:solidFill>
                <a:srgbClr val="000000"/>
              </a:solidFill>
              <a:uFill>
                <a:solidFill>
                  <a:srgbClr val="ffffff"/>
                </a:solidFill>
              </a:uFill>
              <a:latin typeface="Arial"/>
            </a:endParaRPr>
          </a:p>
        </p:txBody>
      </p:sp>
      <p:sp>
        <p:nvSpPr>
          <p:cNvPr id="50" name="TextShape 2"/>
          <p:cNvSpPr txBox="1"/>
          <p:nvPr/>
        </p:nvSpPr>
        <p:spPr>
          <a:xfrm>
            <a:off x="0" y="7213680"/>
            <a:ext cx="4941720" cy="34632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https://hackaday.io/page/5331-sigmoid-function</a:t>
            </a:r>
            <a:endParaRPr b="0" lang="en-IN" sz="1800" spc="-1" strike="noStrike">
              <a:solidFill>
                <a:srgbClr val="000000"/>
              </a:solidFill>
              <a:uFill>
                <a:solidFill>
                  <a:srgbClr val="ffffff"/>
                </a:solidFill>
              </a:uFill>
              <a:latin typeface="Arial"/>
            </a:endParaRPr>
          </a:p>
        </p:txBody>
      </p:sp>
      <p:pic>
        <p:nvPicPr>
          <p:cNvPr id="51" name="" descr=""/>
          <p:cNvPicPr/>
          <p:nvPr/>
        </p:nvPicPr>
        <p:blipFill>
          <a:blip r:embed="rId1"/>
          <a:stretch/>
        </p:blipFill>
        <p:spPr>
          <a:xfrm>
            <a:off x="1102680" y="1296000"/>
            <a:ext cx="7897320" cy="59230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Types of Logistic Regression</a:t>
            </a:r>
            <a:endParaRPr b="0" lang="en-IN" sz="4400" spc="-1" strike="noStrike">
              <a:solidFill>
                <a:srgbClr val="000000"/>
              </a:solidFill>
              <a:uFill>
                <a:solidFill>
                  <a:srgbClr val="ffffff"/>
                </a:solidFill>
              </a:uFill>
              <a:latin typeface="Arial"/>
            </a:endParaRPr>
          </a:p>
        </p:txBody>
      </p:sp>
      <p:sp>
        <p:nvSpPr>
          <p:cNvPr id="5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1. Binary Logistic Regression:</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The categorical response has only two 2 possible outcomes. Example: Spam or Not</a:t>
            </a:r>
            <a:endParaRPr b="0" lang="en-IN"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2. Multinomial Logistic Regression:</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Three or more categories without ordering. Example: Predicting which food is preferred more (Veg, Non-Veg, Vegan)</a:t>
            </a:r>
            <a:endParaRPr b="0" lang="en-IN"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3. Ordinal Logistic Regression:</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Three or more categories with ordering. Example: Movie rating from 1 to 5</a:t>
            </a:r>
            <a:endParaRPr b="0" lang="en-IN"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IN" sz="4400" spc="-1" strike="noStrike">
                <a:solidFill>
                  <a:srgbClr val="000000"/>
                </a:solidFill>
                <a:uFill>
                  <a:solidFill>
                    <a:srgbClr val="ffffff"/>
                  </a:solidFill>
                </a:uFill>
                <a:latin typeface="Arial"/>
              </a:rPr>
              <a:t>Decision Boundary</a:t>
            </a:r>
            <a:endParaRPr b="0" lang="en-IN" sz="4400" spc="-1" strike="noStrike">
              <a:solidFill>
                <a:srgbClr val="000000"/>
              </a:solidFill>
              <a:uFill>
                <a:solidFill>
                  <a:srgbClr val="ffffff"/>
                </a:solidFill>
              </a:uFill>
              <a:latin typeface="Arial"/>
            </a:endParaRPr>
          </a:p>
        </p:txBody>
      </p:sp>
      <p:sp>
        <p:nvSpPr>
          <p:cNvPr id="5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To predict which class a data belongs, a threshold can be set. Based upon this threshold, the obtained estimated probability is classified into classes.</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Say, if predicted_value ≥ 0.5, then classify email as spam else as not spam.</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Decision boundary can be linear or non-linear. Polynomial order can be increased to get complex decision boundary.</a:t>
            </a:r>
            <a:endParaRPr b="0" lang="en-IN"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IN" sz="4400" spc="-1" strike="noStrike">
                <a:solidFill>
                  <a:srgbClr val="000000"/>
                </a:solidFill>
                <a:uFill>
                  <a:solidFill>
                    <a:srgbClr val="ffffff"/>
                  </a:solidFill>
                </a:uFill>
                <a:latin typeface="Arial"/>
              </a:rPr>
              <a:t>Cost Function</a:t>
            </a:r>
            <a:endParaRPr b="0" lang="en-IN" sz="4400" spc="-1" strike="noStrike">
              <a:solidFill>
                <a:srgbClr val="000000"/>
              </a:solidFill>
              <a:uFill>
                <a:solidFill>
                  <a:srgbClr val="ffffff"/>
                </a:solidFill>
              </a:uFill>
              <a:latin typeface="Arial"/>
            </a:endParaRPr>
          </a:p>
        </p:txBody>
      </p:sp>
      <p:sp>
        <p:nvSpPr>
          <p:cNvPr id="5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Cost function:</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Simplified Cost Function:</a:t>
            </a:r>
            <a:endParaRPr b="0" lang="en-IN" sz="3200" spc="-1" strike="noStrike">
              <a:solidFill>
                <a:srgbClr val="000000"/>
              </a:solidFill>
              <a:uFill>
                <a:solidFill>
                  <a:srgbClr val="ffffff"/>
                </a:solidFill>
              </a:uFill>
              <a:latin typeface="Arial"/>
            </a:endParaRPr>
          </a:p>
        </p:txBody>
      </p:sp>
      <p:pic>
        <p:nvPicPr>
          <p:cNvPr id="58" name="" descr=""/>
          <p:cNvPicPr/>
          <p:nvPr/>
        </p:nvPicPr>
        <p:blipFill>
          <a:blip r:embed="rId1"/>
          <a:stretch/>
        </p:blipFill>
        <p:spPr>
          <a:xfrm>
            <a:off x="2601000" y="2831040"/>
            <a:ext cx="4743000" cy="1056960"/>
          </a:xfrm>
          <a:prstGeom prst="rect">
            <a:avLst/>
          </a:prstGeom>
          <a:ln>
            <a:noFill/>
          </a:ln>
        </p:spPr>
      </p:pic>
      <p:pic>
        <p:nvPicPr>
          <p:cNvPr id="59" name="" descr=""/>
          <p:cNvPicPr/>
          <p:nvPr/>
        </p:nvPicPr>
        <p:blipFill>
          <a:blip r:embed="rId2"/>
          <a:stretch/>
        </p:blipFill>
        <p:spPr>
          <a:xfrm>
            <a:off x="78840" y="5142600"/>
            <a:ext cx="10073160" cy="21294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Cost Function</a:t>
            </a:r>
            <a:endParaRPr b="0" lang="en-IN" sz="4400" spc="-1" strike="noStrike">
              <a:solidFill>
                <a:srgbClr val="000000"/>
              </a:solidFill>
              <a:uFill>
                <a:solidFill>
                  <a:srgbClr val="ffffff"/>
                </a:solidFill>
              </a:uFill>
              <a:latin typeface="Arial"/>
            </a:endParaRPr>
          </a:p>
        </p:txBody>
      </p:sp>
      <p:pic>
        <p:nvPicPr>
          <p:cNvPr id="61" name="" descr=""/>
          <p:cNvPicPr/>
          <p:nvPr/>
        </p:nvPicPr>
        <p:blipFill>
          <a:blip r:embed="rId1"/>
          <a:stretch/>
        </p:blipFill>
        <p:spPr>
          <a:xfrm>
            <a:off x="720000" y="1854360"/>
            <a:ext cx="8794440" cy="44096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Cost Function</a:t>
            </a:r>
            <a:endParaRPr b="0" lang="en-IN" sz="4400" spc="-1" strike="noStrike">
              <a:solidFill>
                <a:srgbClr val="000000"/>
              </a:solidFill>
              <a:uFill>
                <a:solidFill>
                  <a:srgbClr val="ffffff"/>
                </a:solidFill>
              </a:uFill>
              <a:latin typeface="Arial"/>
            </a:endParaRPr>
          </a:p>
        </p:txBody>
      </p:sp>
      <p:pic>
        <p:nvPicPr>
          <p:cNvPr id="63" name="" descr=""/>
          <p:cNvPicPr/>
          <p:nvPr/>
        </p:nvPicPr>
        <p:blipFill>
          <a:blip r:embed="rId1"/>
          <a:stretch/>
        </p:blipFill>
        <p:spPr>
          <a:xfrm>
            <a:off x="655560" y="2520000"/>
            <a:ext cx="10000440" cy="39996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2021-03-04T09:25:51Z</dcterms:created>
  <dc:creator/>
  <dc:description/>
  <dc:language>en-IN</dc:language>
  <cp:lastModifiedBy/>
  <dcterms:modified xsi:type="dcterms:W3CDTF">2021-03-04T11:28:04Z</dcterms:modified>
  <cp:revision>2</cp:revision>
  <dc:subject/>
  <dc:title/>
</cp:coreProperties>
</file>