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7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BD44-E41C-4FE8-921A-AD62E93C7199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B5C2-A78E-4E38-9507-2699346B8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49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BD44-E41C-4FE8-921A-AD62E93C7199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B5C2-A78E-4E38-9507-2699346B8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63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BD44-E41C-4FE8-921A-AD62E93C7199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B5C2-A78E-4E38-9507-2699346B8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88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BD44-E41C-4FE8-921A-AD62E93C7199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B5C2-A78E-4E38-9507-2699346B8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65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BD44-E41C-4FE8-921A-AD62E93C7199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B5C2-A78E-4E38-9507-2699346B8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21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BD44-E41C-4FE8-921A-AD62E93C7199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B5C2-A78E-4E38-9507-2699346B8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38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BD44-E41C-4FE8-921A-AD62E93C7199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B5C2-A78E-4E38-9507-2699346B8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70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BD44-E41C-4FE8-921A-AD62E93C7199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B5C2-A78E-4E38-9507-2699346B8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77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BD44-E41C-4FE8-921A-AD62E93C7199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B5C2-A78E-4E38-9507-2699346B8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43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BD44-E41C-4FE8-921A-AD62E93C7199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B5C2-A78E-4E38-9507-2699346B8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08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BD44-E41C-4FE8-921A-AD62E93C7199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B5C2-A78E-4E38-9507-2699346B8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72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7BD44-E41C-4FE8-921A-AD62E93C7199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7B5C2-A78E-4E38-9507-2699346B8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00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Machine Learning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3600" b="1" dirty="0" smtClean="0"/>
              <a:t>Decision </a:t>
            </a:r>
            <a:r>
              <a:rPr lang="en-IN" sz="3600" b="1" dirty="0"/>
              <a:t>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57192"/>
            <a:ext cx="6400800" cy="481608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IIIT Sri City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510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DT: How </a:t>
            </a:r>
            <a:r>
              <a:rPr lang="en-IN" dirty="0"/>
              <a:t>they are used for </a:t>
            </a:r>
            <a:r>
              <a:rPr lang="en-IN" dirty="0" smtClean="0"/>
              <a:t>classification?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97152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600" dirty="0" smtClean="0"/>
              <a:t>The classification of a particular pattern begins at the root node, which asks for the value of a particular property of the pattern. </a:t>
            </a:r>
          </a:p>
          <a:p>
            <a:pPr algn="just"/>
            <a:endParaRPr lang="en-IN" sz="2600" dirty="0" smtClean="0"/>
          </a:p>
          <a:p>
            <a:pPr algn="just"/>
            <a:r>
              <a:rPr lang="en-IN" sz="2600" dirty="0" smtClean="0"/>
              <a:t>The different links from the root node correspond to the different possible values. </a:t>
            </a:r>
          </a:p>
          <a:p>
            <a:pPr algn="just"/>
            <a:endParaRPr lang="en-IN" sz="2600" dirty="0" smtClean="0"/>
          </a:p>
          <a:p>
            <a:pPr algn="just"/>
            <a:r>
              <a:rPr lang="en-IN" sz="2600" dirty="0" smtClean="0"/>
              <a:t>Based on the answer we follow the appropriate link to a subsequent or descendent node.</a:t>
            </a:r>
          </a:p>
          <a:p>
            <a:pPr algn="just"/>
            <a:endParaRPr lang="en-IN" sz="2600" dirty="0" smtClean="0"/>
          </a:p>
          <a:p>
            <a:pPr algn="just"/>
            <a:r>
              <a:rPr lang="en-IN" sz="2600" dirty="0" smtClean="0"/>
              <a:t>In the trees, </a:t>
            </a:r>
            <a:r>
              <a:rPr lang="en-IN" sz="2600" dirty="0"/>
              <a:t>the links must be mutually distinct and </a:t>
            </a:r>
            <a:r>
              <a:rPr lang="en-IN" sz="2600" dirty="0" smtClean="0"/>
              <a:t> exhaustive</a:t>
            </a:r>
            <a:r>
              <a:rPr lang="en-IN" sz="2600" dirty="0"/>
              <a:t>, i.e</a:t>
            </a:r>
            <a:r>
              <a:rPr lang="en-IN" sz="2600" dirty="0" smtClean="0"/>
              <a:t>., one </a:t>
            </a:r>
            <a:r>
              <a:rPr lang="en-IN" sz="2600" dirty="0"/>
              <a:t>and only one link will be followed</a:t>
            </a:r>
            <a:r>
              <a:rPr lang="en-IN" sz="2600" dirty="0" smtClean="0"/>
              <a:t>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3755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DT: How </a:t>
            </a:r>
            <a:r>
              <a:rPr lang="en-IN" dirty="0"/>
              <a:t>they are used for </a:t>
            </a:r>
            <a:r>
              <a:rPr lang="en-IN" dirty="0" smtClean="0"/>
              <a:t>classification?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97152"/>
          </a:xfrm>
        </p:spPr>
        <p:txBody>
          <a:bodyPr>
            <a:normAutofit/>
          </a:bodyPr>
          <a:lstStyle/>
          <a:p>
            <a:pPr algn="just"/>
            <a:r>
              <a:rPr lang="en-IN" sz="2600" dirty="0" smtClean="0"/>
              <a:t>The next step is to make the decision at the sub-tree  appropriate subsequent node, which can be considered the root of a sub-tree.</a:t>
            </a:r>
          </a:p>
          <a:p>
            <a:pPr algn="just"/>
            <a:endParaRPr lang="en-IN" sz="2600" dirty="0" smtClean="0"/>
          </a:p>
          <a:p>
            <a:pPr algn="just"/>
            <a:r>
              <a:rPr lang="en-IN" sz="2600" dirty="0" smtClean="0"/>
              <a:t>We continue this way until we reach a leaf node, which has no further question. </a:t>
            </a:r>
          </a:p>
          <a:p>
            <a:pPr algn="just"/>
            <a:endParaRPr lang="en-IN" sz="2600" dirty="0" smtClean="0"/>
          </a:p>
          <a:p>
            <a:pPr algn="just"/>
            <a:r>
              <a:rPr lang="en-IN" sz="2600" dirty="0" smtClean="0"/>
              <a:t>Each leaf node bears a category label and the test pattern is assigned the category of the leaf node reached.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1932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Creation of a Decision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Use supervised learning</a:t>
            </a:r>
          </a:p>
          <a:p>
            <a:pPr lvl="1"/>
            <a:r>
              <a:rPr lang="en-IN" dirty="0" smtClean="0"/>
              <a:t>Samples with tagged label (just like before)</a:t>
            </a:r>
          </a:p>
          <a:p>
            <a:r>
              <a:rPr lang="en-IN" dirty="0" smtClean="0"/>
              <a:t> Process</a:t>
            </a:r>
          </a:p>
          <a:p>
            <a:pPr lvl="1"/>
            <a:r>
              <a:rPr lang="en-IN" dirty="0" smtClean="0"/>
              <a:t>Number of splits</a:t>
            </a:r>
          </a:p>
          <a:p>
            <a:pPr lvl="1"/>
            <a:r>
              <a:rPr lang="en-IN" dirty="0" smtClean="0"/>
              <a:t>Query selection</a:t>
            </a:r>
          </a:p>
          <a:p>
            <a:pPr lvl="1"/>
            <a:r>
              <a:rPr lang="en-IN" dirty="0" smtClean="0"/>
              <a:t>Rule for stopping splitting and pruning</a:t>
            </a:r>
          </a:p>
          <a:p>
            <a:pPr lvl="1"/>
            <a:r>
              <a:rPr lang="en-IN" dirty="0" smtClean="0"/>
              <a:t>Rule </a:t>
            </a:r>
            <a:r>
              <a:rPr lang="en-IN" smtClean="0"/>
              <a:t>for labelling </a:t>
            </a:r>
            <a:r>
              <a:rPr lang="en-IN" dirty="0" smtClean="0"/>
              <a:t>the leaves</a:t>
            </a:r>
          </a:p>
          <a:p>
            <a:pPr lvl="1"/>
            <a:r>
              <a:rPr lang="en-IN" dirty="0" smtClean="0"/>
              <a:t>Variable combination and missing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170" y="6254689"/>
            <a:ext cx="325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Credits: Machine Learning, UCSB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09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Number of splits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sz="2400" dirty="0"/>
              <a:t>Each decision outcome at a node is called a </a:t>
            </a:r>
            <a:r>
              <a:rPr lang="en-IN" sz="2400" i="1" dirty="0"/>
              <a:t>split</a:t>
            </a:r>
            <a:r>
              <a:rPr lang="en-IN" sz="2400" dirty="0"/>
              <a:t>, since it corresponds to splitting </a:t>
            </a:r>
            <a:r>
              <a:rPr lang="en-IN" sz="2400" dirty="0" smtClean="0"/>
              <a:t>a subset </a:t>
            </a:r>
            <a:r>
              <a:rPr lang="en-IN" sz="2400" dirty="0"/>
              <a:t>of the training data. </a:t>
            </a:r>
            <a:endParaRPr lang="en-IN" sz="2400" dirty="0" smtClean="0"/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The </a:t>
            </a:r>
            <a:r>
              <a:rPr lang="en-IN" sz="2400" dirty="0"/>
              <a:t>root node splits the full training set; each </a:t>
            </a:r>
            <a:r>
              <a:rPr lang="en-IN" sz="2400" dirty="0" smtClean="0"/>
              <a:t>successive decision </a:t>
            </a:r>
            <a:r>
              <a:rPr lang="en-IN" sz="2400" dirty="0"/>
              <a:t>splits a proper subset of the data</a:t>
            </a:r>
            <a:r>
              <a:rPr lang="en-IN" sz="2400" dirty="0" smtClean="0"/>
              <a:t>.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/>
              <a:t>The number of splits at a node is </a:t>
            </a:r>
            <a:r>
              <a:rPr lang="en-IN" sz="2400" dirty="0" smtClean="0"/>
              <a:t>closely related </a:t>
            </a:r>
            <a:r>
              <a:rPr lang="en-IN" sz="2400" dirty="0"/>
              <a:t>to </a:t>
            </a:r>
            <a:r>
              <a:rPr lang="en-IN" sz="2400" dirty="0" smtClean="0"/>
              <a:t>which property need to be tested</a:t>
            </a:r>
            <a:r>
              <a:rPr lang="en-IN" sz="2400" dirty="0"/>
              <a:t> </a:t>
            </a:r>
            <a:r>
              <a:rPr lang="en-IN" sz="2400" dirty="0" smtClean="0"/>
              <a:t>and </a:t>
            </a:r>
            <a:r>
              <a:rPr lang="en-IN" sz="2400" dirty="0"/>
              <a:t>specifying </a:t>
            </a:r>
            <a:r>
              <a:rPr lang="en-IN" sz="2400" i="1" dirty="0"/>
              <a:t>which </a:t>
            </a:r>
            <a:r>
              <a:rPr lang="en-IN" sz="2400" dirty="0"/>
              <a:t>particular split will be made at a node</a:t>
            </a:r>
            <a:r>
              <a:rPr lang="en-IN" sz="2400" dirty="0" smtClean="0"/>
              <a:t>.</a:t>
            </a:r>
          </a:p>
          <a:p>
            <a:pPr algn="just"/>
            <a:endParaRPr lang="en-IN" sz="2400" dirty="0" smtClean="0"/>
          </a:p>
          <a:p>
            <a:r>
              <a:rPr lang="en-IN" sz="2400" dirty="0"/>
              <a:t>The number of links descending from a node is sometimes </a:t>
            </a:r>
            <a:r>
              <a:rPr lang="en-IN" sz="2400" dirty="0" smtClean="0"/>
              <a:t>called branching </a:t>
            </a:r>
            <a:r>
              <a:rPr lang="en-IN" sz="2400" dirty="0"/>
              <a:t>the node’s </a:t>
            </a:r>
            <a:r>
              <a:rPr lang="en-IN" sz="2400" b="1" i="1" dirty="0"/>
              <a:t>branching factor </a:t>
            </a:r>
            <a:r>
              <a:rPr lang="en-IN" sz="2400" b="1" dirty="0"/>
              <a:t>or </a:t>
            </a:r>
            <a:r>
              <a:rPr lang="en-IN" sz="2400" b="1" i="1" dirty="0"/>
              <a:t>branching ratio</a:t>
            </a:r>
            <a:r>
              <a:rPr lang="en-IN" sz="2400" dirty="0"/>
              <a:t>, denoted </a:t>
            </a:r>
            <a:r>
              <a:rPr lang="en-IN" sz="2400" i="1" dirty="0"/>
              <a:t>B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712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Binary </a:t>
            </a:r>
            <a:r>
              <a:rPr lang="en-IN" dirty="0" err="1" smtClean="0"/>
              <a:t>vs</a:t>
            </a:r>
            <a:r>
              <a:rPr lang="en-IN" dirty="0" smtClean="0"/>
              <a:t> Multi-way Splits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98066"/>
            <a:ext cx="8229600" cy="4525963"/>
          </a:xfrm>
        </p:spPr>
        <p:txBody>
          <a:bodyPr/>
          <a:lstStyle/>
          <a:p>
            <a:r>
              <a:rPr lang="en-IN" dirty="0"/>
              <a:t>Binary vs. Multi-way</a:t>
            </a:r>
          </a:p>
          <a:p>
            <a:pPr lvl="1"/>
            <a:r>
              <a:rPr lang="en-IN" dirty="0" smtClean="0"/>
              <a:t>Can </a:t>
            </a:r>
            <a:r>
              <a:rPr lang="en-IN" dirty="0"/>
              <a:t>always make a multi-way split into </a:t>
            </a:r>
            <a:r>
              <a:rPr lang="en-IN" dirty="0" smtClean="0"/>
              <a:t>binary splits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187624" y="386104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5292080" y="379570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763688" y="3779748"/>
            <a:ext cx="1757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Fruit </a:t>
            </a:r>
            <a:r>
              <a:rPr lang="en-IN" sz="2800" b="1" dirty="0" err="1" smtClean="0"/>
              <a:t>Color</a:t>
            </a:r>
            <a:endParaRPr lang="en-IN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811754" y="3714110"/>
            <a:ext cx="2919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Fruit </a:t>
            </a:r>
            <a:r>
              <a:rPr lang="en-IN" sz="2800" b="1" dirty="0" err="1" smtClean="0"/>
              <a:t>Color</a:t>
            </a:r>
            <a:r>
              <a:rPr lang="en-IN" sz="2800" b="1" dirty="0" smtClean="0"/>
              <a:t>=yellow</a:t>
            </a:r>
            <a:endParaRPr lang="en-IN" sz="2800" b="1" dirty="0"/>
          </a:p>
        </p:txBody>
      </p:sp>
      <p:cxnSp>
        <p:nvCxnSpPr>
          <p:cNvPr id="9" name="Straight Connector 8"/>
          <p:cNvCxnSpPr>
            <a:stCxn id="4" idx="3"/>
          </p:cNvCxnSpPr>
          <p:nvPr/>
        </p:nvCxnSpPr>
        <p:spPr>
          <a:xfrm flipH="1">
            <a:off x="395536" y="4168361"/>
            <a:ext cx="844815" cy="1348871"/>
          </a:xfrm>
          <a:prstGeom prst="line">
            <a:avLst/>
          </a:prstGeom>
          <a:ln w="571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4"/>
          </p:cNvCxnSpPr>
          <p:nvPr/>
        </p:nvCxnSpPr>
        <p:spPr>
          <a:xfrm>
            <a:off x="1367644" y="4221088"/>
            <a:ext cx="0" cy="1296144"/>
          </a:xfrm>
          <a:prstGeom prst="line">
            <a:avLst/>
          </a:prstGeom>
          <a:ln w="571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5"/>
          </p:cNvCxnSpPr>
          <p:nvPr/>
        </p:nvCxnSpPr>
        <p:spPr>
          <a:xfrm>
            <a:off x="1494937" y="4168361"/>
            <a:ext cx="772807" cy="1348871"/>
          </a:xfrm>
          <a:prstGeom prst="line">
            <a:avLst/>
          </a:prstGeom>
          <a:ln w="571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552719" y="4041358"/>
            <a:ext cx="844815" cy="1348871"/>
          </a:xfrm>
          <a:prstGeom prst="line">
            <a:avLst/>
          </a:prstGeom>
          <a:ln w="571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5"/>
          </p:cNvCxnSpPr>
          <p:nvPr/>
        </p:nvCxnSpPr>
        <p:spPr>
          <a:xfrm>
            <a:off x="5599393" y="4103013"/>
            <a:ext cx="825534" cy="1287216"/>
          </a:xfrm>
          <a:prstGeom prst="line">
            <a:avLst/>
          </a:prstGeom>
          <a:ln w="571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91994" y="4356922"/>
            <a:ext cx="1651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yes</a:t>
            </a:r>
            <a:endParaRPr lang="en-IN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-31155" y="5390229"/>
            <a:ext cx="1938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green</a:t>
            </a:r>
            <a:endParaRPr lang="en-IN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992038" y="4302968"/>
            <a:ext cx="1938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no</a:t>
            </a:r>
            <a:endParaRPr lang="en-IN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11910" y="5493729"/>
            <a:ext cx="1938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yellow</a:t>
            </a:r>
            <a:endParaRPr lang="en-IN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61670" y="5474549"/>
            <a:ext cx="1938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red</a:t>
            </a:r>
            <a:endParaRPr lang="en-IN" sz="2800" b="1" dirty="0"/>
          </a:p>
        </p:txBody>
      </p:sp>
      <p:sp>
        <p:nvSpPr>
          <p:cNvPr id="25" name="Oval 24"/>
          <p:cNvSpPr/>
          <p:nvPr/>
        </p:nvSpPr>
        <p:spPr>
          <a:xfrm>
            <a:off x="6334622" y="5263471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/>
          <p:cNvCxnSpPr>
            <a:stCxn id="25" idx="5"/>
          </p:cNvCxnSpPr>
          <p:nvPr/>
        </p:nvCxnSpPr>
        <p:spPr>
          <a:xfrm>
            <a:off x="6641935" y="5570784"/>
            <a:ext cx="412767" cy="738536"/>
          </a:xfrm>
          <a:prstGeom prst="line">
            <a:avLst/>
          </a:prstGeom>
          <a:ln w="571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5" idx="3"/>
          </p:cNvCxnSpPr>
          <p:nvPr/>
        </p:nvCxnSpPr>
        <p:spPr>
          <a:xfrm flipH="1">
            <a:off x="6012161" y="5570784"/>
            <a:ext cx="375188" cy="738536"/>
          </a:xfrm>
          <a:prstGeom prst="line">
            <a:avLst/>
          </a:prstGeom>
          <a:ln w="571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78604" y="5474549"/>
            <a:ext cx="1167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yellow</a:t>
            </a:r>
            <a:endParaRPr lang="en-IN" sz="28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145779" y="6287289"/>
            <a:ext cx="1033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green</a:t>
            </a:r>
            <a:endParaRPr lang="en-IN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694662" y="6357340"/>
            <a:ext cx="682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red</a:t>
            </a:r>
            <a:endParaRPr lang="en-IN" sz="28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660232" y="5199583"/>
            <a:ext cx="2880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Fruit </a:t>
            </a:r>
            <a:r>
              <a:rPr lang="en-IN" sz="2400" b="1" dirty="0" err="1" smtClean="0"/>
              <a:t>Color</a:t>
            </a:r>
            <a:r>
              <a:rPr lang="en-IN" sz="2400" b="1" dirty="0" smtClean="0"/>
              <a:t>=green</a:t>
            </a:r>
            <a:endParaRPr lang="en-IN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508104" y="5597885"/>
            <a:ext cx="1651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yes</a:t>
            </a:r>
            <a:endParaRPr lang="en-IN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953621" y="5714092"/>
            <a:ext cx="1938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no</a:t>
            </a:r>
            <a:endParaRPr lang="en-IN" sz="2800" b="1" dirty="0"/>
          </a:p>
        </p:txBody>
      </p:sp>
      <p:sp>
        <p:nvSpPr>
          <p:cNvPr id="8" name="Right Arrow 7"/>
          <p:cNvSpPr/>
          <p:nvPr/>
        </p:nvSpPr>
        <p:spPr>
          <a:xfrm>
            <a:off x="2662071" y="4490502"/>
            <a:ext cx="1253156" cy="512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48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6485"/>
            <a:ext cx="7704855" cy="6207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6444044"/>
            <a:ext cx="396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Credits: Pattern Classification, </a:t>
            </a:r>
            <a:r>
              <a:rPr lang="en-IN" dirty="0" err="1" smtClean="0"/>
              <a:t>Duda</a:t>
            </a:r>
            <a:r>
              <a:rPr lang="en-IN" dirty="0" smtClean="0"/>
              <a:t> 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178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Test </a:t>
            </a:r>
            <a:r>
              <a:rPr lang="en-IN" sz="3600" dirty="0" smtClean="0"/>
              <a:t>selection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If a feature is an ordered variable, </a:t>
            </a:r>
            <a:endParaRPr lang="en-IN" sz="2400" dirty="0" smtClean="0"/>
          </a:p>
          <a:p>
            <a:pPr lvl="1"/>
            <a:r>
              <a:rPr lang="en-IN" sz="2400" dirty="0" smtClean="0"/>
              <a:t>we </a:t>
            </a:r>
            <a:r>
              <a:rPr lang="en-IN" sz="2400" dirty="0"/>
              <a:t>might ask </a:t>
            </a:r>
            <a:r>
              <a:rPr lang="en-IN" sz="2400" dirty="0" smtClean="0"/>
              <a:t>is x&gt;c</a:t>
            </a:r>
            <a:r>
              <a:rPr lang="en-IN" sz="2400" dirty="0"/>
              <a:t>, for some </a:t>
            </a:r>
            <a:r>
              <a:rPr lang="en-IN" sz="2400" dirty="0" smtClean="0"/>
              <a:t>c.</a:t>
            </a:r>
          </a:p>
          <a:p>
            <a:pPr marL="457200" lvl="1" indent="0">
              <a:buNone/>
            </a:pPr>
            <a:endParaRPr lang="en-IN" sz="2400" dirty="0"/>
          </a:p>
          <a:p>
            <a:r>
              <a:rPr lang="en-IN" sz="2400" dirty="0" smtClean="0"/>
              <a:t>If </a:t>
            </a:r>
            <a:r>
              <a:rPr lang="en-IN" sz="2400" dirty="0"/>
              <a:t>a feature is a category, we might ask is x in </a:t>
            </a:r>
            <a:r>
              <a:rPr lang="en-IN" sz="2400" dirty="0" smtClean="0"/>
              <a:t>a particular </a:t>
            </a:r>
            <a:r>
              <a:rPr lang="en-IN" sz="2400" dirty="0"/>
              <a:t>category</a:t>
            </a:r>
          </a:p>
          <a:p>
            <a:pPr lvl="1"/>
            <a:r>
              <a:rPr lang="en-IN" sz="2400" i="1" dirty="0" smtClean="0"/>
              <a:t>Yes </a:t>
            </a:r>
            <a:r>
              <a:rPr lang="en-IN" sz="2400" dirty="0"/>
              <a:t>sends samples to left and </a:t>
            </a:r>
            <a:r>
              <a:rPr lang="en-IN" sz="2400" i="1" dirty="0"/>
              <a:t>no </a:t>
            </a:r>
            <a:r>
              <a:rPr lang="en-IN" sz="2400" dirty="0"/>
              <a:t>sends samples </a:t>
            </a:r>
            <a:r>
              <a:rPr lang="en-IN" sz="2400" dirty="0" smtClean="0"/>
              <a:t>to right</a:t>
            </a:r>
          </a:p>
          <a:p>
            <a:pPr lvl="1"/>
            <a:endParaRPr lang="en-IN" sz="2400" dirty="0"/>
          </a:p>
          <a:p>
            <a:r>
              <a:rPr lang="en-IN" sz="2400" dirty="0" smtClean="0"/>
              <a:t>Simple </a:t>
            </a:r>
            <a:r>
              <a:rPr lang="en-IN" sz="2400" dirty="0"/>
              <a:t>rectangular partitions of the feature space</a:t>
            </a:r>
          </a:p>
          <a:p>
            <a:pPr lvl="1"/>
            <a:r>
              <a:rPr lang="en-IN" sz="2400" dirty="0" smtClean="0"/>
              <a:t>More </a:t>
            </a:r>
            <a:r>
              <a:rPr lang="en-IN" sz="2400" dirty="0"/>
              <a:t>complicated ones: is x&gt;0.5 &amp; y&lt;0.3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170" y="6254689"/>
            <a:ext cx="325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Credits: Machine Learning, UCSB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695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selection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5257800"/>
          </a:xfrm>
        </p:spPr>
        <p:txBody>
          <a:bodyPr>
            <a:noAutofit/>
          </a:bodyPr>
          <a:lstStyle/>
          <a:p>
            <a:r>
              <a:rPr lang="en-IN" sz="2400" dirty="0"/>
              <a:t>The fundamental principle underlying tree creation is that of simplicity: we </a:t>
            </a:r>
            <a:r>
              <a:rPr lang="en-IN" sz="2400" dirty="0" smtClean="0"/>
              <a:t>prefer decisions </a:t>
            </a:r>
            <a:r>
              <a:rPr lang="en-IN" sz="2400" dirty="0"/>
              <a:t>that lead to a simple, compact tree with few nodes.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i="1" dirty="0" smtClean="0"/>
              <a:t>This </a:t>
            </a:r>
            <a:r>
              <a:rPr lang="en-IN" sz="2400" i="1" dirty="0"/>
              <a:t>is a version </a:t>
            </a:r>
            <a:r>
              <a:rPr lang="en-IN" sz="2400" i="1" dirty="0" smtClean="0"/>
              <a:t>of Occam’s </a:t>
            </a:r>
            <a:r>
              <a:rPr lang="en-IN" sz="2400" i="1" dirty="0"/>
              <a:t>razor, that the simplest model that explains data is the one to be </a:t>
            </a:r>
            <a:r>
              <a:rPr lang="en-IN" sz="2400" i="1" dirty="0" smtClean="0"/>
              <a:t>preferred.</a:t>
            </a:r>
          </a:p>
          <a:p>
            <a:endParaRPr lang="en-IN" sz="2400" i="1" dirty="0" smtClean="0"/>
          </a:p>
          <a:p>
            <a:pPr marL="457200" lvl="1" indent="0">
              <a:buNone/>
            </a:pPr>
            <a:r>
              <a:rPr lang="en-IN" sz="2400" i="1" dirty="0" smtClean="0"/>
              <a:t>“Occam's razor is </a:t>
            </a:r>
            <a:r>
              <a:rPr lang="en-IN" sz="2400" i="1" dirty="0"/>
              <a:t>the problem-solving principle that "entities should not be multiplied without necessity</a:t>
            </a:r>
            <a:r>
              <a:rPr lang="en-IN" sz="2400" i="1" dirty="0" smtClean="0"/>
              <a:t>", or </a:t>
            </a:r>
            <a:r>
              <a:rPr lang="en-IN" sz="2400" i="1" dirty="0"/>
              <a:t>more simply, the simplest explanation is usually the right one</a:t>
            </a:r>
            <a:r>
              <a:rPr lang="en-IN" sz="2400" i="1" dirty="0" smtClean="0"/>
              <a:t>.“</a:t>
            </a:r>
          </a:p>
          <a:p>
            <a:pPr marL="457200" lvl="1" indent="0">
              <a:buNone/>
            </a:pPr>
            <a:endParaRPr lang="en-IN" sz="2400" i="1" dirty="0"/>
          </a:p>
          <a:p>
            <a:r>
              <a:rPr lang="en-IN" sz="2400" i="1" dirty="0"/>
              <a:t>To this end, we seek </a:t>
            </a:r>
            <a:r>
              <a:rPr lang="en-IN" sz="2400" i="1" dirty="0" smtClean="0"/>
              <a:t>a property </a:t>
            </a:r>
            <a:r>
              <a:rPr lang="en-IN" sz="2400" i="1" dirty="0"/>
              <a:t>test T at each node N that makes </a:t>
            </a:r>
            <a:r>
              <a:rPr lang="en-IN" sz="2400" i="1" dirty="0" smtClean="0"/>
              <a:t>the purity </a:t>
            </a:r>
            <a:r>
              <a:rPr lang="en-IN" sz="2400" i="1" dirty="0"/>
              <a:t>data reaching the immediate descendent nodes as “</a:t>
            </a:r>
            <a:r>
              <a:rPr lang="en-IN" sz="2400" b="1" i="1" dirty="0"/>
              <a:t>pure</a:t>
            </a:r>
            <a:r>
              <a:rPr lang="en-IN" sz="2400" i="1" dirty="0"/>
              <a:t>” as </a:t>
            </a:r>
            <a:r>
              <a:rPr lang="en-IN" sz="2400" i="1" dirty="0" smtClean="0"/>
              <a:t>possible.</a:t>
            </a: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2299891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boundary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For example, suppose that the test at each node has the form “</a:t>
            </a:r>
            <a:r>
              <a:rPr lang="en-IN" sz="1800" dirty="0" smtClean="0"/>
              <a:t>is x</a:t>
            </a:r>
            <a:r>
              <a:rPr lang="en-IN" sz="1800" baseline="-25000" dirty="0" smtClean="0"/>
              <a:t>i</a:t>
            </a:r>
            <a:r>
              <a:rPr lang="en-IN" sz="1800" dirty="0" smtClean="0"/>
              <a:t> </a:t>
            </a:r>
            <a:r>
              <a:rPr lang="en-IN" sz="1800" dirty="0"/>
              <a:t>≤ </a:t>
            </a:r>
            <a:r>
              <a:rPr lang="en-IN" sz="1800" dirty="0" err="1"/>
              <a:t>x</a:t>
            </a:r>
            <a:r>
              <a:rPr lang="en-IN" sz="1800" baseline="-25000" dirty="0" err="1"/>
              <a:t>i</a:t>
            </a:r>
            <a:r>
              <a:rPr lang="en-IN" sz="1800" dirty="0" err="1"/>
              <a:t>s</a:t>
            </a:r>
            <a:r>
              <a:rPr lang="en-IN" sz="1800" dirty="0"/>
              <a:t>?” This leads to </a:t>
            </a:r>
            <a:r>
              <a:rPr lang="en-IN" sz="1800" dirty="0" err="1"/>
              <a:t>hyperplane</a:t>
            </a:r>
            <a:r>
              <a:rPr lang="en-IN" sz="1800" dirty="0"/>
              <a:t> decision boundaries that are perpendicular to </a:t>
            </a:r>
            <a:r>
              <a:rPr lang="en-IN" sz="1800" dirty="0" smtClean="0"/>
              <a:t>the coordinate </a:t>
            </a:r>
            <a:r>
              <a:rPr lang="en-IN" sz="1800" dirty="0"/>
              <a:t>axes, and to decision regions of the form illustrated in Fig.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323" y="2780928"/>
            <a:ext cx="6543675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543303"/>
            <a:ext cx="409098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386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Criteria for Splitting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Intuitively, to </a:t>
            </a:r>
            <a:r>
              <a:rPr lang="en-IN" sz="2400" dirty="0"/>
              <a:t>make the populations of the </a:t>
            </a:r>
            <a:r>
              <a:rPr lang="en-IN" sz="2400" dirty="0" smtClean="0"/>
              <a:t>samples in </a:t>
            </a:r>
            <a:r>
              <a:rPr lang="en-IN" sz="2400" dirty="0"/>
              <a:t>the two children nodes purer than the </a:t>
            </a:r>
            <a:r>
              <a:rPr lang="en-IN" sz="2400" dirty="0" smtClean="0"/>
              <a:t>parent node</a:t>
            </a:r>
            <a:endParaRPr lang="en-IN" sz="2400" dirty="0"/>
          </a:p>
          <a:p>
            <a:r>
              <a:rPr lang="en-IN" sz="2400" dirty="0" smtClean="0"/>
              <a:t>What </a:t>
            </a:r>
            <a:r>
              <a:rPr lang="en-IN" sz="2400" dirty="0"/>
              <a:t>do you mean by pure</a:t>
            </a:r>
            <a:r>
              <a:rPr lang="en-IN" sz="2400" dirty="0" smtClean="0"/>
              <a:t>?</a:t>
            </a:r>
          </a:p>
          <a:p>
            <a:r>
              <a:rPr lang="en-IN" sz="2400" dirty="0"/>
              <a:t>In </a:t>
            </a:r>
            <a:r>
              <a:rPr lang="en-IN" sz="2400" dirty="0" smtClean="0"/>
              <a:t>formalizing this </a:t>
            </a:r>
            <a:r>
              <a:rPr lang="en-IN" sz="2400" dirty="0"/>
              <a:t>notion, it turns out to be more </a:t>
            </a:r>
            <a:r>
              <a:rPr lang="en-IN" sz="2400" dirty="0" smtClean="0"/>
              <a:t>convenient </a:t>
            </a:r>
            <a:r>
              <a:rPr lang="en-IN" sz="2400" dirty="0"/>
              <a:t>to define the </a:t>
            </a:r>
            <a:r>
              <a:rPr lang="en-IN" sz="2400" i="1" dirty="0"/>
              <a:t>im</a:t>
            </a:r>
            <a:r>
              <a:rPr lang="en-IN" sz="2400" dirty="0"/>
              <a:t>purity, rather </a:t>
            </a:r>
            <a:r>
              <a:rPr lang="en-IN" sz="2400" dirty="0" smtClean="0"/>
              <a:t>than purity.</a:t>
            </a:r>
            <a:endParaRPr lang="en-IN" sz="2400" dirty="0"/>
          </a:p>
          <a:p>
            <a:r>
              <a:rPr lang="en-IN" sz="2400" dirty="0" smtClean="0"/>
              <a:t> </a:t>
            </a:r>
            <a:r>
              <a:rPr lang="en-IN" sz="2400" dirty="0"/>
              <a:t>General formulation</a:t>
            </a:r>
          </a:p>
          <a:p>
            <a:pPr lvl="1"/>
            <a:r>
              <a:rPr lang="en-IN" sz="2400" dirty="0" smtClean="0"/>
              <a:t> </a:t>
            </a:r>
            <a:r>
              <a:rPr lang="en-IN" sz="2400" dirty="0"/>
              <a:t>At node n, with k classes</a:t>
            </a:r>
          </a:p>
          <a:p>
            <a:pPr lvl="1"/>
            <a:r>
              <a:rPr lang="en-IN" sz="2400" dirty="0" smtClean="0"/>
              <a:t> </a:t>
            </a:r>
            <a:r>
              <a:rPr lang="en-IN" sz="2400" dirty="0"/>
              <a:t>Impurity depends on probabilities of samples at </a:t>
            </a:r>
            <a:r>
              <a:rPr lang="en-IN" sz="2400" dirty="0" smtClean="0"/>
              <a:t>that node </a:t>
            </a:r>
            <a:r>
              <a:rPr lang="en-IN" sz="2400" dirty="0"/>
              <a:t>being in a certain </a:t>
            </a:r>
            <a:r>
              <a:rPr lang="en-IN" sz="2400" dirty="0" smtClean="0"/>
              <a:t>class</a:t>
            </a:r>
          </a:p>
          <a:p>
            <a:pPr lvl="1"/>
            <a:endParaRPr lang="en-IN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373216"/>
            <a:ext cx="50863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496" y="6588060"/>
            <a:ext cx="325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Credits: Machine Learning, UCSB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180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i="1" dirty="0" smtClean="0"/>
              <a:t>Nominal Data</a:t>
            </a:r>
            <a:br>
              <a:rPr lang="en-IN" i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So </a:t>
            </a:r>
            <a:r>
              <a:rPr lang="en-IN" dirty="0"/>
              <a:t>far we consider patterns to </a:t>
            </a:r>
            <a:r>
              <a:rPr lang="en-IN" dirty="0" smtClean="0"/>
              <a:t>be represented </a:t>
            </a:r>
            <a:r>
              <a:rPr lang="en-IN" dirty="0"/>
              <a:t>by feature vectors of real </a:t>
            </a:r>
            <a:r>
              <a:rPr lang="en-IN" dirty="0" smtClean="0"/>
              <a:t>or integer values.</a:t>
            </a:r>
          </a:p>
          <a:p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Easy to come up with a distance (</a:t>
            </a:r>
            <a:r>
              <a:rPr lang="en-IN" dirty="0" smtClean="0"/>
              <a:t>similarity) measure </a:t>
            </a:r>
            <a:r>
              <a:rPr lang="en-IN" dirty="0"/>
              <a:t>by using a variety of </a:t>
            </a:r>
            <a:r>
              <a:rPr lang="en-IN" dirty="0" smtClean="0"/>
              <a:t>mathematical norms.</a:t>
            </a:r>
          </a:p>
          <a:p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What happens if features are not numbers</a:t>
            </a:r>
            <a:r>
              <a:rPr lang="en-IN" dirty="0" smtClean="0"/>
              <a:t>?</a:t>
            </a:r>
          </a:p>
          <a:p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May not have a numerical </a:t>
            </a:r>
            <a:r>
              <a:rPr lang="en-IN" dirty="0" smtClean="0"/>
              <a:t>representation</a:t>
            </a:r>
          </a:p>
          <a:p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Distance measures might not make sense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170" y="6254689"/>
            <a:ext cx="325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Credits: Machine Learning, UCSB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378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Impurity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Several different mathematical measures of impurity have </a:t>
            </a:r>
            <a:r>
              <a:rPr lang="en-IN" sz="2400" dirty="0" smtClean="0"/>
              <a:t>been proposed</a:t>
            </a:r>
            <a:r>
              <a:rPr lang="en-IN" sz="2400" dirty="0"/>
              <a:t>, all of which have basically the same </a:t>
            </a:r>
            <a:r>
              <a:rPr lang="en-IN" sz="2400" dirty="0" smtClean="0"/>
              <a:t>behaviour.</a:t>
            </a:r>
            <a:endParaRPr lang="en-IN" sz="2400" dirty="0" smtClean="0"/>
          </a:p>
          <a:p>
            <a:pPr lvl="1"/>
            <a:r>
              <a:rPr lang="en-IN" sz="2000" dirty="0" smtClean="0"/>
              <a:t>Entropy Impurity</a:t>
            </a:r>
          </a:p>
          <a:p>
            <a:pPr lvl="1"/>
            <a:endParaRPr lang="en-IN" sz="2000" dirty="0" smtClean="0"/>
          </a:p>
          <a:p>
            <a:pPr lvl="1"/>
            <a:r>
              <a:rPr lang="en-IN" sz="2000" dirty="0" smtClean="0"/>
              <a:t>Variance Impurity</a:t>
            </a:r>
          </a:p>
          <a:p>
            <a:pPr lvl="1"/>
            <a:endParaRPr lang="en-IN" sz="2000" dirty="0" smtClean="0"/>
          </a:p>
          <a:p>
            <a:pPr lvl="1"/>
            <a:r>
              <a:rPr lang="en-IN" sz="2000" dirty="0" err="1"/>
              <a:t>Gini</a:t>
            </a:r>
            <a:r>
              <a:rPr lang="en-IN" sz="2000" dirty="0"/>
              <a:t> </a:t>
            </a:r>
            <a:r>
              <a:rPr lang="en-IN" sz="2000" dirty="0" smtClean="0"/>
              <a:t>Impurity</a:t>
            </a:r>
          </a:p>
          <a:p>
            <a:pPr lvl="1"/>
            <a:endParaRPr lang="en-IN" sz="2000" dirty="0" smtClean="0"/>
          </a:p>
          <a:p>
            <a:pPr lvl="1"/>
            <a:r>
              <a:rPr lang="en-IN" sz="2000" dirty="0" smtClean="0"/>
              <a:t>Misclassification impurity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4056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i="1" dirty="0" smtClean="0"/>
              <a:t>Nominal Data: Examples</a:t>
            </a:r>
            <a:br>
              <a:rPr lang="en-IN" i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145435"/>
          </a:xfrm>
        </p:spPr>
        <p:txBody>
          <a:bodyPr>
            <a:noAutofit/>
          </a:bodyPr>
          <a:lstStyle/>
          <a:p>
            <a:r>
              <a:rPr lang="en-IN" sz="2400" dirty="0" smtClean="0"/>
              <a:t>Consider the use of information about teeth in the classification of fish and sea mammals.</a:t>
            </a:r>
          </a:p>
          <a:p>
            <a:pPr marL="0" indent="0">
              <a:buNone/>
            </a:pPr>
            <a:r>
              <a:rPr lang="en-IN" sz="2400" dirty="0" smtClean="0"/>
              <a:t>E.g.:</a:t>
            </a:r>
          </a:p>
          <a:p>
            <a:pPr lvl="1" indent="-342900"/>
            <a:r>
              <a:rPr lang="en-IN" sz="2400" dirty="0" smtClean="0"/>
              <a:t>Some teeth are small and fine (as in baleen whales) for straining tiny prey from the sea. Others (as in sharks) coming in multiple rows.</a:t>
            </a:r>
          </a:p>
          <a:p>
            <a:r>
              <a:rPr lang="en-IN" sz="2400" dirty="0" smtClean="0"/>
              <a:t> Consider describing a piece of fruit by the four properties of </a:t>
            </a:r>
            <a:r>
              <a:rPr lang="en-IN" sz="2400" dirty="0" err="1" smtClean="0"/>
              <a:t>color</a:t>
            </a:r>
            <a:r>
              <a:rPr lang="en-IN" sz="2400" dirty="0" smtClean="0"/>
              <a:t>, texture, taste and smell.</a:t>
            </a:r>
          </a:p>
          <a:p>
            <a:pPr lvl="1"/>
            <a:r>
              <a:rPr lang="en-IN" sz="2400" dirty="0" err="1"/>
              <a:t>color</a:t>
            </a:r>
            <a:r>
              <a:rPr lang="en-IN" sz="2400" dirty="0"/>
              <a:t> = red, texture = shiny,</a:t>
            </a:r>
          </a:p>
          <a:p>
            <a:pPr lvl="1"/>
            <a:r>
              <a:rPr lang="en-IN" sz="2400" dirty="0"/>
              <a:t>taste = sweet and size = </a:t>
            </a:r>
            <a:r>
              <a:rPr lang="en-IN" sz="2400" dirty="0" smtClean="0"/>
              <a:t>small</a:t>
            </a:r>
          </a:p>
          <a:p>
            <a:r>
              <a:rPr lang="en-IN" sz="2400" dirty="0" smtClean="0"/>
              <a:t>Another common approach is to describe the pattern by a variable length string of nominal attributes, such as  sequence of base pairs string in a segment of DNA,</a:t>
            </a:r>
          </a:p>
          <a:p>
            <a:pPr lvl="1"/>
            <a:r>
              <a:rPr lang="en-IN" sz="2400" dirty="0" smtClean="0"/>
              <a:t>E.g.: “AGCTTCAGATTCCA.”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29722"/>
            <a:ext cx="399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Credits: Pattern Classification, </a:t>
            </a:r>
            <a:r>
              <a:rPr lang="en-IN" dirty="0" err="1" smtClean="0"/>
              <a:t>Duda</a:t>
            </a:r>
            <a:r>
              <a:rPr lang="en-IN" dirty="0" smtClean="0"/>
              <a:t> 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981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How to use this data for classification/regression?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How can we best use such nominal data for classification?</a:t>
            </a:r>
          </a:p>
          <a:p>
            <a:endParaRPr lang="en-IN" sz="2400" dirty="0" smtClean="0"/>
          </a:p>
          <a:p>
            <a:r>
              <a:rPr lang="en-IN" sz="2400" dirty="0" smtClean="0"/>
              <a:t>Most importantly, how can we efficiently learn categories using such non-metric data? </a:t>
            </a:r>
          </a:p>
          <a:p>
            <a:endParaRPr lang="en-IN" sz="2400" dirty="0" smtClean="0"/>
          </a:p>
          <a:p>
            <a:r>
              <a:rPr lang="en-IN" sz="2400" dirty="0" smtClean="0"/>
              <a:t>If there is structure in strings, how can it be represented?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03170" y="6254689"/>
            <a:ext cx="325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Credits: Machine Learning, UCSB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84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How to use this data for classification/regression?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/>
              <a:t>Visualizing using n-dimensional space might be difficult how to map, say, smell, onto an axis?</a:t>
            </a:r>
          </a:p>
          <a:p>
            <a:endParaRPr lang="en-IN" sz="2400" dirty="0" smtClean="0"/>
          </a:p>
          <a:p>
            <a:r>
              <a:rPr lang="en-IN" sz="2400" dirty="0" smtClean="0"/>
              <a:t>There might only be few discrete values (an article is highly interesting, somewhat interesting, not interesting, etc.)</a:t>
            </a:r>
          </a:p>
          <a:p>
            <a:endParaRPr lang="en-IN" sz="2400" dirty="0" smtClean="0"/>
          </a:p>
          <a:p>
            <a:r>
              <a:rPr lang="en-IN" sz="2400" dirty="0" smtClean="0"/>
              <a:t>Even though that helps, do remember you cannot take distance measure in that space</a:t>
            </a:r>
          </a:p>
          <a:p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(e.g., Euclidean distance in r-g-b </a:t>
            </a:r>
            <a:r>
              <a:rPr lang="en-IN" sz="2400" dirty="0" err="1" smtClean="0"/>
              <a:t>color</a:t>
            </a:r>
            <a:r>
              <a:rPr lang="en-IN" sz="2400" dirty="0" smtClean="0"/>
              <a:t> space does </a:t>
            </a:r>
            <a:r>
              <a:rPr lang="en-IN" sz="2400" dirty="0" smtClean="0"/>
              <a:t>not correspond </a:t>
            </a:r>
            <a:r>
              <a:rPr lang="en-IN" sz="2400" dirty="0" smtClean="0"/>
              <a:t>to human perception of </a:t>
            </a:r>
            <a:r>
              <a:rPr lang="en-IN" sz="2400" dirty="0" err="1" smtClean="0"/>
              <a:t>color</a:t>
            </a:r>
            <a:r>
              <a:rPr lang="en-IN" sz="2400" dirty="0" smtClean="0"/>
              <a:t>)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03170" y="6254689"/>
            <a:ext cx="325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Credits: Machine Learning, UCSB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136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Decision Trees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 classification based on a sequence of questions on</a:t>
            </a:r>
          </a:p>
          <a:p>
            <a:pPr marL="857250" lvl="1" indent="-457200"/>
            <a:r>
              <a:rPr lang="en-IN" dirty="0" smtClean="0"/>
              <a:t>A </a:t>
            </a:r>
            <a:r>
              <a:rPr lang="en-IN" dirty="0"/>
              <a:t>particular feature (E.g., is the fruit sweet or not?) or</a:t>
            </a:r>
          </a:p>
          <a:p>
            <a:pPr marL="857250" lvl="1" indent="-457200"/>
            <a:r>
              <a:rPr lang="en-IN" dirty="0" smtClean="0"/>
              <a:t>A </a:t>
            </a:r>
            <a:r>
              <a:rPr lang="en-IN" dirty="0"/>
              <a:t>particular set of features (E.g., is this article relevant </a:t>
            </a:r>
            <a:r>
              <a:rPr lang="en-IN" dirty="0" smtClean="0"/>
              <a:t>and interesting</a:t>
            </a:r>
            <a:r>
              <a:rPr lang="en-IN" dirty="0"/>
              <a:t>?)</a:t>
            </a:r>
          </a:p>
          <a:p>
            <a:r>
              <a:rPr lang="en-IN" dirty="0" smtClean="0"/>
              <a:t> </a:t>
            </a:r>
            <a:r>
              <a:rPr lang="en-IN" dirty="0"/>
              <a:t>Answer can be either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Yes/no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Choice (relevant &amp; interesting, interesting but not </a:t>
            </a:r>
            <a:r>
              <a:rPr lang="en-IN" dirty="0" smtClean="0"/>
              <a:t>relevant, relevant </a:t>
            </a:r>
            <a:r>
              <a:rPr lang="en-IN" dirty="0"/>
              <a:t>but not interesting, etc.)</a:t>
            </a:r>
          </a:p>
          <a:p>
            <a:pPr lvl="1"/>
            <a:r>
              <a:rPr lang="en-IN" dirty="0" smtClean="0"/>
              <a:t>Usual </a:t>
            </a:r>
            <a:r>
              <a:rPr lang="en-IN" dirty="0"/>
              <a:t>a finite number of discrete 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170" y="6254689"/>
            <a:ext cx="325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Credits: Machine Learning, UCSB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418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Decision Trees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It is natural and intuitive to classify a pattern through a sequence of questions, in which the next question asked depends on the answer to the current question.</a:t>
            </a:r>
          </a:p>
          <a:p>
            <a:endParaRPr lang="en-IN" sz="2400" dirty="0" smtClean="0"/>
          </a:p>
          <a:p>
            <a:r>
              <a:rPr lang="en-IN" sz="2400" dirty="0" smtClean="0"/>
              <a:t>This approach is particularly useful for non-metric data, since all of the questions can be asked in a “yes/no” or “true/false” or “value(property) ∈ set of values” style that does not require any notion of metric.</a:t>
            </a:r>
          </a:p>
          <a:p>
            <a:endParaRPr lang="en-IN" sz="2400" b="1" i="1" dirty="0" smtClean="0"/>
          </a:p>
          <a:p>
            <a:r>
              <a:rPr lang="en-IN" sz="2400" b="1" i="1" dirty="0" smtClean="0"/>
              <a:t>Such sequence of questions is displayed in a directed decision tree or simply tree.</a:t>
            </a:r>
            <a:endParaRPr lang="en-IN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03170" y="6254689"/>
            <a:ext cx="396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Credits: Pattern Classification, </a:t>
            </a:r>
            <a:r>
              <a:rPr lang="en-IN" dirty="0" err="1" smtClean="0"/>
              <a:t>Duda</a:t>
            </a:r>
            <a:r>
              <a:rPr lang="en-IN" dirty="0" smtClean="0"/>
              <a:t> 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447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Decision Trees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b="1" i="1" dirty="0" smtClean="0"/>
              <a:t>Such sequence of questions is displayed in a directed decision tree or simply tree.</a:t>
            </a:r>
          </a:p>
          <a:p>
            <a:endParaRPr lang="en-IN" sz="2400" b="1" i="1" dirty="0" smtClean="0"/>
          </a:p>
          <a:p>
            <a:r>
              <a:rPr lang="en-IN" sz="2400" dirty="0" smtClean="0"/>
              <a:t>Where by convention </a:t>
            </a:r>
            <a:r>
              <a:rPr lang="en-IN" sz="2400" b="1" dirty="0" smtClean="0"/>
              <a:t>root node </a:t>
            </a:r>
            <a:r>
              <a:rPr lang="en-IN" sz="2400" dirty="0" smtClean="0"/>
              <a:t>the first or root node is displayed at the top.</a:t>
            </a:r>
          </a:p>
          <a:p>
            <a:endParaRPr lang="en-IN" sz="2400" dirty="0" smtClean="0"/>
          </a:p>
          <a:p>
            <a:r>
              <a:rPr lang="en-IN" sz="2400" dirty="0" smtClean="0"/>
              <a:t>Root is connected by </a:t>
            </a:r>
            <a:r>
              <a:rPr lang="en-IN" sz="2400" b="1" dirty="0" smtClean="0"/>
              <a:t>successive (directional) links or branches </a:t>
            </a:r>
            <a:r>
              <a:rPr lang="en-IN" sz="2400" dirty="0" smtClean="0"/>
              <a:t>to other nodes. </a:t>
            </a:r>
          </a:p>
          <a:p>
            <a:endParaRPr lang="en-IN" sz="2400" dirty="0" smtClean="0"/>
          </a:p>
          <a:p>
            <a:r>
              <a:rPr lang="en-IN" sz="2400" dirty="0" smtClean="0"/>
              <a:t>These are similarly connected until we reach </a:t>
            </a:r>
            <a:r>
              <a:rPr lang="en-IN" sz="2400" b="1" dirty="0" smtClean="0"/>
              <a:t>terminal or leaf nodes</a:t>
            </a:r>
            <a:r>
              <a:rPr lang="en-IN" sz="2400" dirty="0" smtClean="0"/>
              <a:t>, which have no further links.</a:t>
            </a:r>
          </a:p>
          <a:p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03170" y="6254689"/>
            <a:ext cx="396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Credits: Pattern Classification, </a:t>
            </a:r>
            <a:r>
              <a:rPr lang="en-IN" dirty="0" err="1" smtClean="0"/>
              <a:t>Duda</a:t>
            </a:r>
            <a:r>
              <a:rPr lang="en-IN" dirty="0" smtClean="0"/>
              <a:t> 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98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344816" cy="5295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3170" y="6516052"/>
            <a:ext cx="396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Credits: Pattern Classification, </a:t>
            </a:r>
            <a:r>
              <a:rPr lang="en-IN" dirty="0" err="1" smtClean="0"/>
              <a:t>Duda</a:t>
            </a:r>
            <a:r>
              <a:rPr lang="en-IN" dirty="0" smtClean="0"/>
              <a:t> 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579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1282</Words>
  <Application>Microsoft Office PowerPoint</Application>
  <PresentationFormat>On-screen Show (4:3)</PresentationFormat>
  <Paragraphs>152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Machine Learning  Decision Trees</vt:lpstr>
      <vt:lpstr>Nominal Data </vt:lpstr>
      <vt:lpstr>Nominal Data: Examples </vt:lpstr>
      <vt:lpstr>How to use this data for classification/regression?</vt:lpstr>
      <vt:lpstr>How to use this data for classification/regression?</vt:lpstr>
      <vt:lpstr>Decision Trees</vt:lpstr>
      <vt:lpstr>Decision Trees</vt:lpstr>
      <vt:lpstr>Decision Trees</vt:lpstr>
      <vt:lpstr>Decision Tree</vt:lpstr>
      <vt:lpstr>DT: How they are used for classification?</vt:lpstr>
      <vt:lpstr>DT: How they are used for classification?</vt:lpstr>
      <vt:lpstr>Creation of a Decision Tree</vt:lpstr>
      <vt:lpstr>Number of splits</vt:lpstr>
      <vt:lpstr>Binary vs Multi-way Splits</vt:lpstr>
      <vt:lpstr>PowerPoint Presentation</vt:lpstr>
      <vt:lpstr>Test selection</vt:lpstr>
      <vt:lpstr>Test selection </vt:lpstr>
      <vt:lpstr>Decision boundary</vt:lpstr>
      <vt:lpstr>Criteria for Splitting </vt:lpstr>
      <vt:lpstr>Impurity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Girish</dc:creator>
  <cp:lastModifiedBy>Girish</cp:lastModifiedBy>
  <cp:revision>14</cp:revision>
  <dcterms:created xsi:type="dcterms:W3CDTF">2021-03-17T10:53:40Z</dcterms:created>
  <dcterms:modified xsi:type="dcterms:W3CDTF">2021-03-18T05:14:25Z</dcterms:modified>
</cp:coreProperties>
</file>