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72" r:id="rId4"/>
    <p:sldId id="275" r:id="rId5"/>
    <p:sldId id="277" r:id="rId6"/>
    <p:sldId id="278" r:id="rId7"/>
    <p:sldId id="279" r:id="rId8"/>
    <p:sldId id="280" r:id="rId9"/>
    <p:sldId id="282" r:id="rId10"/>
    <p:sldId id="262" r:id="rId11"/>
    <p:sldId id="283" r:id="rId12"/>
    <p:sldId id="258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02"/>
    <p:restoredTop sz="90941"/>
  </p:normalViewPr>
  <p:slideViewPr>
    <p:cSldViewPr>
      <p:cViewPr varScale="1">
        <p:scale>
          <a:sx n="63" d="100"/>
          <a:sy n="63" d="100"/>
        </p:scale>
        <p:origin x="8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49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Automata &amp; Formal Languages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089F339-71C1-4544-8A46-ECDE11D64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29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Automata &amp; Formal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2F2A66B-AFFD-F24E-BF85-149328BB5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CA2772C-FAF8-B94B-82A0-73ECBA5F8CC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A93A0E-47F5-0743-ADA8-403E0870D45C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2048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57C32B5-5C13-234F-8743-52F5328542EA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322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3C4900C-9FC3-9B45-9C31-812900F0BFC9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1CED69-9113-FD49-8ABB-DE46BCB88639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Cpt S 317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School of EECS, WSU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A253B64-9887-B84C-AB4D-16A697C823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13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E2D81-C603-474C-AE35-FD92CC4921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9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B81A2E-371F-BD4C-93F1-8316B16217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8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2B29C79-78D2-8E4F-B315-9FAFD3086B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9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AF17-5B71-1146-8D8C-9A113A823A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27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7B3EC-5F81-104E-8B0A-9059BA0A94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48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04C5F-4D9E-304E-B66E-AB41A5C438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84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909A0-B484-DB43-BEF3-67F902BEBA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46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411F299-6FF7-7743-9049-89AE1536C3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0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FA6A6-F62E-0A49-8B64-A778F97745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03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Cpt S 317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School of EECS, WSU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8B0DB51A-9EB9-7047-9A2D-C1062A53F1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38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ialc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Theory of Computation</a:t>
            </a:r>
            <a:endParaRPr lang="en-US" alt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620000" cy="175260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altLang="en-US" sz="2000" dirty="0"/>
              <a:t>Spring </a:t>
            </a:r>
            <a:r>
              <a:rPr lang="en-US" altLang="en-US" sz="2000" dirty="0" smtClean="0"/>
              <a:t>2021</a:t>
            </a:r>
            <a:endParaRPr lang="en-US" altLang="en-US" sz="2000" dirty="0"/>
          </a:p>
          <a:p>
            <a:pPr eaLnBrk="1" hangingPunct="1">
              <a:buFont typeface="Wingdings" charset="2"/>
              <a:buNone/>
            </a:pPr>
            <a:r>
              <a:rPr lang="en-US" altLang="en-US" sz="2000" dirty="0" smtClean="0"/>
              <a:t>Department of Computer Science and Engineering </a:t>
            </a:r>
            <a:endParaRPr lang="en-US" altLang="en-US" sz="2000" dirty="0"/>
          </a:p>
          <a:p>
            <a:pPr eaLnBrk="1" hangingPunct="1">
              <a:buFont typeface="Wingdings" charset="2"/>
              <a:buNone/>
            </a:pPr>
            <a:r>
              <a:rPr lang="en-US" altLang="en-US" sz="2000" dirty="0" smtClean="0"/>
              <a:t>Indian Institute of Information Technology Sri City</a:t>
            </a:r>
          </a:p>
        </p:txBody>
      </p:sp>
      <p:sp>
        <p:nvSpPr>
          <p:cNvPr id="15362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1640A-2B60-F94E-935D-FAC136E02BC1}" type="slidenum">
              <a:rPr lang="en-US" altLang="en-US" sz="1400">
                <a:solidFill>
                  <a:schemeClr val="bg2"/>
                </a:solidFill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Textbook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Introduction to Automata Theory, Languages and Computation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By J.E. Hopcroft, R. </a:t>
            </a:r>
            <a:r>
              <a:rPr lang="en-US" altLang="en-US" sz="2000" dirty="0" err="1"/>
              <a:t>Motwani</a:t>
            </a:r>
            <a:r>
              <a:rPr lang="en-US" altLang="en-US" sz="2000" dirty="0"/>
              <a:t>, J.D. Ullman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Edition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Addison Wesley/Pearson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Course book homepage: </a:t>
            </a:r>
            <a:r>
              <a:rPr lang="en-US" altLang="en-US" sz="2400" dirty="0">
                <a:hlinkClick r:id="rId3"/>
              </a:rPr>
              <a:t>http://infolab.stanford.edu/~ullman/ialc.html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Solutions to starred exercises in the textbook &amp; Errata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b="1" dirty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84ADAC-8B1D-F946-B892-BCF36A8A19E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PLAN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911152"/>
              </p:ext>
            </p:extLst>
          </p:nvPr>
        </p:nvGraphicFramePr>
        <p:xfrm>
          <a:off x="1295400" y="2362201"/>
          <a:ext cx="6324599" cy="3530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85">
                  <a:extLst>
                    <a:ext uri="{9D8B030D-6E8A-4147-A177-3AD203B41FA5}">
                      <a16:colId xmlns:a16="http://schemas.microsoft.com/office/drawing/2014/main" val="3096289358"/>
                    </a:ext>
                  </a:extLst>
                </a:gridCol>
                <a:gridCol w="3785292">
                  <a:extLst>
                    <a:ext uri="{9D8B030D-6E8A-4147-A177-3AD203B41FA5}">
                      <a16:colId xmlns:a16="http://schemas.microsoft.com/office/drawing/2014/main" val="3442909082"/>
                    </a:ext>
                  </a:extLst>
                </a:gridCol>
                <a:gridCol w="1950422">
                  <a:extLst>
                    <a:ext uri="{9D8B030D-6E8A-4147-A177-3AD203B41FA5}">
                      <a16:colId xmlns:a16="http://schemas.microsoft.com/office/drawing/2014/main" val="876897539"/>
                    </a:ext>
                  </a:extLst>
                </a:gridCol>
              </a:tblGrid>
              <a:tr h="584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Sl. No.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>
                          <a:effectLst/>
                        </a:rPr>
                        <a:t>Mode of Assessment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>
                          <a:effectLst/>
                        </a:rPr>
                        <a:t>Marks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802179"/>
                  </a:ext>
                </a:extLst>
              </a:tr>
              <a:tr h="6981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Mid Exam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25%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123427"/>
                  </a:ext>
                </a:extLst>
              </a:tr>
              <a:tr h="5952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End Semester Exam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35%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1100507"/>
                  </a:ext>
                </a:extLst>
              </a:tr>
              <a:tr h="7274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Assignments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30%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9179770"/>
                  </a:ext>
                </a:extLst>
              </a:tr>
              <a:tr h="8366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Class Participation (Surprise Quiz)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125" algn="l"/>
                        </a:tabLst>
                      </a:pPr>
                      <a:r>
                        <a:rPr lang="en-IN" sz="2000" dirty="0">
                          <a:effectLst/>
                        </a:rPr>
                        <a:t>10%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373115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7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References</a:t>
            </a:r>
            <a:endParaRPr lang="en-US" alt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u="sng" dirty="0">
                <a:solidFill>
                  <a:srgbClr val="FF0000"/>
                </a:solidFill>
              </a:rPr>
              <a:t>http://www.eecs.wsu.edu/~</a:t>
            </a:r>
            <a:r>
              <a:rPr lang="en-US" altLang="en-US" sz="2400" i="1" u="sng" dirty="0" smtClean="0">
                <a:solidFill>
                  <a:srgbClr val="FF0000"/>
                </a:solidFill>
              </a:rPr>
              <a:t>ananth/CptS317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u="sng" dirty="0">
                <a:solidFill>
                  <a:srgbClr val="FF0000"/>
                </a:solidFill>
              </a:rPr>
              <a:t>https://nptel.ac.in/courses/106/106/106106049/#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u="sng" dirty="0" smtClean="0">
                <a:solidFill>
                  <a:srgbClr val="FF0000"/>
                </a:solidFill>
              </a:rPr>
              <a:t>http</a:t>
            </a:r>
            <a:r>
              <a:rPr lang="en-US" altLang="en-US" sz="2400" i="1" u="sng" dirty="0">
                <a:solidFill>
                  <a:srgbClr val="FF0000"/>
                </a:solidFill>
              </a:rPr>
              <a:t>://www.cs.virginia.edu/~robins/cs3102/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13862-9C12-E543-ABE1-2F490BF3EA9F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smtClean="0"/>
              <a:t>Study Theory of Computation?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 survey of Stanford grads 5 years </a:t>
            </a:r>
            <a:r>
              <a:rPr lang="en-US" sz="2400" dirty="0" smtClean="0"/>
              <a:t>out asked </a:t>
            </a:r>
            <a:r>
              <a:rPr lang="en-US" sz="2400" dirty="0"/>
              <a:t>which of their courses did </a:t>
            </a:r>
            <a:r>
              <a:rPr lang="en-US" sz="2400" dirty="0" smtClean="0"/>
              <a:t>they use </a:t>
            </a:r>
            <a:r>
              <a:rPr lang="en-US" sz="2400" dirty="0"/>
              <a:t>in their job.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Basics like Programming took the </a:t>
            </a:r>
            <a:r>
              <a:rPr lang="en-US" sz="2400" dirty="0" smtClean="0"/>
              <a:t>top spots</a:t>
            </a:r>
            <a:r>
              <a:rPr lang="en-US" sz="2400" dirty="0"/>
              <a:t>, of course.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But among optional courses, </a:t>
            </a:r>
            <a:r>
              <a:rPr lang="en-US" sz="2400" dirty="0" smtClean="0"/>
              <a:t>TOC stood </a:t>
            </a:r>
            <a:r>
              <a:rPr lang="en-US" sz="2400" dirty="0"/>
              <a:t>remarkably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3X </a:t>
            </a:r>
            <a:r>
              <a:rPr lang="en-US" sz="2400" dirty="0"/>
              <a:t>the score for AI, for example.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GATE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38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Introduce concepts in automata theory and theory of computation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Identify different formal language classes and their relationships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Design grammars and recognizers for different formal languages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Prove or disprove theorems in automata theory using its properties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Determine the decidability and intractability of computational problems 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E40BC-6B6F-6C40-911B-5161C4E60CA6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Organization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Very broadly, the course will contain  three parts: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Part I)	Regular languages 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Part II)	Context-free languages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Part III)	Turing machines &amp; decidability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A6C807-B7A6-A54F-8345-59EEF996FE9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Finite Automata and Regular Expressions</a:t>
            </a:r>
            <a:r>
              <a:rPr lang="en-US" dirty="0" smtClean="0"/>
              <a:t>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Regular expressions (REs) are used </a:t>
            </a:r>
            <a:r>
              <a:rPr lang="en-US" sz="2400" dirty="0" smtClean="0"/>
              <a:t>in many </a:t>
            </a:r>
            <a:r>
              <a:rPr lang="en-US" sz="2400" dirty="0"/>
              <a:t>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E.g</a:t>
            </a:r>
            <a:r>
              <a:rPr lang="en-US" sz="2400" dirty="0"/>
              <a:t>., UNIX, Linux, OS X,… a.*b.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Finite automata model </a:t>
            </a:r>
            <a:r>
              <a:rPr lang="en-US" sz="2400" dirty="0" smtClean="0"/>
              <a:t>protocols, electronic </a:t>
            </a:r>
            <a:r>
              <a:rPr lang="en-US" sz="2400" dirty="0"/>
              <a:t>circuits.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Theory </a:t>
            </a:r>
            <a:r>
              <a:rPr lang="en-US" sz="2400" dirty="0"/>
              <a:t>is used in model-checking.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05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Context-Free Grammars?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Context-free grammars (CFGs) are </a:t>
            </a:r>
            <a:r>
              <a:rPr lang="en-US" sz="2400" dirty="0" smtClean="0"/>
              <a:t>used to </a:t>
            </a:r>
            <a:r>
              <a:rPr lang="en-US" sz="2400" dirty="0"/>
              <a:t>describe the syntax of </a:t>
            </a:r>
            <a:r>
              <a:rPr lang="en-US" sz="2400" dirty="0" smtClean="0"/>
              <a:t>essentially every </a:t>
            </a:r>
            <a:r>
              <a:rPr lang="en-US" sz="2400" dirty="0"/>
              <a:t>modern programming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Every </a:t>
            </a:r>
            <a:r>
              <a:rPr lang="en-US" sz="2400" dirty="0"/>
              <a:t>modern complier uses </a:t>
            </a:r>
            <a:r>
              <a:rPr lang="en-US" sz="2400" dirty="0" smtClean="0"/>
              <a:t>CFG concepts </a:t>
            </a:r>
            <a:r>
              <a:rPr lang="en-US" sz="2400" dirty="0"/>
              <a:t>to parse programs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9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Turing Machines?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When developing solutions to </a:t>
            </a:r>
            <a:r>
              <a:rPr lang="en-US" sz="2400" dirty="0" smtClean="0"/>
              <a:t>real problems</a:t>
            </a:r>
            <a:r>
              <a:rPr lang="en-US" sz="2400" dirty="0"/>
              <a:t>, we often confront </a:t>
            </a:r>
            <a:r>
              <a:rPr lang="en-US" sz="2400" dirty="0" smtClean="0"/>
              <a:t>the limitations </a:t>
            </a:r>
            <a:r>
              <a:rPr lang="en-US" sz="2400" dirty="0"/>
              <a:t>of what software can do.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Undecidable </a:t>
            </a:r>
            <a:r>
              <a:rPr lang="en-US" sz="2400" dirty="0"/>
              <a:t>things – no program can do </a:t>
            </a:r>
            <a:r>
              <a:rPr lang="en-US" sz="2400" dirty="0" smtClean="0"/>
              <a:t>it 100</a:t>
            </a:r>
            <a:r>
              <a:rPr lang="en-US" sz="2400" dirty="0"/>
              <a:t>% of the time with 100% accuracy.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Intractable </a:t>
            </a:r>
            <a:r>
              <a:rPr lang="en-US" sz="2400" dirty="0"/>
              <a:t>things – there are </a:t>
            </a:r>
            <a:r>
              <a:rPr lang="en-US" sz="2400" dirty="0" smtClean="0"/>
              <a:t>programs, but </a:t>
            </a:r>
            <a:r>
              <a:rPr lang="en-US" sz="2400" dirty="0"/>
              <a:t>no fast programs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1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halting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Can you write a program which takes another program P as input and tell whether P will terminate or not?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733033" y="2023898"/>
            <a:ext cx="5065713" cy="41148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Father of Modern Computer Science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English mathematician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Studied abstract machines called </a:t>
            </a:r>
            <a:r>
              <a:rPr lang="en-US" sz="2400" b="1" i="1" dirty="0" smtClean="0">
                <a:solidFill>
                  <a:srgbClr val="FF0000"/>
                </a:solidFill>
              </a:rPr>
              <a:t>Turing machines</a:t>
            </a:r>
            <a:r>
              <a:rPr lang="en-US" sz="2400" i="1" dirty="0" smtClean="0"/>
              <a:t> </a:t>
            </a:r>
            <a:r>
              <a:rPr lang="en-US" sz="2400" dirty="0" smtClean="0"/>
              <a:t>even before computers existed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Heard of the Turing test?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9916" y="2173574"/>
            <a:ext cx="2284084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89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527</TotalTime>
  <Words>505</Words>
  <Application>Microsoft Office PowerPoint</Application>
  <PresentationFormat>On-screen Show (4:3)</PresentationFormat>
  <Paragraphs>100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Gill Sans MT</vt:lpstr>
      <vt:lpstr>Times New Roman</vt:lpstr>
      <vt:lpstr>Wingdings</vt:lpstr>
      <vt:lpstr>Wingdings 2</vt:lpstr>
      <vt:lpstr>Dividend</vt:lpstr>
      <vt:lpstr>Theory of Computation</vt:lpstr>
      <vt:lpstr>Why Study Theory of Computation?</vt:lpstr>
      <vt:lpstr>Objectives</vt:lpstr>
      <vt:lpstr>Course Organization</vt:lpstr>
      <vt:lpstr>Why Finite Automata and Regular Expressions? </vt:lpstr>
      <vt:lpstr>Why Context-Free Grammars?</vt:lpstr>
      <vt:lpstr>Why Turing Machines?</vt:lpstr>
      <vt:lpstr>Example – halting problem</vt:lpstr>
      <vt:lpstr>Alan Turing (1912-1954)</vt:lpstr>
      <vt:lpstr>Required Textbook</vt:lpstr>
      <vt:lpstr>EVALUATION PLAN</vt:lpstr>
      <vt:lpstr>References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Anand</cp:lastModifiedBy>
  <cp:revision>127</cp:revision>
  <cp:lastPrinted>2007-08-15T03:01:31Z</cp:lastPrinted>
  <dcterms:created xsi:type="dcterms:W3CDTF">2007-08-14T22:08:29Z</dcterms:created>
  <dcterms:modified xsi:type="dcterms:W3CDTF">2020-12-31T04:43:23Z</dcterms:modified>
</cp:coreProperties>
</file>