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330" r:id="rId3"/>
    <p:sldId id="331" r:id="rId4"/>
    <p:sldId id="305" r:id="rId5"/>
    <p:sldId id="319" r:id="rId6"/>
    <p:sldId id="332" r:id="rId7"/>
    <p:sldId id="333" r:id="rId8"/>
    <p:sldId id="334" r:id="rId9"/>
    <p:sldId id="335" r:id="rId10"/>
    <p:sldId id="307" r:id="rId11"/>
    <p:sldId id="328" r:id="rId12"/>
    <p:sldId id="329" r:id="rId13"/>
    <p:sldId id="314" r:id="rId14"/>
    <p:sldId id="315" r:id="rId15"/>
    <p:sldId id="33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99D643-CE1C-4A62-BDC6-93AF094B0D02}" type="datetimeFigureOut">
              <a:rPr lang="en-US" smtClean="0"/>
              <a:t>8/13/2021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51C339-586B-49EF-8F72-748A77ED1784}" type="slidenum">
              <a:rPr lang="en-US" smtClean="0"/>
              <a:t>‹#›</a:t>
            </a:fld>
            <a:endParaRPr lang="en-US"/>
          </a:p>
        </p:txBody>
      </p:sp>
    </p:spTree>
    <p:extLst>
      <p:ext uri="{BB962C8B-B14F-4D97-AF65-F5344CB8AC3E}">
        <p14:creationId xmlns:p14="http://schemas.microsoft.com/office/powerpoint/2010/main" val="49553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51C339-586B-49EF-8F72-748A77ED1784}" type="slidenum">
              <a:rPr lang="en-US" smtClean="0"/>
              <a:t>1</a:t>
            </a:fld>
            <a:endParaRPr lang="en-US"/>
          </a:p>
        </p:txBody>
      </p:sp>
    </p:spTree>
    <p:extLst>
      <p:ext uri="{BB962C8B-B14F-4D97-AF65-F5344CB8AC3E}">
        <p14:creationId xmlns:p14="http://schemas.microsoft.com/office/powerpoint/2010/main" val="426319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5A973B-F053-44BF-9071-14B7F79799E7}" type="datetime1">
              <a:rPr lang="en-US" smtClean="0"/>
              <a:t>8/13/2021</a:t>
            </a:fld>
            <a:endParaRPr lang="en-US"/>
          </a:p>
        </p:txBody>
      </p:sp>
      <p:sp>
        <p:nvSpPr>
          <p:cNvPr id="5" name="Footer Placeholder 4"/>
          <p:cNvSpPr>
            <a:spLocks noGrp="1"/>
          </p:cNvSpPr>
          <p:nvPr>
            <p:ph type="ftr" sz="quarter" idx="11"/>
          </p:nvPr>
        </p:nvSpPr>
        <p:spPr/>
        <p:txBody>
          <a:bodyPr/>
          <a:lstStyle/>
          <a:p>
            <a:r>
              <a:rPr lang="en-US"/>
              <a:t>Dr. Amit Praseed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6E464-B651-44E9-841D-202A410E0772}" type="datetime1">
              <a:rPr lang="en-US" smtClean="0"/>
              <a:t>8/13/2021</a:t>
            </a:fld>
            <a:endParaRPr lang="en-US"/>
          </a:p>
        </p:txBody>
      </p:sp>
      <p:sp>
        <p:nvSpPr>
          <p:cNvPr id="5" name="Footer Placeholder 4"/>
          <p:cNvSpPr>
            <a:spLocks noGrp="1"/>
          </p:cNvSpPr>
          <p:nvPr>
            <p:ph type="ftr" sz="quarter" idx="11"/>
          </p:nvPr>
        </p:nvSpPr>
        <p:spPr/>
        <p:txBody>
          <a:bodyPr/>
          <a:lstStyle/>
          <a:p>
            <a:r>
              <a:rPr lang="en-US"/>
              <a:t>Dr. Amit Praseed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EB01A7-12B5-410D-A22A-AE40CC4083F6}" type="datetime1">
              <a:rPr lang="en-US" smtClean="0"/>
              <a:t>8/13/2021</a:t>
            </a:fld>
            <a:endParaRPr lang="en-US"/>
          </a:p>
        </p:txBody>
      </p:sp>
      <p:sp>
        <p:nvSpPr>
          <p:cNvPr id="5" name="Footer Placeholder 4"/>
          <p:cNvSpPr>
            <a:spLocks noGrp="1"/>
          </p:cNvSpPr>
          <p:nvPr>
            <p:ph type="ftr" sz="quarter" idx="11"/>
          </p:nvPr>
        </p:nvSpPr>
        <p:spPr/>
        <p:txBody>
          <a:bodyPr/>
          <a:lstStyle/>
          <a:p>
            <a:r>
              <a:rPr lang="en-US"/>
              <a:t>Dr. Amit Praseed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892C2-0BD2-44D0-8723-DE95F0F9D111}" type="datetime1">
              <a:rPr lang="en-US" smtClean="0"/>
              <a:t>8/13/2021</a:t>
            </a:fld>
            <a:endParaRPr lang="en-US"/>
          </a:p>
        </p:txBody>
      </p:sp>
      <p:sp>
        <p:nvSpPr>
          <p:cNvPr id="5" name="Footer Placeholder 4"/>
          <p:cNvSpPr>
            <a:spLocks noGrp="1"/>
          </p:cNvSpPr>
          <p:nvPr>
            <p:ph type="ftr" sz="quarter" idx="11"/>
          </p:nvPr>
        </p:nvSpPr>
        <p:spPr/>
        <p:txBody>
          <a:bodyPr/>
          <a:lstStyle/>
          <a:p>
            <a:r>
              <a:rPr lang="en-US"/>
              <a:t>Dr. Amit Praseed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28D65-1432-4B15-B5DD-CE4A7CA0A67D}" type="datetime1">
              <a:rPr lang="en-US" smtClean="0"/>
              <a:t>8/13/2021</a:t>
            </a:fld>
            <a:endParaRPr lang="en-US"/>
          </a:p>
        </p:txBody>
      </p:sp>
      <p:sp>
        <p:nvSpPr>
          <p:cNvPr id="5" name="Footer Placeholder 4"/>
          <p:cNvSpPr>
            <a:spLocks noGrp="1"/>
          </p:cNvSpPr>
          <p:nvPr>
            <p:ph type="ftr" sz="quarter" idx="11"/>
          </p:nvPr>
        </p:nvSpPr>
        <p:spPr/>
        <p:txBody>
          <a:bodyPr/>
          <a:lstStyle/>
          <a:p>
            <a:r>
              <a:rPr lang="en-US"/>
              <a:t>Dr. Amit Praseed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562BC6-2D03-4EEF-8DA7-7FD434B5FC05}" type="datetime1">
              <a:rPr lang="en-US" smtClean="0"/>
              <a:t>8/13/2021</a:t>
            </a:fld>
            <a:endParaRPr lang="en-US"/>
          </a:p>
        </p:txBody>
      </p:sp>
      <p:sp>
        <p:nvSpPr>
          <p:cNvPr id="6" name="Footer Placeholder 5"/>
          <p:cNvSpPr>
            <a:spLocks noGrp="1"/>
          </p:cNvSpPr>
          <p:nvPr>
            <p:ph type="ftr" sz="quarter" idx="11"/>
          </p:nvPr>
        </p:nvSpPr>
        <p:spPr/>
        <p:txBody>
          <a:bodyPr/>
          <a:lstStyle/>
          <a:p>
            <a:r>
              <a:rPr lang="en-US"/>
              <a:t>Dr. Amit Praseed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D67809-2AC0-40D0-8CA3-42A89508559F}" type="datetime1">
              <a:rPr lang="en-US" smtClean="0"/>
              <a:t>8/13/2021</a:t>
            </a:fld>
            <a:endParaRPr lang="en-US"/>
          </a:p>
        </p:txBody>
      </p:sp>
      <p:sp>
        <p:nvSpPr>
          <p:cNvPr id="8" name="Footer Placeholder 7"/>
          <p:cNvSpPr>
            <a:spLocks noGrp="1"/>
          </p:cNvSpPr>
          <p:nvPr>
            <p:ph type="ftr" sz="quarter" idx="11"/>
          </p:nvPr>
        </p:nvSpPr>
        <p:spPr/>
        <p:txBody>
          <a:bodyPr/>
          <a:lstStyle/>
          <a:p>
            <a:r>
              <a:rPr lang="en-US"/>
              <a:t>Dr. Amit Praseed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E90EC9-AFAA-4F8A-9470-27A60C2157A9}" type="datetime1">
              <a:rPr lang="en-US" smtClean="0"/>
              <a:t>8/13/2021</a:t>
            </a:fld>
            <a:endParaRPr lang="en-US"/>
          </a:p>
        </p:txBody>
      </p:sp>
      <p:sp>
        <p:nvSpPr>
          <p:cNvPr id="4" name="Footer Placeholder 3"/>
          <p:cNvSpPr>
            <a:spLocks noGrp="1"/>
          </p:cNvSpPr>
          <p:nvPr>
            <p:ph type="ftr" sz="quarter" idx="11"/>
          </p:nvPr>
        </p:nvSpPr>
        <p:spPr/>
        <p:txBody>
          <a:bodyPr/>
          <a:lstStyle/>
          <a:p>
            <a:r>
              <a:rPr lang="en-US"/>
              <a:t>Dr. Amit Praseed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BE7A8-4C25-44A8-B01D-8A9C24ABF1AD}" type="datetime1">
              <a:rPr lang="en-US" smtClean="0"/>
              <a:t>8/13/2021</a:t>
            </a:fld>
            <a:endParaRPr lang="en-US"/>
          </a:p>
        </p:txBody>
      </p:sp>
      <p:sp>
        <p:nvSpPr>
          <p:cNvPr id="3" name="Footer Placeholder 2"/>
          <p:cNvSpPr>
            <a:spLocks noGrp="1"/>
          </p:cNvSpPr>
          <p:nvPr>
            <p:ph type="ftr" sz="quarter" idx="11"/>
          </p:nvPr>
        </p:nvSpPr>
        <p:spPr/>
        <p:txBody>
          <a:bodyPr/>
          <a:lstStyle/>
          <a:p>
            <a:r>
              <a:rPr lang="en-US"/>
              <a:t>Dr. Amit Praseed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9A0DC-33E9-4932-A031-0F72AC1A4741}" type="datetime1">
              <a:rPr lang="en-US" smtClean="0"/>
              <a:t>8/13/2021</a:t>
            </a:fld>
            <a:endParaRPr lang="en-US"/>
          </a:p>
        </p:txBody>
      </p:sp>
      <p:sp>
        <p:nvSpPr>
          <p:cNvPr id="6" name="Footer Placeholder 5"/>
          <p:cNvSpPr>
            <a:spLocks noGrp="1"/>
          </p:cNvSpPr>
          <p:nvPr>
            <p:ph type="ftr" sz="quarter" idx="11"/>
          </p:nvPr>
        </p:nvSpPr>
        <p:spPr/>
        <p:txBody>
          <a:bodyPr/>
          <a:lstStyle/>
          <a:p>
            <a:r>
              <a:rPr lang="en-US"/>
              <a:t>Dr. Amit Praseed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D1E3F-9EBF-431C-BF4F-DD1C1A11FED8}" type="datetime1">
              <a:rPr lang="en-US" smtClean="0"/>
              <a:t>8/13/2021</a:t>
            </a:fld>
            <a:endParaRPr lang="en-US"/>
          </a:p>
        </p:txBody>
      </p:sp>
      <p:sp>
        <p:nvSpPr>
          <p:cNvPr id="6" name="Footer Placeholder 5"/>
          <p:cNvSpPr>
            <a:spLocks noGrp="1"/>
          </p:cNvSpPr>
          <p:nvPr>
            <p:ph type="ftr" sz="quarter" idx="11"/>
          </p:nvPr>
        </p:nvSpPr>
        <p:spPr/>
        <p:txBody>
          <a:bodyPr/>
          <a:lstStyle/>
          <a:p>
            <a:r>
              <a:rPr lang="en-US"/>
              <a:t>Dr. Amit Praseed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E8A3D-3745-4A46-A57C-324F4C8F1AF5}" type="datetime1">
              <a:rPr lang="en-US" smtClean="0"/>
              <a:t>8/13/2021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Amit Praseed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azelcast.com/glossary/data-gri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azelcast.com/glossary/in-memory-data-grid/"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hazelcast.com/glossary/distributed-computi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lstStyle/>
          <a:p>
            <a:r>
              <a:rPr lang="en-US" dirty="0"/>
              <a:t>Grid and Utility Computing</a:t>
            </a:r>
          </a:p>
        </p:txBody>
      </p:sp>
    </p:spTree>
    <p:extLst>
      <p:ext uri="{BB962C8B-B14F-4D97-AF65-F5344CB8AC3E}">
        <p14:creationId xmlns:p14="http://schemas.microsoft.com/office/powerpoint/2010/main" val="55441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a:t>Types of Grids</a:t>
            </a:r>
          </a:p>
        </p:txBody>
      </p:sp>
      <p:sp>
        <p:nvSpPr>
          <p:cNvPr id="3" name="Content Placeholder 2"/>
          <p:cNvSpPr>
            <a:spLocks noGrp="1"/>
          </p:cNvSpPr>
          <p:nvPr>
            <p:ph idx="1"/>
          </p:nvPr>
        </p:nvSpPr>
        <p:spPr>
          <a:xfrm>
            <a:off x="457200" y="1295400"/>
            <a:ext cx="8229600" cy="4830763"/>
          </a:xfrm>
        </p:spPr>
        <p:txBody>
          <a:bodyPr>
            <a:normAutofit/>
          </a:bodyPr>
          <a:lstStyle/>
          <a:p>
            <a:r>
              <a:rPr lang="en-US" sz="2400" b="1" dirty="0"/>
              <a:t>Computational Grids</a:t>
            </a:r>
          </a:p>
          <a:p>
            <a:pPr lvl="1"/>
            <a:r>
              <a:rPr lang="en-US" sz="2400" dirty="0"/>
              <a:t>Network of high performance servers</a:t>
            </a:r>
          </a:p>
          <a:p>
            <a:r>
              <a:rPr lang="en-US" sz="2400" b="1" dirty="0"/>
              <a:t>Scavenging Grids</a:t>
            </a:r>
          </a:p>
          <a:p>
            <a:pPr lvl="1"/>
            <a:r>
              <a:rPr lang="en-US" sz="2400" dirty="0"/>
              <a:t>Network of desktop computers</a:t>
            </a:r>
          </a:p>
          <a:p>
            <a:pPr lvl="1"/>
            <a:r>
              <a:rPr lang="en-US" sz="2400" dirty="0"/>
              <a:t>Use idle CPU cycles (“scavenging”) to execute tasks</a:t>
            </a:r>
          </a:p>
          <a:p>
            <a:r>
              <a:rPr lang="en-US" sz="2400" b="1" dirty="0"/>
              <a:t>Data Grids</a:t>
            </a:r>
          </a:p>
          <a:p>
            <a:pPr lvl="1"/>
            <a:r>
              <a:rPr lang="en-US" sz="2400" dirty="0"/>
              <a:t>Access, modify or transfer huge amounts of data</a:t>
            </a:r>
          </a:p>
        </p:txBody>
      </p:sp>
    </p:spTree>
    <p:extLst>
      <p:ext uri="{BB962C8B-B14F-4D97-AF65-F5344CB8AC3E}">
        <p14:creationId xmlns:p14="http://schemas.microsoft.com/office/powerpoint/2010/main" val="321583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a:t>Can you identify some potential design issues in Grid Computing?</a:t>
            </a:r>
          </a:p>
        </p:txBody>
      </p:sp>
    </p:spTree>
    <p:extLst>
      <p:ext uri="{BB962C8B-B14F-4D97-AF65-F5344CB8AC3E}">
        <p14:creationId xmlns:p14="http://schemas.microsoft.com/office/powerpoint/2010/main" val="1478228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Issues in Grids</a:t>
            </a:r>
          </a:p>
        </p:txBody>
      </p:sp>
      <p:sp>
        <p:nvSpPr>
          <p:cNvPr id="3" name="Content Placeholder 2"/>
          <p:cNvSpPr>
            <a:spLocks noGrp="1"/>
          </p:cNvSpPr>
          <p:nvPr>
            <p:ph idx="1"/>
          </p:nvPr>
        </p:nvSpPr>
        <p:spPr/>
        <p:txBody>
          <a:bodyPr>
            <a:normAutofit/>
          </a:bodyPr>
          <a:lstStyle/>
          <a:p>
            <a:r>
              <a:rPr lang="en-US" b="1" dirty="0"/>
              <a:t>Heterogeneity</a:t>
            </a:r>
            <a:r>
              <a:rPr lang="en-US" dirty="0"/>
              <a:t> – Connected systems may run different OS, have different architecture</a:t>
            </a:r>
          </a:p>
          <a:p>
            <a:r>
              <a:rPr lang="en-US" b="1" dirty="0"/>
              <a:t>Security</a:t>
            </a:r>
            <a:r>
              <a:rPr lang="en-US" dirty="0"/>
              <a:t> – How do we trust the solution returned by a node?</a:t>
            </a:r>
          </a:p>
          <a:p>
            <a:r>
              <a:rPr lang="en-US" b="1" dirty="0"/>
              <a:t>Dynamic Nature </a:t>
            </a:r>
            <a:r>
              <a:rPr lang="en-US" dirty="0"/>
              <a:t>– When nodes come and go dynamically, how do we obtain the result?</a:t>
            </a:r>
          </a:p>
          <a:p>
            <a:r>
              <a:rPr lang="en-US" b="1" dirty="0"/>
              <a:t>Network Connectivity </a:t>
            </a:r>
            <a:r>
              <a:rPr lang="en-US" dirty="0"/>
              <a:t>– What happens if nodes cannot periodically connect?</a:t>
            </a:r>
          </a:p>
        </p:txBody>
      </p:sp>
    </p:spTree>
    <p:extLst>
      <p:ext uri="{BB962C8B-B14F-4D97-AF65-F5344CB8AC3E}">
        <p14:creationId xmlns:p14="http://schemas.microsoft.com/office/powerpoint/2010/main" val="395149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Look Back at the “Grid” Analogy</a:t>
            </a:r>
          </a:p>
        </p:txBody>
      </p:sp>
      <p:sp>
        <p:nvSpPr>
          <p:cNvPr id="3" name="Content Placeholder 2"/>
          <p:cNvSpPr>
            <a:spLocks noGrp="1"/>
          </p:cNvSpPr>
          <p:nvPr>
            <p:ph idx="1"/>
          </p:nvPr>
        </p:nvSpPr>
        <p:spPr/>
        <p:txBody>
          <a:bodyPr>
            <a:normAutofit/>
          </a:bodyPr>
          <a:lstStyle/>
          <a:p>
            <a:r>
              <a:rPr lang="en-US" dirty="0"/>
              <a:t>An electric grid possesses the following features:</a:t>
            </a:r>
          </a:p>
          <a:p>
            <a:pPr lvl="1"/>
            <a:r>
              <a:rPr lang="en-US" dirty="0"/>
              <a:t>Interconnected nodes acting like a single entity</a:t>
            </a:r>
          </a:p>
          <a:p>
            <a:pPr lvl="1"/>
            <a:r>
              <a:rPr lang="en-US" dirty="0"/>
              <a:t>Users do not know which node serves their requests</a:t>
            </a:r>
          </a:p>
          <a:p>
            <a:r>
              <a:rPr lang="en-US" dirty="0"/>
              <a:t>Grid computing is a collaborative effort, and users usually do not pay for the services they receive.</a:t>
            </a:r>
          </a:p>
          <a:p>
            <a:pPr lvl="1"/>
            <a:endParaRPr lang="en-US" dirty="0"/>
          </a:p>
        </p:txBody>
      </p:sp>
    </p:spTree>
    <p:extLst>
      <p:ext uri="{BB962C8B-B14F-4D97-AF65-F5344CB8AC3E}">
        <p14:creationId xmlns:p14="http://schemas.microsoft.com/office/powerpoint/2010/main" val="116663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a:t>Utility Computing</a:t>
            </a:r>
          </a:p>
        </p:txBody>
      </p:sp>
      <p:sp>
        <p:nvSpPr>
          <p:cNvPr id="3" name="Content Placeholder 2"/>
          <p:cNvSpPr>
            <a:spLocks noGrp="1"/>
          </p:cNvSpPr>
          <p:nvPr>
            <p:ph idx="1"/>
          </p:nvPr>
        </p:nvSpPr>
        <p:spPr>
          <a:xfrm>
            <a:off x="457200" y="1676400"/>
            <a:ext cx="8229600" cy="4449763"/>
          </a:xfrm>
        </p:spPr>
        <p:txBody>
          <a:bodyPr>
            <a:normAutofit/>
          </a:bodyPr>
          <a:lstStyle/>
          <a:p>
            <a:r>
              <a:rPr lang="en-US" sz="2400" dirty="0"/>
              <a:t>Computing is considered as a utility, similar to how electricity is provided to homes.</a:t>
            </a:r>
          </a:p>
          <a:p>
            <a:r>
              <a:rPr lang="en-US" sz="2400" dirty="0"/>
              <a:t>Every connection is metered.</a:t>
            </a:r>
          </a:p>
          <a:p>
            <a:r>
              <a:rPr lang="en-US" sz="2400" dirty="0"/>
              <a:t>Users can utilize computing power according to their needs.</a:t>
            </a:r>
          </a:p>
          <a:p>
            <a:r>
              <a:rPr lang="en-US" sz="2400" dirty="0"/>
              <a:t>Pay-as-you-use model.</a:t>
            </a:r>
          </a:p>
          <a:p>
            <a:endParaRPr lang="en-US" sz="2400" dirty="0"/>
          </a:p>
        </p:txBody>
      </p:sp>
    </p:spTree>
    <p:extLst>
      <p:ext uri="{BB962C8B-B14F-4D97-AF65-F5344CB8AC3E}">
        <p14:creationId xmlns:p14="http://schemas.microsoft.com/office/powerpoint/2010/main" val="658922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5484D-2C76-430D-9822-8856770C4EAE}"/>
              </a:ext>
            </a:extLst>
          </p:cNvPr>
          <p:cNvPicPr>
            <a:picLocks noChangeAspect="1"/>
          </p:cNvPicPr>
          <p:nvPr/>
        </p:nvPicPr>
        <p:blipFill>
          <a:blip r:embed="rId2"/>
          <a:stretch>
            <a:fillRect/>
          </a:stretch>
        </p:blipFill>
        <p:spPr>
          <a:xfrm>
            <a:off x="343359" y="0"/>
            <a:ext cx="8495841" cy="6767321"/>
          </a:xfrm>
          <a:prstGeom prst="rect">
            <a:avLst/>
          </a:prstGeom>
        </p:spPr>
      </p:pic>
    </p:spTree>
    <p:extLst>
      <p:ext uri="{BB962C8B-B14F-4D97-AF65-F5344CB8AC3E}">
        <p14:creationId xmlns:p14="http://schemas.microsoft.com/office/powerpoint/2010/main" val="14411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endParaRPr lang="en-US" dirty="0"/>
          </a:p>
          <a:p>
            <a:r>
              <a:rPr lang="en-US" dirty="0"/>
              <a:t>What is a grid?</a:t>
            </a:r>
          </a:p>
          <a:p>
            <a:r>
              <a:rPr lang="en-US" dirty="0"/>
              <a:t>Features of the grid?</a:t>
            </a:r>
          </a:p>
          <a:p>
            <a:r>
              <a:rPr lang="en-US" dirty="0"/>
              <a:t>Why do we need a grid?</a:t>
            </a:r>
          </a:p>
        </p:txBody>
      </p:sp>
    </p:spTree>
    <p:extLst>
      <p:ext uri="{BB962C8B-B14F-4D97-AF65-F5344CB8AC3E}">
        <p14:creationId xmlns:p14="http://schemas.microsoft.com/office/powerpoint/2010/main" val="179556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99BB-A00C-4C78-BEC3-353C03379E3F}"/>
              </a:ext>
            </a:extLst>
          </p:cNvPr>
          <p:cNvSpPr>
            <a:spLocks noGrp="1"/>
          </p:cNvSpPr>
          <p:nvPr>
            <p:ph type="title"/>
          </p:nvPr>
        </p:nvSpPr>
        <p:spPr/>
        <p:txBody>
          <a:bodyPr/>
          <a:lstStyle/>
          <a:p>
            <a:r>
              <a:rPr lang="en-US" dirty="0"/>
              <a:t>Grid Computing</a:t>
            </a:r>
            <a:endParaRPr lang="en-IN" dirty="0"/>
          </a:p>
        </p:txBody>
      </p:sp>
      <p:sp>
        <p:nvSpPr>
          <p:cNvPr id="3" name="Content Placeholder 2">
            <a:extLst>
              <a:ext uri="{FF2B5EF4-FFF2-40B4-BE49-F238E27FC236}">
                <a16:creationId xmlns:a16="http://schemas.microsoft.com/office/drawing/2014/main" id="{762F46FD-635F-441F-8802-1B91142D9FB9}"/>
              </a:ext>
            </a:extLst>
          </p:cNvPr>
          <p:cNvSpPr>
            <a:spLocks noGrp="1"/>
          </p:cNvSpPr>
          <p:nvPr>
            <p:ph idx="1"/>
          </p:nvPr>
        </p:nvSpPr>
        <p:spPr>
          <a:xfrm>
            <a:off x="457200" y="1828800"/>
            <a:ext cx="8229600" cy="4297363"/>
          </a:xfrm>
        </p:spPr>
        <p:txBody>
          <a:bodyPr>
            <a:normAutofit/>
          </a:bodyPr>
          <a:lstStyle/>
          <a:p>
            <a:pPr algn="just"/>
            <a:r>
              <a:rPr lang="en-US" sz="2400" b="1" i="0" dirty="0">
                <a:solidFill>
                  <a:srgbClr val="000000"/>
                </a:solidFill>
                <a:effectLst/>
                <a:latin typeface="+mj-lt"/>
              </a:rPr>
              <a:t>Grid computing</a:t>
            </a:r>
            <a:r>
              <a:rPr lang="en-US" sz="2400" b="0" i="0" dirty="0">
                <a:solidFill>
                  <a:srgbClr val="000000"/>
                </a:solidFill>
                <a:effectLst/>
                <a:latin typeface="+mj-lt"/>
              </a:rPr>
              <a:t> is the practice of leveraging multiple computers, often geographically distributed but connected by networks, to work together to accomplish joint tasks. </a:t>
            </a:r>
          </a:p>
          <a:p>
            <a:pPr algn="just"/>
            <a:r>
              <a:rPr lang="en-US" sz="2400" b="0" i="0" dirty="0">
                <a:solidFill>
                  <a:srgbClr val="000000"/>
                </a:solidFill>
                <a:effectLst/>
                <a:latin typeface="+mj-lt"/>
              </a:rPr>
              <a:t>It is typically run on a “</a:t>
            </a:r>
            <a:r>
              <a:rPr lang="en-US" sz="2400" b="1" i="0" u="none" strike="noStrike" dirty="0">
                <a:solidFill>
                  <a:srgbClr val="0D6BFA"/>
                </a:solidFill>
                <a:effectLst/>
                <a:latin typeface="+mj-lt"/>
                <a:hlinkClick r:id="rId2"/>
              </a:rPr>
              <a:t>data grid</a:t>
            </a:r>
            <a:r>
              <a:rPr lang="en-US" sz="2400" b="0" i="0" dirty="0">
                <a:solidFill>
                  <a:srgbClr val="000000"/>
                </a:solidFill>
                <a:effectLst/>
                <a:latin typeface="+mj-lt"/>
              </a:rPr>
              <a:t>,” a set of computers that directly interact with each other to coordinate jobs.</a:t>
            </a:r>
            <a:endParaRPr lang="en-IN" sz="2400" dirty="0">
              <a:latin typeface="+mj-lt"/>
            </a:endParaRPr>
          </a:p>
        </p:txBody>
      </p:sp>
    </p:spTree>
    <p:extLst>
      <p:ext uri="{BB962C8B-B14F-4D97-AF65-F5344CB8AC3E}">
        <p14:creationId xmlns:p14="http://schemas.microsoft.com/office/powerpoint/2010/main" val="322780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Computing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00201"/>
            <a:ext cx="7848600" cy="4800600"/>
          </a:xfrm>
        </p:spPr>
      </p:pic>
    </p:spTree>
    <p:extLst>
      <p:ext uri="{BB962C8B-B14F-4D97-AF65-F5344CB8AC3E}">
        <p14:creationId xmlns:p14="http://schemas.microsoft.com/office/powerpoint/2010/main" val="104889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4000" dirty="0"/>
              <a:t>How does Grid Computing Work?</a:t>
            </a:r>
          </a:p>
        </p:txBody>
      </p:sp>
      <p:sp>
        <p:nvSpPr>
          <p:cNvPr id="5" name="Content Placeholder 2">
            <a:extLst>
              <a:ext uri="{FF2B5EF4-FFF2-40B4-BE49-F238E27FC236}">
                <a16:creationId xmlns:a16="http://schemas.microsoft.com/office/drawing/2014/main" id="{4CE036D6-AA34-4B34-A808-57D5E4708222}"/>
              </a:ext>
            </a:extLst>
          </p:cNvPr>
          <p:cNvSpPr>
            <a:spLocks noGrp="1"/>
          </p:cNvSpPr>
          <p:nvPr>
            <p:ph idx="1"/>
          </p:nvPr>
        </p:nvSpPr>
        <p:spPr>
          <a:xfrm>
            <a:off x="457200" y="1295400"/>
            <a:ext cx="8229600" cy="5211763"/>
          </a:xfrm>
        </p:spPr>
        <p:txBody>
          <a:bodyPr>
            <a:normAutofit/>
          </a:bodyPr>
          <a:lstStyle/>
          <a:p>
            <a:pPr algn="just"/>
            <a:r>
              <a:rPr lang="en-US" sz="2400" b="0" i="0" dirty="0">
                <a:solidFill>
                  <a:srgbClr val="000000"/>
                </a:solidFill>
                <a:effectLst/>
                <a:latin typeface="+mj-lt"/>
              </a:rPr>
              <a:t>Grid computing works by running </a:t>
            </a:r>
            <a:r>
              <a:rPr lang="en-US" sz="2400" b="0" i="0" dirty="0">
                <a:solidFill>
                  <a:srgbClr val="FF0000"/>
                </a:solidFill>
                <a:effectLst/>
                <a:latin typeface="+mj-lt"/>
              </a:rPr>
              <a:t>specialized software </a:t>
            </a:r>
            <a:r>
              <a:rPr lang="en-US" sz="2400" b="0" i="0" dirty="0">
                <a:solidFill>
                  <a:srgbClr val="000000"/>
                </a:solidFill>
                <a:effectLst/>
                <a:latin typeface="+mj-lt"/>
              </a:rPr>
              <a:t>on every computer that participates in the data grid. </a:t>
            </a:r>
          </a:p>
          <a:p>
            <a:pPr algn="just"/>
            <a:r>
              <a:rPr lang="en-US" sz="2400" b="0" i="0" dirty="0">
                <a:solidFill>
                  <a:srgbClr val="000000"/>
                </a:solidFill>
                <a:effectLst/>
                <a:latin typeface="+mj-lt"/>
              </a:rPr>
              <a:t>The software acts as the </a:t>
            </a:r>
            <a:r>
              <a:rPr lang="en-US" sz="2400" b="0" i="0" dirty="0">
                <a:solidFill>
                  <a:srgbClr val="FF0000"/>
                </a:solidFill>
                <a:effectLst/>
                <a:latin typeface="+mj-lt"/>
              </a:rPr>
              <a:t>manager of the entire system</a:t>
            </a:r>
            <a:r>
              <a:rPr lang="en-US" sz="2400" b="0" i="0" dirty="0">
                <a:solidFill>
                  <a:srgbClr val="000000"/>
                </a:solidFill>
                <a:effectLst/>
                <a:latin typeface="+mj-lt"/>
              </a:rPr>
              <a:t> and coordinates various tasks across the grid. </a:t>
            </a:r>
          </a:p>
          <a:p>
            <a:pPr algn="just"/>
            <a:r>
              <a:rPr lang="en-US" sz="2400" b="0" i="0" dirty="0">
                <a:solidFill>
                  <a:srgbClr val="000000"/>
                </a:solidFill>
                <a:effectLst/>
                <a:latin typeface="+mj-lt"/>
              </a:rPr>
              <a:t>Specifically, the software </a:t>
            </a:r>
            <a:r>
              <a:rPr lang="en-US" sz="2400" b="0" i="0" dirty="0">
                <a:solidFill>
                  <a:srgbClr val="FF0000"/>
                </a:solidFill>
                <a:effectLst/>
                <a:latin typeface="+mj-lt"/>
              </a:rPr>
              <a:t>assigns subtasks to each computer </a:t>
            </a:r>
            <a:r>
              <a:rPr lang="en-US" sz="2400" b="0" i="0" dirty="0">
                <a:solidFill>
                  <a:srgbClr val="000000"/>
                </a:solidFill>
                <a:effectLst/>
                <a:latin typeface="+mj-lt"/>
              </a:rPr>
              <a:t>so they can work simultaneously on their respective subtasks.</a:t>
            </a:r>
          </a:p>
          <a:p>
            <a:pPr algn="just"/>
            <a:r>
              <a:rPr lang="en-US" sz="2400" b="0" i="0" dirty="0">
                <a:solidFill>
                  <a:srgbClr val="000000"/>
                </a:solidFill>
                <a:effectLst/>
                <a:latin typeface="+mj-lt"/>
              </a:rPr>
              <a:t> After the completion of subtasks, the outputs are gathered and aggregated to complete a larger-scale task. </a:t>
            </a:r>
          </a:p>
          <a:p>
            <a:pPr algn="just"/>
            <a:r>
              <a:rPr lang="en-US" sz="2400" b="0" i="0" dirty="0">
                <a:solidFill>
                  <a:srgbClr val="000000"/>
                </a:solidFill>
                <a:effectLst/>
                <a:latin typeface="+mj-lt"/>
              </a:rPr>
              <a:t>The software lets each computer communicate over the network with the other computers so they can share information on what portion of the subtasks each computer is running, and how to consolidate and deliver outputs.</a:t>
            </a:r>
            <a:endParaRPr lang="en-IN" sz="2400" dirty="0">
              <a:latin typeface="+mj-lt"/>
            </a:endParaRPr>
          </a:p>
        </p:txBody>
      </p:sp>
    </p:spTree>
    <p:extLst>
      <p:ext uri="{BB962C8B-B14F-4D97-AF65-F5344CB8AC3E}">
        <p14:creationId xmlns:p14="http://schemas.microsoft.com/office/powerpoint/2010/main" val="37222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23A9-D9B2-4CD0-9D2B-871D4D650652}"/>
              </a:ext>
            </a:extLst>
          </p:cNvPr>
          <p:cNvSpPr>
            <a:spLocks noGrp="1"/>
          </p:cNvSpPr>
          <p:nvPr>
            <p:ph type="title"/>
          </p:nvPr>
        </p:nvSpPr>
        <p:spPr>
          <a:xfrm>
            <a:off x="457200" y="274638"/>
            <a:ext cx="8229600" cy="868362"/>
          </a:xfrm>
        </p:spPr>
        <p:txBody>
          <a:bodyPr>
            <a:normAutofit/>
          </a:bodyPr>
          <a:lstStyle/>
          <a:p>
            <a:r>
              <a:rPr lang="en-US" sz="4000" dirty="0" err="1"/>
              <a:t>Contd</a:t>
            </a:r>
            <a:r>
              <a:rPr lang="en-US" sz="4000" dirty="0"/>
              <a:t>…</a:t>
            </a:r>
            <a:endParaRPr lang="en-IN" sz="4000" dirty="0"/>
          </a:p>
        </p:txBody>
      </p:sp>
      <p:pic>
        <p:nvPicPr>
          <p:cNvPr id="7" name="Picture 6">
            <a:extLst>
              <a:ext uri="{FF2B5EF4-FFF2-40B4-BE49-F238E27FC236}">
                <a16:creationId xmlns:a16="http://schemas.microsoft.com/office/drawing/2014/main" id="{BE474EEF-0963-4B9B-AA44-8F155BCCA6FA}"/>
              </a:ext>
            </a:extLst>
          </p:cNvPr>
          <p:cNvPicPr>
            <a:picLocks noChangeAspect="1"/>
          </p:cNvPicPr>
          <p:nvPr/>
        </p:nvPicPr>
        <p:blipFill>
          <a:blip r:embed="rId2"/>
          <a:stretch>
            <a:fillRect/>
          </a:stretch>
        </p:blipFill>
        <p:spPr>
          <a:xfrm>
            <a:off x="497909" y="1295400"/>
            <a:ext cx="8188891" cy="4830618"/>
          </a:xfrm>
          <a:prstGeom prst="rect">
            <a:avLst/>
          </a:prstGeom>
        </p:spPr>
      </p:pic>
    </p:spTree>
    <p:extLst>
      <p:ext uri="{BB962C8B-B14F-4D97-AF65-F5344CB8AC3E}">
        <p14:creationId xmlns:p14="http://schemas.microsoft.com/office/powerpoint/2010/main" val="326280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7962-2EB9-4C05-AD3C-83E999B131B4}"/>
              </a:ext>
            </a:extLst>
          </p:cNvPr>
          <p:cNvSpPr>
            <a:spLocks noGrp="1"/>
          </p:cNvSpPr>
          <p:nvPr>
            <p:ph type="title"/>
          </p:nvPr>
        </p:nvSpPr>
        <p:spPr>
          <a:xfrm>
            <a:off x="457200" y="274638"/>
            <a:ext cx="8229600" cy="639762"/>
          </a:xfrm>
        </p:spPr>
        <p:txBody>
          <a:bodyPr>
            <a:noAutofit/>
          </a:bodyPr>
          <a:lstStyle/>
          <a:p>
            <a:r>
              <a:rPr lang="en-US" sz="4000" dirty="0"/>
              <a:t>How is Grid Computing Used?</a:t>
            </a:r>
            <a:endParaRPr lang="en-IN" sz="4000" dirty="0"/>
          </a:p>
        </p:txBody>
      </p:sp>
      <p:sp>
        <p:nvSpPr>
          <p:cNvPr id="3" name="Content Placeholder 2">
            <a:extLst>
              <a:ext uri="{FF2B5EF4-FFF2-40B4-BE49-F238E27FC236}">
                <a16:creationId xmlns:a16="http://schemas.microsoft.com/office/drawing/2014/main" id="{49EAC167-F873-40FD-B2FB-2377547A95A2}"/>
              </a:ext>
            </a:extLst>
          </p:cNvPr>
          <p:cNvSpPr>
            <a:spLocks noGrp="1"/>
          </p:cNvSpPr>
          <p:nvPr>
            <p:ph idx="1"/>
          </p:nvPr>
        </p:nvSpPr>
        <p:spPr>
          <a:xfrm>
            <a:off x="443204" y="1249362"/>
            <a:ext cx="8229600" cy="5334000"/>
          </a:xfrm>
        </p:spPr>
        <p:txBody>
          <a:bodyPr>
            <a:normAutofit lnSpcReduction="10000"/>
          </a:bodyPr>
          <a:lstStyle/>
          <a:p>
            <a:pPr algn="just"/>
            <a:r>
              <a:rPr lang="en-US" sz="2400" b="0" i="0" dirty="0">
                <a:solidFill>
                  <a:srgbClr val="000000"/>
                </a:solidFill>
                <a:effectLst/>
                <a:latin typeface="+mj-lt"/>
              </a:rPr>
              <a:t>Grid computing is especially useful when different subject matter experts need to collaborate on a project but do not necessarily have the means to immediately share data and computing resources in a single site. </a:t>
            </a:r>
          </a:p>
          <a:p>
            <a:pPr algn="just"/>
            <a:r>
              <a:rPr lang="en-US" sz="2400" b="0" i="0" dirty="0">
                <a:solidFill>
                  <a:srgbClr val="000000"/>
                </a:solidFill>
                <a:effectLst/>
                <a:latin typeface="+mj-lt"/>
              </a:rPr>
              <a:t>By joining forces despite the geographical distance, the distributed teams are able to leverage their own resources that contribute to a bigger effort. </a:t>
            </a:r>
          </a:p>
          <a:p>
            <a:pPr algn="just"/>
            <a:r>
              <a:rPr lang="en-US" sz="2400" b="0" i="0" dirty="0">
                <a:solidFill>
                  <a:srgbClr val="000000"/>
                </a:solidFill>
                <a:effectLst/>
                <a:latin typeface="+mj-lt"/>
              </a:rPr>
              <a:t>This means that all computing resources do not have to work on the same specific task, but can work on sub-tasks that collectively make up the end goal. </a:t>
            </a:r>
          </a:p>
          <a:p>
            <a:pPr algn="just"/>
            <a:r>
              <a:rPr lang="en-US" sz="2400" i="1" dirty="0">
                <a:solidFill>
                  <a:srgbClr val="000000"/>
                </a:solidFill>
                <a:latin typeface="+mj-lt"/>
              </a:rPr>
              <a:t>For example, a research team might analyze weather patterns in the North Atlantic region, while another team analyzes the south Atlantic region, and both results can be combined to deliver a complete picture of Atlantic weather patterns.</a:t>
            </a:r>
            <a:endParaRPr lang="en-IN" sz="2400" i="1" dirty="0">
              <a:solidFill>
                <a:srgbClr val="000000"/>
              </a:solidFill>
              <a:latin typeface="+mj-lt"/>
            </a:endParaRPr>
          </a:p>
        </p:txBody>
      </p:sp>
    </p:spTree>
    <p:extLst>
      <p:ext uri="{BB962C8B-B14F-4D97-AF65-F5344CB8AC3E}">
        <p14:creationId xmlns:p14="http://schemas.microsoft.com/office/powerpoint/2010/main" val="332634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0416-7281-4E14-9D31-FE9867ED5BFE}"/>
              </a:ext>
            </a:extLst>
          </p:cNvPr>
          <p:cNvSpPr>
            <a:spLocks noGrp="1"/>
          </p:cNvSpPr>
          <p:nvPr>
            <p:ph type="title"/>
          </p:nvPr>
        </p:nvSpPr>
        <p:spPr>
          <a:xfrm>
            <a:off x="457200" y="76200"/>
            <a:ext cx="8229600" cy="715962"/>
          </a:xfrm>
        </p:spPr>
        <p:txBody>
          <a:bodyPr>
            <a:normAutofit/>
          </a:bodyPr>
          <a:lstStyle/>
          <a:p>
            <a:r>
              <a:rPr lang="en-US" sz="4000" u="sng" dirty="0">
                <a:hlinkClick r:id="rId3">
                  <a:extLst>
                    <a:ext uri="{A12FA001-AC4F-418D-AE19-62706E023703}">
                      <ahyp:hlinkClr xmlns:ahyp="http://schemas.microsoft.com/office/drawing/2018/hyperlinkcolor" val="tx"/>
                    </a:ext>
                  </a:extLst>
                </a:hlinkClick>
              </a:rPr>
              <a:t>I</a:t>
            </a:r>
            <a:r>
              <a:rPr lang="en-US" sz="4000" i="0" u="sng" strike="noStrike" dirty="0">
                <a:effectLst/>
                <a:hlinkClick r:id="rId3">
                  <a:extLst>
                    <a:ext uri="{A12FA001-AC4F-418D-AE19-62706E023703}">
                      <ahyp:hlinkClr xmlns:ahyp="http://schemas.microsoft.com/office/drawing/2018/hyperlinkcolor" val="tx"/>
                    </a:ext>
                  </a:extLst>
                </a:hlinkClick>
              </a:rPr>
              <a:t>n-memory Data </a:t>
            </a:r>
            <a:r>
              <a:rPr lang="en-US" sz="4000" u="sng" dirty="0">
                <a:hlinkClick r:id="rId3">
                  <a:extLst>
                    <a:ext uri="{A12FA001-AC4F-418D-AE19-62706E023703}">
                      <ahyp:hlinkClr xmlns:ahyp="http://schemas.microsoft.com/office/drawing/2018/hyperlinkcolor" val="tx"/>
                    </a:ext>
                  </a:extLst>
                </a:hlinkClick>
              </a:rPr>
              <a:t>G</a:t>
            </a:r>
            <a:r>
              <a:rPr lang="en-US" sz="4000" i="0" u="sng" strike="noStrike" dirty="0">
                <a:effectLst/>
                <a:hlinkClick r:id="rId3">
                  <a:extLst>
                    <a:ext uri="{A12FA001-AC4F-418D-AE19-62706E023703}">
                      <ahyp:hlinkClr xmlns:ahyp="http://schemas.microsoft.com/office/drawing/2018/hyperlinkcolor" val="tx"/>
                    </a:ext>
                  </a:extLst>
                </a:hlinkClick>
              </a:rPr>
              <a:t>rid</a:t>
            </a:r>
            <a:r>
              <a:rPr lang="en-US" sz="4000" i="0" u="sng" dirty="0">
                <a:effectLst/>
              </a:rPr>
              <a:t> </a:t>
            </a:r>
            <a:endParaRPr lang="en-IN" sz="4000" u="sng" dirty="0"/>
          </a:p>
        </p:txBody>
      </p:sp>
      <p:sp>
        <p:nvSpPr>
          <p:cNvPr id="3" name="Content Placeholder 2">
            <a:extLst>
              <a:ext uri="{FF2B5EF4-FFF2-40B4-BE49-F238E27FC236}">
                <a16:creationId xmlns:a16="http://schemas.microsoft.com/office/drawing/2014/main" id="{D21CFC65-9DCB-4678-8BD5-DB7C2E1C95DC}"/>
              </a:ext>
            </a:extLst>
          </p:cNvPr>
          <p:cNvSpPr>
            <a:spLocks noGrp="1"/>
          </p:cNvSpPr>
          <p:nvPr>
            <p:ph idx="1"/>
          </p:nvPr>
        </p:nvSpPr>
        <p:spPr>
          <a:xfrm>
            <a:off x="457200" y="990600"/>
            <a:ext cx="8229600" cy="5715000"/>
          </a:xfrm>
        </p:spPr>
        <p:txBody>
          <a:bodyPr>
            <a:noAutofit/>
          </a:bodyPr>
          <a:lstStyle/>
          <a:p>
            <a:pPr algn="just"/>
            <a:r>
              <a:rPr lang="en-US" sz="2400" b="0" i="0" dirty="0">
                <a:solidFill>
                  <a:srgbClr val="000000"/>
                </a:solidFill>
                <a:effectLst/>
                <a:latin typeface="+mj-lt"/>
              </a:rPr>
              <a:t>While often seen as a large-scale </a:t>
            </a:r>
            <a:r>
              <a:rPr lang="en-US" sz="2400" b="1" i="0" u="none" strike="noStrike" dirty="0">
                <a:solidFill>
                  <a:srgbClr val="0D6BFA"/>
                </a:solidFill>
                <a:effectLst/>
                <a:latin typeface="+mj-lt"/>
                <a:hlinkClick r:id="rId4"/>
              </a:rPr>
              <a:t>distributed computing</a:t>
            </a:r>
            <a:r>
              <a:rPr lang="en-US" sz="2400" b="0" i="0" dirty="0">
                <a:solidFill>
                  <a:srgbClr val="000000"/>
                </a:solidFill>
                <a:effectLst/>
                <a:latin typeface="+mj-lt"/>
              </a:rPr>
              <a:t> endeavor, grid computing can also be leveraged at a local level. </a:t>
            </a:r>
          </a:p>
          <a:p>
            <a:pPr algn="just"/>
            <a:r>
              <a:rPr lang="en-US" sz="2400" b="0" i="0" dirty="0">
                <a:solidFill>
                  <a:srgbClr val="000000"/>
                </a:solidFill>
                <a:effectLst/>
                <a:latin typeface="+mj-lt"/>
              </a:rPr>
              <a:t>For example, a corporation that allocates a set of computer nodes running in a cluster to jointly perform a given task is a simple example of grid computing in action. </a:t>
            </a:r>
          </a:p>
          <a:p>
            <a:pPr algn="just"/>
            <a:r>
              <a:rPr lang="en-US" sz="2400" b="0" i="0" dirty="0">
                <a:solidFill>
                  <a:srgbClr val="000000"/>
                </a:solidFill>
                <a:effectLst/>
                <a:latin typeface="+mj-lt"/>
              </a:rPr>
              <a:t>A specific type of local data grid is an </a:t>
            </a:r>
            <a:r>
              <a:rPr lang="en-US" sz="2400" b="1" i="0" u="none" strike="noStrike" dirty="0">
                <a:solidFill>
                  <a:srgbClr val="0D6BFA"/>
                </a:solidFill>
                <a:effectLst/>
                <a:latin typeface="+mj-lt"/>
                <a:hlinkClick r:id="rId3"/>
              </a:rPr>
              <a:t>in-memory data grid</a:t>
            </a:r>
            <a:r>
              <a:rPr lang="en-US" sz="2400" b="0" i="0" dirty="0">
                <a:solidFill>
                  <a:srgbClr val="000000"/>
                </a:solidFill>
                <a:effectLst/>
                <a:latin typeface="+mj-lt"/>
              </a:rPr>
              <a:t> (IMDG) in which computers are tightly connected via coordination software and a network connection to collectively process data in memory. </a:t>
            </a:r>
          </a:p>
          <a:p>
            <a:pPr algn="just"/>
            <a:r>
              <a:rPr lang="en-US" sz="2400" b="0" i="0" dirty="0">
                <a:solidFill>
                  <a:srgbClr val="000000"/>
                </a:solidFill>
                <a:effectLst/>
                <a:latin typeface="+mj-lt"/>
              </a:rPr>
              <a:t>The advantage is that the data is stored in memory across all computers in the data grid, so all data accesses are very fast.</a:t>
            </a:r>
          </a:p>
          <a:p>
            <a:pPr algn="just"/>
            <a:r>
              <a:rPr lang="en-US" sz="2400" b="0" i="0" dirty="0">
                <a:solidFill>
                  <a:srgbClr val="000000"/>
                </a:solidFill>
                <a:effectLst/>
                <a:latin typeface="+mj-lt"/>
              </a:rPr>
              <a:t>IMDGs are especially useful when the grid computing tasks require extremely high throughput and extremely low latency.</a:t>
            </a:r>
            <a:endParaRPr lang="en-IN" sz="2400" dirty="0">
              <a:latin typeface="+mj-lt"/>
            </a:endParaRPr>
          </a:p>
        </p:txBody>
      </p:sp>
    </p:spTree>
    <p:extLst>
      <p:ext uri="{BB962C8B-B14F-4D97-AF65-F5344CB8AC3E}">
        <p14:creationId xmlns:p14="http://schemas.microsoft.com/office/powerpoint/2010/main" val="195319347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83DD-7ED4-4E04-A4A0-A5F866DB17A9}"/>
              </a:ext>
            </a:extLst>
          </p:cNvPr>
          <p:cNvSpPr>
            <a:spLocks noGrp="1"/>
          </p:cNvSpPr>
          <p:nvPr>
            <p:ph type="title"/>
          </p:nvPr>
        </p:nvSpPr>
        <p:spPr>
          <a:xfrm>
            <a:off x="457200" y="274638"/>
            <a:ext cx="8229600" cy="792162"/>
          </a:xfrm>
        </p:spPr>
        <p:txBody>
          <a:bodyPr/>
          <a:lstStyle/>
          <a:p>
            <a:r>
              <a:rPr lang="en-US" dirty="0" err="1"/>
              <a:t>Contd</a:t>
            </a:r>
            <a:r>
              <a:rPr lang="en-US" dirty="0"/>
              <a:t>…</a:t>
            </a:r>
            <a:endParaRPr lang="en-IN" dirty="0"/>
          </a:p>
        </p:txBody>
      </p:sp>
      <p:pic>
        <p:nvPicPr>
          <p:cNvPr id="6" name="Picture 5">
            <a:extLst>
              <a:ext uri="{FF2B5EF4-FFF2-40B4-BE49-F238E27FC236}">
                <a16:creationId xmlns:a16="http://schemas.microsoft.com/office/drawing/2014/main" id="{43B2D899-44F6-4D5C-89EC-E23A0106D1F0}"/>
              </a:ext>
            </a:extLst>
          </p:cNvPr>
          <p:cNvPicPr>
            <a:picLocks noChangeAspect="1"/>
          </p:cNvPicPr>
          <p:nvPr/>
        </p:nvPicPr>
        <p:blipFill>
          <a:blip r:embed="rId2"/>
          <a:stretch>
            <a:fillRect/>
          </a:stretch>
        </p:blipFill>
        <p:spPr>
          <a:xfrm>
            <a:off x="401216" y="1676400"/>
            <a:ext cx="8229600" cy="3809677"/>
          </a:xfrm>
          <a:prstGeom prst="rect">
            <a:avLst/>
          </a:prstGeom>
        </p:spPr>
      </p:pic>
    </p:spTree>
    <p:extLst>
      <p:ext uri="{BB962C8B-B14F-4D97-AF65-F5344CB8AC3E}">
        <p14:creationId xmlns:p14="http://schemas.microsoft.com/office/powerpoint/2010/main" val="4031511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Al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1995</TotalTime>
  <Words>663</Words>
  <Application>Microsoft Office PowerPoint</Application>
  <PresentationFormat>On-screen Show (4:3)</PresentationFormat>
  <Paragraphs>54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Grid and Utility Computing</vt:lpstr>
      <vt:lpstr>Review</vt:lpstr>
      <vt:lpstr>Grid Computing</vt:lpstr>
      <vt:lpstr>Grid Computing Architecture</vt:lpstr>
      <vt:lpstr>How does Grid Computing Work?</vt:lpstr>
      <vt:lpstr>Contd…</vt:lpstr>
      <vt:lpstr>How is Grid Computing Used?</vt:lpstr>
      <vt:lpstr>In-memory Data Grid </vt:lpstr>
      <vt:lpstr>Contd…</vt:lpstr>
      <vt:lpstr>Types of Grids</vt:lpstr>
      <vt:lpstr>Can you identify some potential design issues in Grid Computing?</vt:lpstr>
      <vt:lpstr>Design Issues in Grids</vt:lpstr>
      <vt:lpstr>A Look Back at the “Grid” Analogy</vt:lpstr>
      <vt:lpstr>Utility Computing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User</dc:creator>
  <cp:lastModifiedBy>rn2816@outlook.com</cp:lastModifiedBy>
  <cp:revision>180</cp:revision>
  <dcterms:created xsi:type="dcterms:W3CDTF">2006-08-16T00:00:00Z</dcterms:created>
  <dcterms:modified xsi:type="dcterms:W3CDTF">2021-08-13T09:12:49Z</dcterms:modified>
</cp:coreProperties>
</file>