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728d8ca8d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728d8ca8d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728d8ca8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e728d8ca8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728d8ca8d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728d8ca8d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77fcee77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77fcee77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77fcee7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77fcee7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77fcee7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77fcee7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77fcee77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77fcee77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77fcee77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e77fcee77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77fcee77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77fcee77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77fcee7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e77fcee7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728d8ca8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728d8ca8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77fcee77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77fcee77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77fcee77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e77fcee77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77fcee77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77fcee77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e77fcee77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e77fcee77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77fcee77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77fcee77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e77fcee77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e77fcee77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77fcee77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e77fcee77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728d8ca8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728d8ca8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728d8ca8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728d8ca8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728d8ca8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728d8ca8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728d8ca8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728d8ca8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728d8ca8d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728d8ca8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728d8ca8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728d8ca8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728d8ca8d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728d8ca8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kB32-Cvj0X4" TargetMode="External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hyperlink" Target="https://www.chromium.org/developers/design-documents/multi-process-architectur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mozilla.org/en-US/docs/Web/API" TargetMode="External"/><Relationship Id="rId4" Type="http://schemas.openxmlformats.org/officeDocument/2006/relationships/hyperlink" Target="https://developer.mozilla.org/en-US/docs/Web/AP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nodejs.org/docs/latest-v15.x/api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youtube.com/watch?v=ztspvPYybIY" TargetMode="External"/><Relationship Id="rId4" Type="http://schemas.openxmlformats.org/officeDocument/2006/relationships/image" Target="../media/image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 Overview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</a:t>
            </a:r>
            <a:r>
              <a:rPr lang="en"/>
              <a:t>let's</a:t>
            </a:r>
            <a:r>
              <a:rPr lang="en"/>
              <a:t> ask ourselves the following question</a:t>
            </a:r>
            <a:endParaRPr/>
          </a:p>
        </p:txBody>
      </p:sp>
      <p:sp>
        <p:nvSpPr>
          <p:cNvPr id="261" name="Google Shape;26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happens when an user types in ‘ax123’ and submits it?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	The server (hopefully!) sends back an error</a:t>
            </a:r>
            <a:endParaRPr b="1">
              <a:solidFill>
                <a:srgbClr val="FF0000"/>
              </a:solidFill>
            </a:endParaRPr>
          </a:p>
          <a:p>
            <a:pPr indent="-35194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that a productive use of bandwidth (and very limited) server resources?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>
                <a:solidFill>
                  <a:srgbClr val="FF0000"/>
                </a:solidFill>
              </a:rPr>
              <a:t>No</a:t>
            </a:r>
            <a:endParaRPr b="1">
              <a:solidFill>
                <a:srgbClr val="FF0000"/>
              </a:solidFill>
            </a:endParaRPr>
          </a:p>
          <a:p>
            <a:pPr indent="-35194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Assume we have a more complicated form</a:t>
            </a:r>
            <a:endParaRPr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Requirement: someone who checks ‘yes’ for disability fills in a textbox, explaining the type of disability.</a:t>
            </a:r>
            <a:endParaRPr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Is there a way to ensure that the textbox is enabled on when someone selects ‘yes’.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endan Eich, creator of the JavaScript programming language, explains how the language is used, and why it's still a favorite among programmers for its ease of use.&#10;&#10;Follow InfoWorld to satisfy your tech business needs!&#10;------------------------------­----&#10;SUBSCRIBE: http://www.youtube.com/subscription_center?add_user=InfoWorld&#10;FACEBOOK: https://www.facebook.com/Infoworld/&#10;TWITTER: https://twitter.com/Infoworld&#10;WEBSITE:  http://www.infoworld.com/" id="266" name="Google Shape;266;p23" title="What is JavaScript? Creator Brendan Eich explain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600" y="762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5807900" y="107150"/>
            <a:ext cx="3118200" cy="4486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 txBox="1"/>
          <p:nvPr/>
        </p:nvSpPr>
        <p:spPr>
          <a:xfrm>
            <a:off x="6386525" y="4743300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Server Machine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5697125" y="214375"/>
            <a:ext cx="610800" cy="5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80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85725" y="107150"/>
            <a:ext cx="4875600" cy="4714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1020375" y="4743300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Client Machine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6" name="Google Shape;276;p24"/>
          <p:cNvSpPr/>
          <p:nvPr/>
        </p:nvSpPr>
        <p:spPr>
          <a:xfrm>
            <a:off x="246450" y="214375"/>
            <a:ext cx="3889800" cy="103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Browser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77" name="Google Shape;277;p24"/>
          <p:cNvSpPr/>
          <p:nvPr/>
        </p:nvSpPr>
        <p:spPr>
          <a:xfrm>
            <a:off x="4495213" y="214375"/>
            <a:ext cx="610800" cy="5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XXX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278" name="Google Shape;278;p24"/>
          <p:cNvSpPr/>
          <p:nvPr/>
        </p:nvSpPr>
        <p:spPr>
          <a:xfrm>
            <a:off x="246450" y="1366225"/>
            <a:ext cx="4532700" cy="40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Operating System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(xwindow, keyboard driver)</a:t>
            </a:r>
            <a:endParaRPr b="1" sz="900">
              <a:solidFill>
                <a:schemeClr val="lt1"/>
              </a:solidFill>
            </a:endParaRPr>
          </a:p>
        </p:txBody>
      </p:sp>
      <p:pic>
        <p:nvPicPr>
          <p:cNvPr id="279" name="Google Shape;279;p24"/>
          <p:cNvPicPr preferRelativeResize="0"/>
          <p:nvPr/>
        </p:nvPicPr>
        <p:blipFill rotWithShape="1">
          <a:blip r:embed="rId3">
            <a:alphaModFix/>
          </a:blip>
          <a:srcRect b="4686" l="3334" r="3511" t="5361"/>
          <a:stretch/>
        </p:blipFill>
        <p:spPr>
          <a:xfrm>
            <a:off x="180975" y="1958575"/>
            <a:ext cx="2959471" cy="28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4"/>
          <p:cNvPicPr preferRelativeResize="0"/>
          <p:nvPr/>
        </p:nvPicPr>
        <p:blipFill rotWithShape="1">
          <a:blip r:embed="rId4">
            <a:alphaModFix/>
          </a:blip>
          <a:srcRect b="19217" l="9703" r="10886" t="19814"/>
          <a:stretch/>
        </p:blipFill>
        <p:spPr>
          <a:xfrm>
            <a:off x="3268275" y="3831250"/>
            <a:ext cx="1489501" cy="7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4"/>
          <p:cNvSpPr/>
          <p:nvPr/>
        </p:nvSpPr>
        <p:spPr>
          <a:xfrm>
            <a:off x="6515100" y="217875"/>
            <a:ext cx="19074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Server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82" name="Google Shape;28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0450" y="2172061"/>
            <a:ext cx="2904000" cy="143904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3" name="Google Shape;283;p24"/>
          <p:cNvSpPr txBox="1"/>
          <p:nvPr/>
        </p:nvSpPr>
        <p:spPr>
          <a:xfrm>
            <a:off x="6635375" y="3695550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index.html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4" name="Google Shape;284;p24"/>
          <p:cNvPicPr preferRelativeResize="0"/>
          <p:nvPr/>
        </p:nvPicPr>
        <p:blipFill rotWithShape="1">
          <a:blip r:embed="rId6">
            <a:alphaModFix/>
          </a:blip>
          <a:srcRect b="0" l="0" r="39882" t="0"/>
          <a:stretch/>
        </p:blipFill>
        <p:spPr>
          <a:xfrm>
            <a:off x="491512" y="2233663"/>
            <a:ext cx="2338399" cy="131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24"/>
          <p:cNvCxnSpPr/>
          <p:nvPr/>
        </p:nvCxnSpPr>
        <p:spPr>
          <a:xfrm rot="10800000">
            <a:off x="6130175" y="497775"/>
            <a:ext cx="505200" cy="18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24"/>
          <p:cNvSpPr txBox="1"/>
          <p:nvPr/>
        </p:nvSpPr>
        <p:spPr>
          <a:xfrm>
            <a:off x="6515100" y="138163"/>
            <a:ext cx="111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listening</a:t>
            </a:r>
            <a:endParaRPr b="1" i="1" sz="1100">
              <a:solidFill>
                <a:srgbClr val="FF99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673100" y="793075"/>
            <a:ext cx="954300" cy="470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Parsing &amp; Rendering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88" name="Google Shape;288;p24"/>
          <p:cNvSpPr/>
          <p:nvPr/>
        </p:nvSpPr>
        <p:spPr>
          <a:xfrm>
            <a:off x="2852775" y="793075"/>
            <a:ext cx="954300" cy="470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JavScript Engine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see a quick demo</a:t>
            </a:r>
            <a:endParaRPr/>
          </a:p>
        </p:txBody>
      </p:sp>
      <p:sp>
        <p:nvSpPr>
          <p:cNvPr id="294" name="Google Shape;29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VSCode Live server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HTML + JS for email validation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Directly on the browser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Just Debugging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Replit.com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i="1" lang="en"/>
              <a:t>Same </a:t>
            </a:r>
            <a:r>
              <a:rPr lang="en"/>
              <a:t>HTML + JS for email validation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“Hosted” language</a:t>
            </a:r>
            <a:endParaRPr/>
          </a:p>
        </p:txBody>
      </p:sp>
      <p:sp>
        <p:nvSpPr>
          <p:cNvPr id="300" name="Google Shape;30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Never intended to work alone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Always runs with “friends”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Hosted in an environment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Like in a browser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In a C++ shell - Node - explained later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Relies on “friends” in the hosting environment for some of the features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JavaScript Engines</a:t>
            </a:r>
            <a:endParaRPr/>
          </a:p>
        </p:txBody>
      </p:sp>
      <p:sp>
        <p:nvSpPr>
          <p:cNvPr id="306" name="Google Shape;30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Chrome has </a:t>
            </a:r>
            <a:r>
              <a:rPr b="1" lang="en"/>
              <a:t>V8 Engine</a:t>
            </a:r>
            <a:endParaRPr b="1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So does Node.js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Firefox has Spidermonkey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Safari has JavaScriptCore (also called Nitro)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Edge has Chakra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575" y="242800"/>
            <a:ext cx="521893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8"/>
          <p:cNvSpPr txBox="1"/>
          <p:nvPr/>
        </p:nvSpPr>
        <p:spPr>
          <a:xfrm>
            <a:off x="612825" y="4375500"/>
            <a:ext cx="187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Chrome Multi Process Architecture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28"/>
          <p:cNvSpPr/>
          <p:nvPr/>
        </p:nvSpPr>
        <p:spPr>
          <a:xfrm>
            <a:off x="6931675" y="1356200"/>
            <a:ext cx="2069400" cy="1878600"/>
          </a:xfrm>
          <a:prstGeom prst="wedgeRoundRectCallout">
            <a:avLst>
              <a:gd fmla="val -88836" name="adj1"/>
              <a:gd fmla="val 7139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Inside WebKit there is JavaScriptCore - JavaScript Engine V8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/>
          <p:nvPr/>
        </p:nvSpPr>
        <p:spPr>
          <a:xfrm>
            <a:off x="1406425" y="1788175"/>
            <a:ext cx="6419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Caution: </a:t>
            </a:r>
            <a:r>
              <a:rPr i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following slides show a heavily (</a:t>
            </a:r>
            <a:r>
              <a:rPr i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unapologetically)</a:t>
            </a:r>
            <a:r>
              <a:rPr i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simplified model of javascript in Browser, so as to help you understand. Use this just as a tool/mental model to understand javascript-in-browser vs javascript-in-Nodejs. DO NOT interpret the modules </a:t>
            </a:r>
            <a:r>
              <a:rPr i="1"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literally! For example, there is no such thing called ‘friend’</a:t>
            </a:r>
            <a:endParaRPr i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is single threaded!</a:t>
            </a:r>
            <a:endParaRPr/>
          </a:p>
        </p:txBody>
      </p:sp>
      <p:sp>
        <p:nvSpPr>
          <p:cNvPr id="324" name="Google Shape;32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But its not slow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But how does it get work done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It works similar to IIITS students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When you can’t do the assignment what do you do?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Ask your friend to do it and go to sleep/watch movie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Tell him to wake you up when he is done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The friends are threads (workers) spawned and run by the </a:t>
            </a:r>
            <a:r>
              <a:rPr b="1" lang="en"/>
              <a:t>hosted </a:t>
            </a:r>
            <a:r>
              <a:rPr lang="en"/>
              <a:t>environment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/>
          <p:nvPr/>
        </p:nvSpPr>
        <p:spPr>
          <a:xfrm>
            <a:off x="1890325" y="101400"/>
            <a:ext cx="5414700" cy="494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Browser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(program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written in C++)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30" name="Google Shape;330;p31"/>
          <p:cNvSpPr/>
          <p:nvPr/>
        </p:nvSpPr>
        <p:spPr>
          <a:xfrm>
            <a:off x="1966525" y="718700"/>
            <a:ext cx="1104000" cy="69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V8 </a:t>
            </a:r>
            <a:r>
              <a:rPr lang="en">
                <a:solidFill>
                  <a:schemeClr val="lt1"/>
                </a:solidFill>
              </a:rPr>
              <a:t>JavScript Engine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1" name="Google Shape;331;p31"/>
          <p:cNvSpPr/>
          <p:nvPr/>
        </p:nvSpPr>
        <p:spPr>
          <a:xfrm>
            <a:off x="5452075" y="251146"/>
            <a:ext cx="1436700" cy="813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Renderer (HTML) friend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2" name="Google Shape;332;p31"/>
          <p:cNvSpPr/>
          <p:nvPr/>
        </p:nvSpPr>
        <p:spPr>
          <a:xfrm>
            <a:off x="5504000" y="1175250"/>
            <a:ext cx="1436700" cy="813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Network (xpc) friend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3" name="Google Shape;333;p31"/>
          <p:cNvSpPr/>
          <p:nvPr/>
        </p:nvSpPr>
        <p:spPr>
          <a:xfrm>
            <a:off x="5544200" y="2317350"/>
            <a:ext cx="1436700" cy="813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Timer friend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4" name="Google Shape;334;p31"/>
          <p:cNvSpPr/>
          <p:nvPr/>
        </p:nvSpPr>
        <p:spPr>
          <a:xfrm>
            <a:off x="5604475" y="3246725"/>
            <a:ext cx="1436700" cy="813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Other HTML </a:t>
            </a:r>
            <a:r>
              <a:rPr lang="en">
                <a:solidFill>
                  <a:schemeClr val="lt1"/>
                </a:solidFill>
              </a:rPr>
              <a:t>related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friend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5" name="Google Shape;335;p31"/>
          <p:cNvSpPr/>
          <p:nvPr/>
        </p:nvSpPr>
        <p:spPr>
          <a:xfrm>
            <a:off x="5504000" y="4099900"/>
            <a:ext cx="1307100" cy="813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Some other useful </a:t>
            </a:r>
            <a:r>
              <a:rPr lang="en">
                <a:solidFill>
                  <a:schemeClr val="lt1"/>
                </a:solidFill>
              </a:rPr>
              <a:t>friend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6" name="Google Shape;336;p31"/>
          <p:cNvSpPr/>
          <p:nvPr/>
        </p:nvSpPr>
        <p:spPr>
          <a:xfrm>
            <a:off x="3608200" y="251150"/>
            <a:ext cx="311400" cy="4681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WEB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 APIS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37" name="Google Shape;337;p31"/>
          <p:cNvSpPr/>
          <p:nvPr/>
        </p:nvSpPr>
        <p:spPr>
          <a:xfrm>
            <a:off x="3070525" y="937250"/>
            <a:ext cx="537600" cy="261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1"/>
          <p:cNvSpPr/>
          <p:nvPr/>
        </p:nvSpPr>
        <p:spPr>
          <a:xfrm>
            <a:off x="3919600" y="584375"/>
            <a:ext cx="1532400" cy="261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1"/>
          <p:cNvSpPr/>
          <p:nvPr/>
        </p:nvSpPr>
        <p:spPr>
          <a:xfrm>
            <a:off x="3919600" y="1550500"/>
            <a:ext cx="1584300" cy="261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1"/>
          <p:cNvSpPr/>
          <p:nvPr/>
        </p:nvSpPr>
        <p:spPr>
          <a:xfrm>
            <a:off x="3919600" y="4451300"/>
            <a:ext cx="1584300" cy="261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1"/>
          <p:cNvSpPr/>
          <p:nvPr/>
        </p:nvSpPr>
        <p:spPr>
          <a:xfrm>
            <a:off x="3919600" y="3518750"/>
            <a:ext cx="1684800" cy="261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1"/>
          <p:cNvSpPr/>
          <p:nvPr/>
        </p:nvSpPr>
        <p:spPr>
          <a:xfrm>
            <a:off x="3869350" y="2863300"/>
            <a:ext cx="1684800" cy="261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1"/>
          <p:cNvSpPr/>
          <p:nvPr/>
        </p:nvSpPr>
        <p:spPr>
          <a:xfrm>
            <a:off x="241100" y="2451200"/>
            <a:ext cx="723300" cy="271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</a:t>
            </a:r>
            <a:endParaRPr/>
          </a:p>
        </p:txBody>
      </p:sp>
      <p:sp>
        <p:nvSpPr>
          <p:cNvPr id="344" name="Google Shape;344;p31"/>
          <p:cNvSpPr/>
          <p:nvPr/>
        </p:nvSpPr>
        <p:spPr>
          <a:xfrm>
            <a:off x="964400" y="2461250"/>
            <a:ext cx="925800" cy="261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1"/>
          <p:cNvSpPr/>
          <p:nvPr/>
        </p:nvSpPr>
        <p:spPr>
          <a:xfrm>
            <a:off x="7785700" y="1931300"/>
            <a:ext cx="1235400" cy="1321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sp>
        <p:nvSpPr>
          <p:cNvPr id="346" name="Google Shape;346;p31"/>
          <p:cNvSpPr/>
          <p:nvPr/>
        </p:nvSpPr>
        <p:spPr>
          <a:xfrm>
            <a:off x="7305025" y="2461250"/>
            <a:ext cx="537600" cy="261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1"/>
          <p:cNvSpPr txBox="1"/>
          <p:nvPr/>
        </p:nvSpPr>
        <p:spPr>
          <a:xfrm>
            <a:off x="7488700" y="3450500"/>
            <a:ext cx="1532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JavaScript is executed as needed - triggered by events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 Revolution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89600"/>
            <a:ext cx="5313900" cy="19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Tim Berners-Lee, a British scientist, invented the World Wide Web (WWW) in 1989, while working at CERN.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The Web was originally conceived and developed to meet the demand for </a:t>
            </a:r>
            <a:r>
              <a:rPr b="1" lang="en" sz="1500"/>
              <a:t>automated information-sharing between scientists</a:t>
            </a:r>
            <a:r>
              <a:rPr lang="en" sz="1500"/>
              <a:t> in universities and institutes around the world.</a:t>
            </a:r>
            <a:endParaRPr sz="1500"/>
          </a:p>
        </p:txBody>
      </p:sp>
      <p:sp>
        <p:nvSpPr>
          <p:cNvPr id="67" name="Google Shape;67;p14"/>
          <p:cNvSpPr txBox="1"/>
          <p:nvPr/>
        </p:nvSpPr>
        <p:spPr>
          <a:xfrm>
            <a:off x="1650200" y="4436275"/>
            <a:ext cx="351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Source: https://home.cern/science/computing/birth-web/short-history-web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600" y="1020350"/>
            <a:ext cx="3213600" cy="206147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971675" y="3482575"/>
            <a:ext cx="56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First web page: http://info.cern.ch/hypertext/WWW/TheProject.html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/>
          <p:nvPr/>
        </p:nvSpPr>
        <p:spPr>
          <a:xfrm>
            <a:off x="1890325" y="101400"/>
            <a:ext cx="5414700" cy="494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How shall we design this??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53" name="Google Shape;353;p32"/>
          <p:cNvSpPr/>
          <p:nvPr/>
        </p:nvSpPr>
        <p:spPr>
          <a:xfrm>
            <a:off x="96425" y="2059400"/>
            <a:ext cx="1235400" cy="1090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1331825" y="2461250"/>
            <a:ext cx="558300" cy="261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2"/>
          <p:cNvSpPr/>
          <p:nvPr/>
        </p:nvSpPr>
        <p:spPr>
          <a:xfrm>
            <a:off x="7785700" y="1931300"/>
            <a:ext cx="1235400" cy="1321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of Code execution</a:t>
            </a:r>
            <a:endParaRPr/>
          </a:p>
        </p:txBody>
      </p:sp>
      <p:sp>
        <p:nvSpPr>
          <p:cNvPr id="356" name="Google Shape;356;p32"/>
          <p:cNvSpPr/>
          <p:nvPr/>
        </p:nvSpPr>
        <p:spPr>
          <a:xfrm>
            <a:off x="7305025" y="2461250"/>
            <a:ext cx="537600" cy="261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/>
          <p:nvPr/>
        </p:nvSpPr>
        <p:spPr>
          <a:xfrm>
            <a:off x="1890325" y="101400"/>
            <a:ext cx="5414700" cy="494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 </a:t>
            </a:r>
            <a:r>
              <a:rPr b="1" lang="en">
                <a:solidFill>
                  <a:schemeClr val="lt1"/>
                </a:solidFill>
              </a:rPr>
              <a:t>program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written in C/C++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62" name="Google Shape;362;p33"/>
          <p:cNvSpPr/>
          <p:nvPr/>
        </p:nvSpPr>
        <p:spPr>
          <a:xfrm>
            <a:off x="1966525" y="718700"/>
            <a:ext cx="1104000" cy="69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V8 JavScript Engine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3" name="Google Shape;363;p33"/>
          <p:cNvSpPr/>
          <p:nvPr/>
        </p:nvSpPr>
        <p:spPr>
          <a:xfrm>
            <a:off x="5452075" y="251146"/>
            <a:ext cx="1436700" cy="813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Renderer (HTML) friend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4" name="Google Shape;364;p33"/>
          <p:cNvSpPr/>
          <p:nvPr/>
        </p:nvSpPr>
        <p:spPr>
          <a:xfrm>
            <a:off x="5504000" y="1175250"/>
            <a:ext cx="1436700" cy="813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Network (xpc) friend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5" name="Google Shape;365;p33"/>
          <p:cNvSpPr/>
          <p:nvPr/>
        </p:nvSpPr>
        <p:spPr>
          <a:xfrm>
            <a:off x="5544200" y="2317350"/>
            <a:ext cx="1436700" cy="813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Timer friend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6" name="Google Shape;366;p33"/>
          <p:cNvSpPr/>
          <p:nvPr/>
        </p:nvSpPr>
        <p:spPr>
          <a:xfrm>
            <a:off x="5604475" y="3246725"/>
            <a:ext cx="1436700" cy="813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Other HTML related friend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33"/>
          <p:cNvSpPr/>
          <p:nvPr/>
        </p:nvSpPr>
        <p:spPr>
          <a:xfrm>
            <a:off x="5504000" y="4099900"/>
            <a:ext cx="1307100" cy="813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Some other useful friend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8" name="Google Shape;368;p33"/>
          <p:cNvSpPr/>
          <p:nvPr/>
        </p:nvSpPr>
        <p:spPr>
          <a:xfrm>
            <a:off x="3608200" y="251150"/>
            <a:ext cx="311400" cy="4681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WEB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 APIS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69" name="Google Shape;369;p33"/>
          <p:cNvSpPr/>
          <p:nvPr/>
        </p:nvSpPr>
        <p:spPr>
          <a:xfrm>
            <a:off x="3070525" y="937250"/>
            <a:ext cx="537600" cy="261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3"/>
          <p:cNvSpPr/>
          <p:nvPr/>
        </p:nvSpPr>
        <p:spPr>
          <a:xfrm>
            <a:off x="3919600" y="584375"/>
            <a:ext cx="1532400" cy="261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3"/>
          <p:cNvSpPr/>
          <p:nvPr/>
        </p:nvSpPr>
        <p:spPr>
          <a:xfrm>
            <a:off x="3919600" y="1550500"/>
            <a:ext cx="1584300" cy="261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3"/>
          <p:cNvSpPr/>
          <p:nvPr/>
        </p:nvSpPr>
        <p:spPr>
          <a:xfrm>
            <a:off x="3919600" y="4451300"/>
            <a:ext cx="1584300" cy="261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3"/>
          <p:cNvSpPr/>
          <p:nvPr/>
        </p:nvSpPr>
        <p:spPr>
          <a:xfrm>
            <a:off x="3919600" y="3518750"/>
            <a:ext cx="1684800" cy="261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3"/>
          <p:cNvSpPr/>
          <p:nvPr/>
        </p:nvSpPr>
        <p:spPr>
          <a:xfrm>
            <a:off x="3869350" y="2863300"/>
            <a:ext cx="1684800" cy="261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3"/>
          <p:cNvSpPr/>
          <p:nvPr/>
        </p:nvSpPr>
        <p:spPr>
          <a:xfrm>
            <a:off x="96425" y="2059400"/>
            <a:ext cx="1235400" cy="1090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376" name="Google Shape;376;p33"/>
          <p:cNvSpPr/>
          <p:nvPr/>
        </p:nvSpPr>
        <p:spPr>
          <a:xfrm>
            <a:off x="1331825" y="2461250"/>
            <a:ext cx="558300" cy="261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3"/>
          <p:cNvSpPr/>
          <p:nvPr/>
        </p:nvSpPr>
        <p:spPr>
          <a:xfrm>
            <a:off x="7785700" y="1931300"/>
            <a:ext cx="1235400" cy="1321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of Code execution</a:t>
            </a:r>
            <a:endParaRPr/>
          </a:p>
        </p:txBody>
      </p:sp>
      <p:sp>
        <p:nvSpPr>
          <p:cNvPr id="378" name="Google Shape;378;p33"/>
          <p:cNvSpPr/>
          <p:nvPr/>
        </p:nvSpPr>
        <p:spPr>
          <a:xfrm>
            <a:off x="7305025" y="2461250"/>
            <a:ext cx="537600" cy="261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3"/>
          <p:cNvSpPr txBox="1"/>
          <p:nvPr/>
        </p:nvSpPr>
        <p:spPr>
          <a:xfrm>
            <a:off x="46200" y="251150"/>
            <a:ext cx="1793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Idea: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Let’s start by Copying the entire browser program and may be remove things that are not needed!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/>
          <p:nvPr/>
        </p:nvSpPr>
        <p:spPr>
          <a:xfrm>
            <a:off x="1890325" y="101400"/>
            <a:ext cx="5414700" cy="494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 program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written in C/C++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85" name="Google Shape;385;p34"/>
          <p:cNvSpPr/>
          <p:nvPr/>
        </p:nvSpPr>
        <p:spPr>
          <a:xfrm>
            <a:off x="1966525" y="718700"/>
            <a:ext cx="1104000" cy="698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V8 JavScript Engine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6" name="Google Shape;386;p34"/>
          <p:cNvSpPr/>
          <p:nvPr/>
        </p:nvSpPr>
        <p:spPr>
          <a:xfrm>
            <a:off x="5504000" y="1175250"/>
            <a:ext cx="1436700" cy="813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Network (xpc) friend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7" name="Google Shape;387;p34"/>
          <p:cNvSpPr/>
          <p:nvPr/>
        </p:nvSpPr>
        <p:spPr>
          <a:xfrm>
            <a:off x="5544200" y="2317350"/>
            <a:ext cx="1436700" cy="813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Timer friend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8" name="Google Shape;388;p34"/>
          <p:cNvSpPr/>
          <p:nvPr/>
        </p:nvSpPr>
        <p:spPr>
          <a:xfrm>
            <a:off x="5504000" y="4099900"/>
            <a:ext cx="1307100" cy="813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Some other useful friend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9" name="Google Shape;389;p34"/>
          <p:cNvSpPr/>
          <p:nvPr/>
        </p:nvSpPr>
        <p:spPr>
          <a:xfrm>
            <a:off x="3608200" y="251150"/>
            <a:ext cx="311400" cy="4681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APIS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90" name="Google Shape;390;p34"/>
          <p:cNvSpPr/>
          <p:nvPr/>
        </p:nvSpPr>
        <p:spPr>
          <a:xfrm>
            <a:off x="3070525" y="937250"/>
            <a:ext cx="537600" cy="261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4"/>
          <p:cNvSpPr/>
          <p:nvPr/>
        </p:nvSpPr>
        <p:spPr>
          <a:xfrm>
            <a:off x="3919600" y="1550500"/>
            <a:ext cx="1584300" cy="261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4"/>
          <p:cNvSpPr/>
          <p:nvPr/>
        </p:nvSpPr>
        <p:spPr>
          <a:xfrm>
            <a:off x="3919600" y="4451300"/>
            <a:ext cx="1584300" cy="261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4"/>
          <p:cNvSpPr/>
          <p:nvPr/>
        </p:nvSpPr>
        <p:spPr>
          <a:xfrm>
            <a:off x="3869350" y="2863300"/>
            <a:ext cx="1684800" cy="261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4"/>
          <p:cNvSpPr/>
          <p:nvPr/>
        </p:nvSpPr>
        <p:spPr>
          <a:xfrm>
            <a:off x="96425" y="2059400"/>
            <a:ext cx="1235400" cy="1090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395" name="Google Shape;395;p34"/>
          <p:cNvSpPr/>
          <p:nvPr/>
        </p:nvSpPr>
        <p:spPr>
          <a:xfrm>
            <a:off x="1331825" y="2461250"/>
            <a:ext cx="558300" cy="261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4"/>
          <p:cNvSpPr/>
          <p:nvPr/>
        </p:nvSpPr>
        <p:spPr>
          <a:xfrm>
            <a:off x="7785700" y="1931300"/>
            <a:ext cx="1235400" cy="1321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of Code execution</a:t>
            </a:r>
            <a:endParaRPr/>
          </a:p>
        </p:txBody>
      </p:sp>
      <p:sp>
        <p:nvSpPr>
          <p:cNvPr id="397" name="Google Shape;397;p34"/>
          <p:cNvSpPr/>
          <p:nvPr/>
        </p:nvSpPr>
        <p:spPr>
          <a:xfrm>
            <a:off x="7305025" y="2461250"/>
            <a:ext cx="537600" cy="261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4"/>
          <p:cNvSpPr txBox="1"/>
          <p:nvPr/>
        </p:nvSpPr>
        <p:spPr>
          <a:xfrm>
            <a:off x="46200" y="251150"/>
            <a:ext cx="179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This is what Ryan Dhal did for Node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9" name="Google Shape;399;p34"/>
          <p:cNvSpPr txBox="1"/>
          <p:nvPr/>
        </p:nvSpPr>
        <p:spPr>
          <a:xfrm>
            <a:off x="96425" y="3738800"/>
            <a:ext cx="179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caution</a:t>
            </a:r>
            <a:r>
              <a:rPr b="1" i="1" lang="en" sz="11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i="1" lang="en" sz="11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The sheer amount of thing removed was plenty. Not just 2 components</a:t>
            </a:r>
            <a:endParaRPr i="1" sz="11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0" name="Google Shape;400;p34"/>
          <p:cNvSpPr/>
          <p:nvPr/>
        </p:nvSpPr>
        <p:spPr>
          <a:xfrm>
            <a:off x="4089350" y="572725"/>
            <a:ext cx="2270823" cy="4592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6"/>
                </a:solidFill>
                <a:latin typeface="Arial"/>
              </a:rPr>
              <a:t>NODE</a:t>
            </a:r>
          </a:p>
        </p:txBody>
      </p:sp>
      <p:sp>
        <p:nvSpPr>
          <p:cNvPr id="401" name="Google Shape;401;p34"/>
          <p:cNvSpPr/>
          <p:nvPr/>
        </p:nvSpPr>
        <p:spPr>
          <a:xfrm>
            <a:off x="7554525" y="341550"/>
            <a:ext cx="1506900" cy="763500"/>
          </a:xfrm>
          <a:prstGeom prst="wedgeRectCallout">
            <a:avLst>
              <a:gd fmla="val -91333" name="adj1"/>
              <a:gd fmla="val 105262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We kept the Network friend around because we still want to talk to the </a:t>
            </a:r>
            <a:r>
              <a:rPr lang="en" sz="1100">
                <a:solidFill>
                  <a:schemeClr val="lt1"/>
                </a:solidFill>
              </a:rPr>
              <a:t>internet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see a quick demo</a:t>
            </a:r>
            <a:endParaRPr/>
          </a:p>
        </p:txBody>
      </p:sp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Same simple email validation in Node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VSCode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Replit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first presentation on Node.js from Ryan Dahl at JSConf 2009" id="412" name="Google Shape;412;p36" title="Ryan Dahl: Original Node.js present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152400"/>
            <a:ext cx="6574426" cy="49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- Run JavaScript locally</a:t>
            </a:r>
            <a:endParaRPr/>
          </a:p>
        </p:txBody>
      </p:sp>
      <p:sp>
        <p:nvSpPr>
          <p:cNvPr id="418" name="Google Shape;41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It can talk to the local file system through OS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It can listen to a port for requests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Hence you can use it to create Servers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V</a:t>
            </a:r>
            <a:r>
              <a:rPr lang="en"/>
              <a:t>oilà now you can write javascript for server side operations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Unlike the browser you can even increase the number of worker threads in the worker pools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Node (libuv) starts with 4 workers in the pool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You can also implement your own pools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24" name="Google Shape;42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Created by Brendan Eich for Netscape browser (1995ish)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In 10 days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Started as ‘Scheme in a browser’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Hosted language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Needs friends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Browser brings in all the friends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Ryan Dhal said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Don’t worry JS! No need for a browser!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I’ll give you all the friends you need! Let’s C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Node (2009)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5807900" y="107150"/>
            <a:ext cx="3118200" cy="4486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6386525" y="4743300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Server Machine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5697125" y="214375"/>
            <a:ext cx="610800" cy="5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80/443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85725" y="107150"/>
            <a:ext cx="4875600" cy="4714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1020375" y="4743300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Client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Machine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246450" y="214375"/>
            <a:ext cx="3889800" cy="103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Browser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4495213" y="214375"/>
            <a:ext cx="610800" cy="5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XXX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246450" y="1366225"/>
            <a:ext cx="4532700" cy="40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Operating System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(xwindow, keyboard driver)</a:t>
            </a:r>
            <a:endParaRPr b="1" sz="900">
              <a:solidFill>
                <a:schemeClr val="lt1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4686" l="3334" r="3511" t="5361"/>
          <a:stretch/>
        </p:blipFill>
        <p:spPr>
          <a:xfrm>
            <a:off x="180975" y="1958575"/>
            <a:ext cx="2959471" cy="28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4">
            <a:alphaModFix/>
          </a:blip>
          <a:srcRect b="19217" l="9703" r="10886" t="19814"/>
          <a:stretch/>
        </p:blipFill>
        <p:spPr>
          <a:xfrm>
            <a:off x="3268275" y="3831250"/>
            <a:ext cx="1489501" cy="7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/>
          <p:nvPr/>
        </p:nvSpPr>
        <p:spPr>
          <a:xfrm>
            <a:off x="6515100" y="217875"/>
            <a:ext cx="19074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Server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0450" y="2172061"/>
            <a:ext cx="2904000" cy="143904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" name="Google Shape;86;p15"/>
          <p:cNvSpPr txBox="1"/>
          <p:nvPr/>
        </p:nvSpPr>
        <p:spPr>
          <a:xfrm>
            <a:off x="6635375" y="3695550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index.html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 rot="10800000">
            <a:off x="6130175" y="497775"/>
            <a:ext cx="505200" cy="18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5"/>
          <p:cNvSpPr txBox="1"/>
          <p:nvPr/>
        </p:nvSpPr>
        <p:spPr>
          <a:xfrm>
            <a:off x="6515100" y="138163"/>
            <a:ext cx="111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listening</a:t>
            </a:r>
            <a:endParaRPr b="1" i="1" sz="1100">
              <a:solidFill>
                <a:srgbClr val="FF99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275" y="2227775"/>
            <a:ext cx="2087750" cy="1327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5"/>
          <p:cNvSpPr/>
          <p:nvPr/>
        </p:nvSpPr>
        <p:spPr>
          <a:xfrm>
            <a:off x="673100" y="793075"/>
            <a:ext cx="954300" cy="470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Parsing &amp; Rendering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5880450" y="1366225"/>
            <a:ext cx="2858100" cy="40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Operating System</a:t>
            </a:r>
            <a:endParaRPr b="1"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5807900" y="107150"/>
            <a:ext cx="3118200" cy="4486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6386525" y="4743300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Server Machine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5697125" y="214375"/>
            <a:ext cx="610800" cy="5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80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85725" y="107150"/>
            <a:ext cx="4875600" cy="4714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1020375" y="4743300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Client Machine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246450" y="214375"/>
            <a:ext cx="3889800" cy="103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Browser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4495213" y="214375"/>
            <a:ext cx="610800" cy="5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XXX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246450" y="1366225"/>
            <a:ext cx="4532700" cy="40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Operating System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(xwindow, keyboard driver)</a:t>
            </a:r>
            <a:endParaRPr b="1" sz="900">
              <a:solidFill>
                <a:schemeClr val="lt1"/>
              </a:solidFill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4686" l="3334" r="3511" t="5361"/>
          <a:stretch/>
        </p:blipFill>
        <p:spPr>
          <a:xfrm>
            <a:off x="180975" y="1958575"/>
            <a:ext cx="2959471" cy="28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 b="19217" l="9703" r="10886" t="19814"/>
          <a:stretch/>
        </p:blipFill>
        <p:spPr>
          <a:xfrm>
            <a:off x="3268275" y="3831250"/>
            <a:ext cx="1489501" cy="7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6515100" y="217875"/>
            <a:ext cx="19074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Server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0450" y="2172061"/>
            <a:ext cx="2904000" cy="143904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8" name="Google Shape;108;p16"/>
          <p:cNvSpPr txBox="1"/>
          <p:nvPr/>
        </p:nvSpPr>
        <p:spPr>
          <a:xfrm>
            <a:off x="6635375" y="3695550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index.html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9" name="Google Shape;109;p16"/>
          <p:cNvCxnSpPr>
            <a:stCxn id="105" idx="0"/>
          </p:cNvCxnSpPr>
          <p:nvPr/>
        </p:nvCxnSpPr>
        <p:spPr>
          <a:xfrm rot="10800000">
            <a:off x="3214725" y="1232350"/>
            <a:ext cx="798300" cy="2598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6"/>
          <p:cNvSpPr txBox="1"/>
          <p:nvPr/>
        </p:nvSpPr>
        <p:spPr>
          <a:xfrm>
            <a:off x="3643325" y="2068125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index.html</a:t>
            </a:r>
            <a:endParaRPr b="1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 rot="10800000">
            <a:off x="6130175" y="497775"/>
            <a:ext cx="505200" cy="18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6"/>
          <p:cNvSpPr txBox="1"/>
          <p:nvPr/>
        </p:nvSpPr>
        <p:spPr>
          <a:xfrm>
            <a:off x="6515100" y="138163"/>
            <a:ext cx="111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listening</a:t>
            </a:r>
            <a:endParaRPr b="1" i="1" sz="1100">
              <a:solidFill>
                <a:srgbClr val="FF99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673100" y="793075"/>
            <a:ext cx="954300" cy="470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Parsing &amp; Rendering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5880450" y="1366225"/>
            <a:ext cx="2858100" cy="40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Operating System</a:t>
            </a:r>
            <a:endParaRPr b="1" sz="900">
              <a:solidFill>
                <a:schemeClr val="lt1"/>
              </a:solidFill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437" y="2245950"/>
            <a:ext cx="2386539" cy="1291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5807900" y="107150"/>
            <a:ext cx="3118200" cy="4486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6386525" y="4743300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Server Machine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5697125" y="214375"/>
            <a:ext cx="610800" cy="5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80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85725" y="107150"/>
            <a:ext cx="4875600" cy="4714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1020375" y="4743300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Client Machine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246450" y="214375"/>
            <a:ext cx="3889800" cy="103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Browser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4495213" y="214375"/>
            <a:ext cx="610800" cy="5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XXX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246450" y="1366225"/>
            <a:ext cx="4532700" cy="40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Operating System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(xwindow, keyboard driver)</a:t>
            </a:r>
            <a:endParaRPr b="1" sz="900">
              <a:solidFill>
                <a:schemeClr val="lt1"/>
              </a:solidFill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b="4686" l="3334" r="3511" t="5361"/>
          <a:stretch/>
        </p:blipFill>
        <p:spPr>
          <a:xfrm>
            <a:off x="180975" y="1958575"/>
            <a:ext cx="2959471" cy="28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4">
            <a:alphaModFix/>
          </a:blip>
          <a:srcRect b="19217" l="9703" r="10886" t="19814"/>
          <a:stretch/>
        </p:blipFill>
        <p:spPr>
          <a:xfrm>
            <a:off x="3268275" y="3831250"/>
            <a:ext cx="1489501" cy="7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/>
          <p:nvPr/>
        </p:nvSpPr>
        <p:spPr>
          <a:xfrm>
            <a:off x="6515100" y="217875"/>
            <a:ext cx="19074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Server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0450" y="2172061"/>
            <a:ext cx="2904000" cy="143904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" name="Google Shape;132;p17"/>
          <p:cNvSpPr txBox="1"/>
          <p:nvPr/>
        </p:nvSpPr>
        <p:spPr>
          <a:xfrm>
            <a:off x="6635375" y="3695550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index.html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3" name="Google Shape;133;p17"/>
          <p:cNvCxnSpPr>
            <a:stCxn id="125" idx="3"/>
            <a:endCxn id="126" idx="2"/>
          </p:cNvCxnSpPr>
          <p:nvPr/>
        </p:nvCxnSpPr>
        <p:spPr>
          <a:xfrm flipH="1" rot="10800000">
            <a:off x="4136250" y="503725"/>
            <a:ext cx="359100" cy="2304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7"/>
          <p:cNvSpPr txBox="1"/>
          <p:nvPr/>
        </p:nvSpPr>
        <p:spPr>
          <a:xfrm>
            <a:off x="4981575" y="657925"/>
            <a:ext cx="111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HTTP Request</a:t>
            </a:r>
            <a:endParaRPr b="1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5" name="Google Shape;135;p17"/>
          <p:cNvCxnSpPr>
            <a:endCxn id="122" idx="2"/>
          </p:cNvCxnSpPr>
          <p:nvPr/>
        </p:nvCxnSpPr>
        <p:spPr>
          <a:xfrm>
            <a:off x="5130725" y="503725"/>
            <a:ext cx="5664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7"/>
          <p:cNvCxnSpPr/>
          <p:nvPr/>
        </p:nvCxnSpPr>
        <p:spPr>
          <a:xfrm rot="10800000">
            <a:off x="3214725" y="1232350"/>
            <a:ext cx="798300" cy="2598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7"/>
          <p:cNvSpPr txBox="1"/>
          <p:nvPr/>
        </p:nvSpPr>
        <p:spPr>
          <a:xfrm>
            <a:off x="3643325" y="2068125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index.html</a:t>
            </a:r>
            <a:endParaRPr b="1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8" name="Google Shape;138;p17"/>
          <p:cNvCxnSpPr/>
          <p:nvPr/>
        </p:nvCxnSpPr>
        <p:spPr>
          <a:xfrm rot="10800000">
            <a:off x="6130175" y="497775"/>
            <a:ext cx="505200" cy="18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7"/>
          <p:cNvSpPr txBox="1"/>
          <p:nvPr/>
        </p:nvSpPr>
        <p:spPr>
          <a:xfrm>
            <a:off x="6515100" y="138163"/>
            <a:ext cx="111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listening</a:t>
            </a:r>
            <a:endParaRPr b="1" i="1" sz="1100">
              <a:solidFill>
                <a:srgbClr val="FF99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673100" y="793075"/>
            <a:ext cx="954300" cy="470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Parsing &amp; Rendering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5880450" y="1366225"/>
            <a:ext cx="2858100" cy="40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Operating System</a:t>
            </a:r>
            <a:endParaRPr b="1" sz="900">
              <a:solidFill>
                <a:schemeClr val="lt1"/>
              </a:solidFill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437" y="2245950"/>
            <a:ext cx="2386539" cy="1291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>
            <a:off x="5880450" y="1366225"/>
            <a:ext cx="2858100" cy="40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Operating System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5807900" y="107150"/>
            <a:ext cx="3118200" cy="4486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6386525" y="4743300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Server Machine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5697125" y="214375"/>
            <a:ext cx="610800" cy="5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80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85725" y="107150"/>
            <a:ext cx="4875600" cy="4714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1020375" y="4743300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Client Machine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246450" y="214375"/>
            <a:ext cx="3889800" cy="103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Browser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4495213" y="214375"/>
            <a:ext cx="610800" cy="5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XXX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246450" y="1366225"/>
            <a:ext cx="4532700" cy="40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Operating System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(xwindow, keyboard driver)</a:t>
            </a:r>
            <a:endParaRPr b="1" sz="900">
              <a:solidFill>
                <a:schemeClr val="lt1"/>
              </a:solidFill>
            </a:endParaRPr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 b="4686" l="3334" r="3511" t="5361"/>
          <a:stretch/>
        </p:blipFill>
        <p:spPr>
          <a:xfrm>
            <a:off x="180975" y="1958575"/>
            <a:ext cx="2959471" cy="28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 rotWithShape="1">
          <a:blip r:embed="rId4">
            <a:alphaModFix/>
          </a:blip>
          <a:srcRect b="19217" l="9703" r="10886" t="19814"/>
          <a:stretch/>
        </p:blipFill>
        <p:spPr>
          <a:xfrm>
            <a:off x="3268275" y="3831250"/>
            <a:ext cx="1489501" cy="7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/>
          <p:nvPr/>
        </p:nvSpPr>
        <p:spPr>
          <a:xfrm>
            <a:off x="6515100" y="217875"/>
            <a:ext cx="19074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Server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0450" y="2172061"/>
            <a:ext cx="2904000" cy="143904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18"/>
          <p:cNvSpPr txBox="1"/>
          <p:nvPr/>
        </p:nvSpPr>
        <p:spPr>
          <a:xfrm>
            <a:off x="6635375" y="3695550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index.html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1" name="Google Shape;161;p18"/>
          <p:cNvCxnSpPr>
            <a:stCxn id="153" idx="3"/>
            <a:endCxn id="154" idx="2"/>
          </p:cNvCxnSpPr>
          <p:nvPr/>
        </p:nvCxnSpPr>
        <p:spPr>
          <a:xfrm flipH="1" rot="10800000">
            <a:off x="4136250" y="503725"/>
            <a:ext cx="359100" cy="2304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8"/>
          <p:cNvSpPr txBox="1"/>
          <p:nvPr/>
        </p:nvSpPr>
        <p:spPr>
          <a:xfrm>
            <a:off x="4981575" y="657925"/>
            <a:ext cx="111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HTTP Request</a:t>
            </a:r>
            <a:endParaRPr b="1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3" name="Google Shape;163;p18"/>
          <p:cNvCxnSpPr>
            <a:endCxn id="150" idx="2"/>
          </p:cNvCxnSpPr>
          <p:nvPr/>
        </p:nvCxnSpPr>
        <p:spPr>
          <a:xfrm>
            <a:off x="5130725" y="503725"/>
            <a:ext cx="5664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8"/>
          <p:cNvCxnSpPr/>
          <p:nvPr/>
        </p:nvCxnSpPr>
        <p:spPr>
          <a:xfrm rot="10800000">
            <a:off x="3214725" y="1232350"/>
            <a:ext cx="798300" cy="2598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8"/>
          <p:cNvSpPr txBox="1"/>
          <p:nvPr/>
        </p:nvSpPr>
        <p:spPr>
          <a:xfrm>
            <a:off x="3643325" y="2068125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index.html</a:t>
            </a:r>
            <a:endParaRPr b="1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6" name="Google Shape;166;p18"/>
          <p:cNvCxnSpPr/>
          <p:nvPr/>
        </p:nvCxnSpPr>
        <p:spPr>
          <a:xfrm rot="10800000">
            <a:off x="6130175" y="497775"/>
            <a:ext cx="505200" cy="18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8"/>
          <p:cNvSpPr txBox="1"/>
          <p:nvPr/>
        </p:nvSpPr>
        <p:spPr>
          <a:xfrm>
            <a:off x="6515100" y="138163"/>
            <a:ext cx="111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listening</a:t>
            </a:r>
            <a:endParaRPr b="1" i="1" sz="1100">
              <a:solidFill>
                <a:srgbClr val="FF99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8" name="Google Shape;168;p18"/>
          <p:cNvCxnSpPr>
            <a:stCxn id="158" idx="2"/>
          </p:cNvCxnSpPr>
          <p:nvPr/>
        </p:nvCxnSpPr>
        <p:spPr>
          <a:xfrm>
            <a:off x="7468800" y="796575"/>
            <a:ext cx="75000" cy="1335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8"/>
          <p:cNvSpPr txBox="1"/>
          <p:nvPr/>
        </p:nvSpPr>
        <p:spPr>
          <a:xfrm>
            <a:off x="7629600" y="906775"/>
            <a:ext cx="111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Finds in filesystem</a:t>
            </a:r>
            <a:endParaRPr b="1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673100" y="793075"/>
            <a:ext cx="954300" cy="470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Parsing &amp; Rendering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437" y="2245950"/>
            <a:ext cx="2386539" cy="1291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/>
          <p:nvPr/>
        </p:nvSpPr>
        <p:spPr>
          <a:xfrm>
            <a:off x="5880450" y="1366225"/>
            <a:ext cx="2858100" cy="40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Operating System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5807900" y="107150"/>
            <a:ext cx="3118200" cy="4486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6386525" y="4743300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Server Machine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5697125" y="214375"/>
            <a:ext cx="610800" cy="5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80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85725" y="107150"/>
            <a:ext cx="4875600" cy="4714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1020375" y="4743300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Client Machine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246450" y="214375"/>
            <a:ext cx="3889800" cy="103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Browser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4495213" y="214375"/>
            <a:ext cx="610800" cy="5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XXX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246450" y="1366225"/>
            <a:ext cx="4532700" cy="40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Operating System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(xwindow, keyboard driver)</a:t>
            </a:r>
            <a:endParaRPr b="1" sz="900">
              <a:solidFill>
                <a:schemeClr val="lt1"/>
              </a:solidFill>
            </a:endParaRPr>
          </a:p>
        </p:txBody>
      </p:sp>
      <p:pic>
        <p:nvPicPr>
          <p:cNvPr id="185" name="Google Shape;185;p19"/>
          <p:cNvPicPr preferRelativeResize="0"/>
          <p:nvPr/>
        </p:nvPicPr>
        <p:blipFill rotWithShape="1">
          <a:blip r:embed="rId3">
            <a:alphaModFix/>
          </a:blip>
          <a:srcRect b="4686" l="3334" r="3511" t="5361"/>
          <a:stretch/>
        </p:blipFill>
        <p:spPr>
          <a:xfrm>
            <a:off x="180975" y="1958575"/>
            <a:ext cx="2959471" cy="28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 rotWithShape="1">
          <a:blip r:embed="rId4">
            <a:alphaModFix/>
          </a:blip>
          <a:srcRect b="19217" l="9703" r="10886" t="19814"/>
          <a:stretch/>
        </p:blipFill>
        <p:spPr>
          <a:xfrm>
            <a:off x="3268275" y="3831250"/>
            <a:ext cx="1489501" cy="7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/>
          <p:nvPr/>
        </p:nvSpPr>
        <p:spPr>
          <a:xfrm>
            <a:off x="6515100" y="217875"/>
            <a:ext cx="19074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Server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0450" y="2172061"/>
            <a:ext cx="2904000" cy="143904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9" name="Google Shape;189;p19"/>
          <p:cNvSpPr txBox="1"/>
          <p:nvPr/>
        </p:nvSpPr>
        <p:spPr>
          <a:xfrm>
            <a:off x="6635375" y="3695550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index.html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4981575" y="657925"/>
            <a:ext cx="111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HTTP Request</a:t>
            </a:r>
            <a:endParaRPr b="1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1" name="Google Shape;191;p19"/>
          <p:cNvCxnSpPr/>
          <p:nvPr/>
        </p:nvCxnSpPr>
        <p:spPr>
          <a:xfrm rot="10800000">
            <a:off x="3214725" y="1232350"/>
            <a:ext cx="798300" cy="2598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19"/>
          <p:cNvSpPr txBox="1"/>
          <p:nvPr/>
        </p:nvSpPr>
        <p:spPr>
          <a:xfrm>
            <a:off x="3643325" y="2068125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index.html</a:t>
            </a:r>
            <a:endParaRPr b="1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3" name="Google Shape;193;p19"/>
          <p:cNvCxnSpPr/>
          <p:nvPr/>
        </p:nvCxnSpPr>
        <p:spPr>
          <a:xfrm rot="10800000">
            <a:off x="6130175" y="497775"/>
            <a:ext cx="505200" cy="18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19"/>
          <p:cNvSpPr txBox="1"/>
          <p:nvPr/>
        </p:nvSpPr>
        <p:spPr>
          <a:xfrm>
            <a:off x="6515100" y="138163"/>
            <a:ext cx="111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listening</a:t>
            </a:r>
            <a:endParaRPr b="1" i="1" sz="1100">
              <a:solidFill>
                <a:srgbClr val="FF99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5" name="Google Shape;195;p19"/>
          <p:cNvCxnSpPr>
            <a:stCxn id="188" idx="0"/>
            <a:endCxn id="187" idx="2"/>
          </p:cNvCxnSpPr>
          <p:nvPr/>
        </p:nvCxnSpPr>
        <p:spPr>
          <a:xfrm flipH="1" rot="10800000">
            <a:off x="7332450" y="796561"/>
            <a:ext cx="136500" cy="137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19"/>
          <p:cNvSpPr txBox="1"/>
          <p:nvPr/>
        </p:nvSpPr>
        <p:spPr>
          <a:xfrm>
            <a:off x="7629600" y="906775"/>
            <a:ext cx="124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Packages as response</a:t>
            </a:r>
            <a:endParaRPr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673100" y="793075"/>
            <a:ext cx="954300" cy="470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Parsing &amp; Rendering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198" name="Google Shape;19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437" y="2245950"/>
            <a:ext cx="2386539" cy="1291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/>
          <p:nvPr/>
        </p:nvSpPr>
        <p:spPr>
          <a:xfrm>
            <a:off x="5880450" y="1366225"/>
            <a:ext cx="2858100" cy="40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Operating System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5807900" y="107150"/>
            <a:ext cx="3118200" cy="4486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 txBox="1"/>
          <p:nvPr/>
        </p:nvSpPr>
        <p:spPr>
          <a:xfrm>
            <a:off x="6386525" y="4743300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Server Machine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5697125" y="214375"/>
            <a:ext cx="610800" cy="5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80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85725" y="107150"/>
            <a:ext cx="4875600" cy="4714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1020375" y="4743300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Client Machine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246450" y="214375"/>
            <a:ext cx="3889800" cy="103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Browser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4495213" y="214375"/>
            <a:ext cx="610800" cy="5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XXX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246450" y="1366225"/>
            <a:ext cx="4532700" cy="40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Operating System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(xwindow, keyboard driver)</a:t>
            </a:r>
            <a:endParaRPr b="1" sz="900">
              <a:solidFill>
                <a:schemeClr val="lt1"/>
              </a:solidFill>
            </a:endParaRPr>
          </a:p>
        </p:txBody>
      </p:sp>
      <p:pic>
        <p:nvPicPr>
          <p:cNvPr id="212" name="Google Shape;212;p20"/>
          <p:cNvPicPr preferRelativeResize="0"/>
          <p:nvPr/>
        </p:nvPicPr>
        <p:blipFill rotWithShape="1">
          <a:blip r:embed="rId3">
            <a:alphaModFix/>
          </a:blip>
          <a:srcRect b="4686" l="3334" r="3511" t="5361"/>
          <a:stretch/>
        </p:blipFill>
        <p:spPr>
          <a:xfrm>
            <a:off x="180975" y="1958575"/>
            <a:ext cx="2959471" cy="28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0"/>
          <p:cNvPicPr preferRelativeResize="0"/>
          <p:nvPr/>
        </p:nvPicPr>
        <p:blipFill rotWithShape="1">
          <a:blip r:embed="rId4">
            <a:alphaModFix/>
          </a:blip>
          <a:srcRect b="19217" l="9703" r="10886" t="19814"/>
          <a:stretch/>
        </p:blipFill>
        <p:spPr>
          <a:xfrm>
            <a:off x="3268275" y="3831250"/>
            <a:ext cx="1489501" cy="7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0"/>
          <p:cNvSpPr/>
          <p:nvPr/>
        </p:nvSpPr>
        <p:spPr>
          <a:xfrm>
            <a:off x="6515100" y="217875"/>
            <a:ext cx="19074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Server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15" name="Google Shape;2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0450" y="2172061"/>
            <a:ext cx="2904000" cy="143904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6" name="Google Shape;216;p20"/>
          <p:cNvSpPr txBox="1"/>
          <p:nvPr/>
        </p:nvSpPr>
        <p:spPr>
          <a:xfrm>
            <a:off x="6635375" y="3695550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index.html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4981575" y="657925"/>
            <a:ext cx="111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HTTP Response</a:t>
            </a:r>
            <a:endParaRPr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8" name="Google Shape;218;p20"/>
          <p:cNvCxnSpPr/>
          <p:nvPr/>
        </p:nvCxnSpPr>
        <p:spPr>
          <a:xfrm rot="10800000">
            <a:off x="3214725" y="1232350"/>
            <a:ext cx="798300" cy="2598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0"/>
          <p:cNvSpPr txBox="1"/>
          <p:nvPr/>
        </p:nvSpPr>
        <p:spPr>
          <a:xfrm>
            <a:off x="3643325" y="2068125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index.html</a:t>
            </a:r>
            <a:endParaRPr b="1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0" name="Google Shape;220;p20"/>
          <p:cNvCxnSpPr/>
          <p:nvPr/>
        </p:nvCxnSpPr>
        <p:spPr>
          <a:xfrm rot="10800000">
            <a:off x="6130175" y="497775"/>
            <a:ext cx="505200" cy="18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0"/>
          <p:cNvSpPr txBox="1"/>
          <p:nvPr/>
        </p:nvSpPr>
        <p:spPr>
          <a:xfrm>
            <a:off x="6515100" y="138163"/>
            <a:ext cx="111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listening</a:t>
            </a:r>
            <a:endParaRPr b="1" i="1" sz="1100">
              <a:solidFill>
                <a:srgbClr val="FF99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2" name="Google Shape;222;p20"/>
          <p:cNvCxnSpPr>
            <a:stCxn id="215" idx="0"/>
            <a:endCxn id="214" idx="2"/>
          </p:cNvCxnSpPr>
          <p:nvPr/>
        </p:nvCxnSpPr>
        <p:spPr>
          <a:xfrm flipH="1" rot="10800000">
            <a:off x="7332450" y="796561"/>
            <a:ext cx="136500" cy="137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0"/>
          <p:cNvCxnSpPr>
            <a:stCxn id="206" idx="2"/>
            <a:endCxn id="210" idx="6"/>
          </p:cNvCxnSpPr>
          <p:nvPr/>
        </p:nvCxnSpPr>
        <p:spPr>
          <a:xfrm rot="10800000">
            <a:off x="5106125" y="503725"/>
            <a:ext cx="591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0"/>
          <p:cNvSpPr/>
          <p:nvPr/>
        </p:nvSpPr>
        <p:spPr>
          <a:xfrm>
            <a:off x="673100" y="793075"/>
            <a:ext cx="954300" cy="470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Parsing &amp; Rendering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225" name="Google Shape;22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437" y="2245950"/>
            <a:ext cx="2386539" cy="1291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/>
          <p:nvPr/>
        </p:nvSpPr>
        <p:spPr>
          <a:xfrm>
            <a:off x="5880450" y="1366225"/>
            <a:ext cx="2858100" cy="40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Operating System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5807900" y="107150"/>
            <a:ext cx="3118200" cy="4486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 txBox="1"/>
          <p:nvPr/>
        </p:nvSpPr>
        <p:spPr>
          <a:xfrm>
            <a:off x="6386525" y="4743300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Server Machine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5697125" y="214375"/>
            <a:ext cx="610800" cy="5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80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234" name="Google Shape;234;p21"/>
          <p:cNvSpPr/>
          <p:nvPr/>
        </p:nvSpPr>
        <p:spPr>
          <a:xfrm>
            <a:off x="85725" y="107150"/>
            <a:ext cx="4875600" cy="4714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 txBox="1"/>
          <p:nvPr/>
        </p:nvSpPr>
        <p:spPr>
          <a:xfrm>
            <a:off x="1020375" y="4743300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Client Machine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246450" y="214375"/>
            <a:ext cx="3889800" cy="103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Browser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4495213" y="214375"/>
            <a:ext cx="610800" cy="5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XXX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238" name="Google Shape;238;p21"/>
          <p:cNvSpPr/>
          <p:nvPr/>
        </p:nvSpPr>
        <p:spPr>
          <a:xfrm>
            <a:off x="246450" y="1366225"/>
            <a:ext cx="4532700" cy="40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Operating System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(xwindow, keyboard driver)</a:t>
            </a:r>
            <a:endParaRPr b="1" sz="900">
              <a:solidFill>
                <a:schemeClr val="lt1"/>
              </a:solidFill>
            </a:endParaRPr>
          </a:p>
        </p:txBody>
      </p:sp>
      <p:pic>
        <p:nvPicPr>
          <p:cNvPr id="239" name="Google Shape;239;p21"/>
          <p:cNvPicPr preferRelativeResize="0"/>
          <p:nvPr/>
        </p:nvPicPr>
        <p:blipFill rotWithShape="1">
          <a:blip r:embed="rId3">
            <a:alphaModFix/>
          </a:blip>
          <a:srcRect b="4686" l="3334" r="3511" t="5361"/>
          <a:stretch/>
        </p:blipFill>
        <p:spPr>
          <a:xfrm>
            <a:off x="180975" y="1958575"/>
            <a:ext cx="2959471" cy="28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1"/>
          <p:cNvPicPr preferRelativeResize="0"/>
          <p:nvPr/>
        </p:nvPicPr>
        <p:blipFill rotWithShape="1">
          <a:blip r:embed="rId4">
            <a:alphaModFix/>
          </a:blip>
          <a:srcRect b="19217" l="9703" r="10886" t="19814"/>
          <a:stretch/>
        </p:blipFill>
        <p:spPr>
          <a:xfrm>
            <a:off x="3268275" y="3831250"/>
            <a:ext cx="1489501" cy="7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1"/>
          <p:cNvSpPr/>
          <p:nvPr/>
        </p:nvSpPr>
        <p:spPr>
          <a:xfrm>
            <a:off x="6515100" y="217875"/>
            <a:ext cx="1907400" cy="5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Server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42" name="Google Shape;24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0450" y="2172061"/>
            <a:ext cx="2904000" cy="143904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3" name="Google Shape;243;p21"/>
          <p:cNvSpPr txBox="1"/>
          <p:nvPr/>
        </p:nvSpPr>
        <p:spPr>
          <a:xfrm>
            <a:off x="6635375" y="3695550"/>
            <a:ext cx="18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index.html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4" name="Google Shape;244;p21"/>
          <p:cNvPicPr preferRelativeResize="0"/>
          <p:nvPr/>
        </p:nvPicPr>
        <p:blipFill rotWithShape="1">
          <a:blip r:embed="rId6">
            <a:alphaModFix/>
          </a:blip>
          <a:srcRect b="0" l="0" r="39882" t="0"/>
          <a:stretch/>
        </p:blipFill>
        <p:spPr>
          <a:xfrm>
            <a:off x="491512" y="2233663"/>
            <a:ext cx="2338399" cy="131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1"/>
          <p:cNvSpPr txBox="1"/>
          <p:nvPr/>
        </p:nvSpPr>
        <p:spPr>
          <a:xfrm>
            <a:off x="4981575" y="657925"/>
            <a:ext cx="111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HTTP Response</a:t>
            </a:r>
            <a:endParaRPr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46" name="Google Shape;246;p21"/>
          <p:cNvCxnSpPr/>
          <p:nvPr/>
        </p:nvCxnSpPr>
        <p:spPr>
          <a:xfrm rot="10800000">
            <a:off x="3214725" y="1232350"/>
            <a:ext cx="798300" cy="2598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1"/>
          <p:cNvSpPr txBox="1"/>
          <p:nvPr/>
        </p:nvSpPr>
        <p:spPr>
          <a:xfrm>
            <a:off x="3643325" y="2068125"/>
            <a:ext cx="11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index.html</a:t>
            </a:r>
            <a:endParaRPr b="1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48" name="Google Shape;248;p21"/>
          <p:cNvCxnSpPr/>
          <p:nvPr/>
        </p:nvCxnSpPr>
        <p:spPr>
          <a:xfrm rot="10800000">
            <a:off x="6130175" y="497775"/>
            <a:ext cx="505200" cy="18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1"/>
          <p:cNvSpPr txBox="1"/>
          <p:nvPr/>
        </p:nvSpPr>
        <p:spPr>
          <a:xfrm>
            <a:off x="6515100" y="138163"/>
            <a:ext cx="111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listening</a:t>
            </a:r>
            <a:endParaRPr b="1" i="1" sz="1100">
              <a:solidFill>
                <a:srgbClr val="FF99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50" name="Google Shape;250;p21"/>
          <p:cNvCxnSpPr>
            <a:stCxn id="242" idx="0"/>
            <a:endCxn id="241" idx="2"/>
          </p:cNvCxnSpPr>
          <p:nvPr/>
        </p:nvCxnSpPr>
        <p:spPr>
          <a:xfrm flipH="1" rot="10800000">
            <a:off x="7332450" y="796561"/>
            <a:ext cx="136500" cy="137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1"/>
          <p:cNvCxnSpPr>
            <a:stCxn id="233" idx="2"/>
            <a:endCxn id="237" idx="6"/>
          </p:cNvCxnSpPr>
          <p:nvPr/>
        </p:nvCxnSpPr>
        <p:spPr>
          <a:xfrm rot="10800000">
            <a:off x="5106125" y="503725"/>
            <a:ext cx="591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1"/>
          <p:cNvCxnSpPr/>
          <p:nvPr/>
        </p:nvCxnSpPr>
        <p:spPr>
          <a:xfrm rot="10800000">
            <a:off x="3905075" y="591825"/>
            <a:ext cx="591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1"/>
          <p:cNvCxnSpPr/>
          <p:nvPr/>
        </p:nvCxnSpPr>
        <p:spPr>
          <a:xfrm flipH="1">
            <a:off x="884011" y="1232350"/>
            <a:ext cx="247200" cy="81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21"/>
          <p:cNvSpPr/>
          <p:nvPr/>
        </p:nvSpPr>
        <p:spPr>
          <a:xfrm>
            <a:off x="673100" y="793075"/>
            <a:ext cx="954300" cy="470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Parsing &amp; Rendering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47250" y="1303375"/>
            <a:ext cx="111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Parses and Renders</a:t>
            </a:r>
            <a:endParaRPr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