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406" r:id="rId2"/>
    <p:sldId id="370" r:id="rId3"/>
    <p:sldId id="276" r:id="rId4"/>
    <p:sldId id="377" r:id="rId5"/>
    <p:sldId id="315" r:id="rId6"/>
    <p:sldId id="316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405" r:id="rId15"/>
    <p:sldId id="385" r:id="rId16"/>
    <p:sldId id="386" r:id="rId17"/>
    <p:sldId id="387" r:id="rId18"/>
    <p:sldId id="294" r:id="rId19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7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0A480-E508-4D16-B23D-AA1A0E89B61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97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0A480-E508-4D16-B23D-AA1A0E89B61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92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B4A4-1ABA-4A22-960D-5E7E54A2B83F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7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6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6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4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4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6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5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5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0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1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1" y="3549920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5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5" y="2638046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1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6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320" y="1628801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172" y="4437112"/>
            <a:ext cx="7854696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Assistant Professor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D2E4A3-DB02-0643-B099-E9052890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IIITS: IDA - M2021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6E09-BDD2-E34C-8BEE-17C007A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D238DB-7230-45D0-89A2-1890D4DEDBDF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696" y="299695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96731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Tutorial #1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96731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 Installation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23"/>
            <a:ext cx="1547663" cy="15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50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invalidUrl="http://?"/>
              </a:rPr>
              <a:t>www.rstudio.com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button.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Desktop.“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F4B5-818C-BD4E-92CF-69A92CCF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A7C79-7989-8248-8F6B-541ADE25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04" y="2204864"/>
            <a:ext cx="7488832" cy="31683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 version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Toolbar at top &gt; Help &gt;  About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EF07-411F-3E4C-9B3F-3970F336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2B430-A745-6043-91B0-4F4D2D52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run with R in Windows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412776"/>
            <a:ext cx="8291264" cy="51125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R icon on the Desktop and the R Console will open.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while the program loads. You observe something like this.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0A7A9-5E94-8F43-8ED0-7FA2205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DF2-1E66-084E-92B8-942EC61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86" y="2196644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164" y="6156012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your own program at the prompt line &gt;.</a:t>
            </a:r>
          </a:p>
        </p:txBody>
      </p:sp>
    </p:spTree>
    <p:extLst>
      <p:ext uri="{BB962C8B-B14F-4D97-AF65-F5344CB8AC3E}">
        <p14:creationId xmlns:p14="http://schemas.microsoft.com/office/powerpoint/2010/main" val="401100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131" y="1505267"/>
            <a:ext cx="7422913" cy="51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40268"/>
            <a:ext cx="8425339" cy="914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from R console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75" y="2468880"/>
            <a:ext cx="2941169" cy="4389120"/>
          </a:xfrm>
        </p:spPr>
        <p:txBody>
          <a:bodyPr/>
          <a:lstStyle/>
          <a:p>
            <a:pPr lvl="1"/>
            <a:r>
              <a:rPr lang="en-US" dirty="0" err="1"/>
              <a:t>help.start</a:t>
            </a:r>
            <a:r>
              <a:rPr lang="en-US" dirty="0"/>
              <a:t>()</a:t>
            </a:r>
            <a:endParaRPr lang="en-GB" sz="1600" dirty="0"/>
          </a:p>
          <a:p>
            <a:pPr lvl="1"/>
            <a:r>
              <a:rPr lang="en-US" dirty="0"/>
              <a:t>help(topic)</a:t>
            </a:r>
            <a:endParaRPr lang="en-GB" sz="1600" dirty="0"/>
          </a:p>
          <a:p>
            <a:pPr lvl="1"/>
            <a:r>
              <a:rPr lang="en-US" dirty="0"/>
              <a:t>?topic</a:t>
            </a:r>
            <a:endParaRPr lang="en-GB" sz="1600" dirty="0"/>
          </a:p>
          <a:p>
            <a:pPr lvl="1"/>
            <a:r>
              <a:rPr lang="en-US" dirty="0"/>
              <a:t>??topic</a:t>
            </a:r>
            <a:endParaRPr lang="en-GB" sz="1600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44048-466E-F24D-9A48-528633E0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54B7-0764-6549-90F7-19EE5436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156411"/>
            <a:ext cx="8425339" cy="98941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command in integrated environment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C5EF-17FE-404F-A4DA-6741BC30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B622D-943E-E341-B84B-F4EBE5DE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45823"/>
            <a:ext cx="8439150" cy="533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6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57200"/>
            <a:ext cx="8425339" cy="11119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R for simple </a:t>
            </a:r>
            <a:r>
              <a:rPr lang="en-US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13" y="1699582"/>
            <a:ext cx="7517771" cy="41958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&gt; 3+5</a:t>
            </a:r>
            <a:endParaRPr lang="en-GB" sz="2400" dirty="0"/>
          </a:p>
          <a:p>
            <a:r>
              <a:rPr lang="en-US" sz="2400" dirty="0"/>
              <a:t>&gt; 12 + 3 / 4 – 5 + 3*8</a:t>
            </a:r>
            <a:endParaRPr lang="en-GB" sz="2400" dirty="0"/>
          </a:p>
          <a:p>
            <a:r>
              <a:rPr lang="en-US" sz="2400" dirty="0"/>
              <a:t>&gt; (12 + 3 / 4 – 5) + 3*8</a:t>
            </a:r>
            <a:endParaRPr lang="en-GB" sz="2400" dirty="0"/>
          </a:p>
          <a:p>
            <a:r>
              <a:rPr lang="en-US" sz="2400" dirty="0"/>
              <a:t>&gt; pi * 2^3 – </a:t>
            </a:r>
            <a:r>
              <a:rPr lang="en-US" sz="2400" dirty="0" err="1"/>
              <a:t>sqrt</a:t>
            </a:r>
            <a:r>
              <a:rPr lang="en-US" sz="2400" dirty="0"/>
              <a:t>(4)</a:t>
            </a:r>
            <a:endParaRPr lang="en-GB" sz="2400" dirty="0"/>
          </a:p>
          <a:p>
            <a:r>
              <a:rPr lang="en-US" sz="2400" dirty="0"/>
              <a:t>&gt;factorial(4)</a:t>
            </a:r>
            <a:endParaRPr lang="en-GB" sz="2400" dirty="0"/>
          </a:p>
          <a:p>
            <a:r>
              <a:rPr lang="en-US" sz="2400" dirty="0"/>
              <a:t>&gt;log(2,10)</a:t>
            </a:r>
            <a:endParaRPr lang="en-GB" sz="2400" dirty="0"/>
          </a:p>
          <a:p>
            <a:r>
              <a:rPr lang="en-US" sz="2400" dirty="0"/>
              <a:t>&gt;log(2, base=10)</a:t>
            </a:r>
            <a:endParaRPr lang="en-GB" sz="2400" dirty="0"/>
          </a:p>
          <a:p>
            <a:r>
              <a:rPr lang="en-US" sz="2400" dirty="0"/>
              <a:t>&gt;log10(2)</a:t>
            </a:r>
            <a:endParaRPr lang="en-GB" sz="2400" dirty="0"/>
          </a:p>
          <a:p>
            <a:r>
              <a:rPr lang="en-US" sz="2400" dirty="0"/>
              <a:t>&gt;log(2)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2C70-2028-BC48-AADC-C61DCF5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3E9A-296E-1845-968A-719C4D4E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5551" y="3536329"/>
            <a:ext cx="209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ignores spaces</a:t>
            </a:r>
            <a:endParaRPr lang="en-GB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9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234855"/>
            <a:ext cx="8425339" cy="10043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store results of calculations for future use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523578"/>
            <a:ext cx="8425339" cy="4389120"/>
          </a:xfrm>
        </p:spPr>
        <p:txBody>
          <a:bodyPr/>
          <a:lstStyle/>
          <a:p>
            <a:r>
              <a:rPr lang="en-US" dirty="0"/>
              <a:t>&gt;  x = 3+5</a:t>
            </a:r>
            <a:endParaRPr lang="en-GB" dirty="0"/>
          </a:p>
          <a:p>
            <a:r>
              <a:rPr lang="en-US" dirty="0"/>
              <a:t>&gt; x</a:t>
            </a:r>
            <a:endParaRPr lang="en-GB" dirty="0"/>
          </a:p>
          <a:p>
            <a:r>
              <a:rPr lang="en-US" dirty="0"/>
              <a:t>&gt;  y = 12 + 3 / 4 – 5 + 3*8</a:t>
            </a:r>
            <a:endParaRPr lang="en-GB" dirty="0"/>
          </a:p>
          <a:p>
            <a:r>
              <a:rPr lang="en-US" dirty="0"/>
              <a:t>&gt; y</a:t>
            </a:r>
            <a:endParaRPr lang="en-GB" dirty="0"/>
          </a:p>
          <a:p>
            <a:r>
              <a:rPr lang="en-US" dirty="0"/>
              <a:t>&gt; z =  (12 + 3 / 4 – 5) + 3*8</a:t>
            </a:r>
            <a:endParaRPr lang="en-GB" dirty="0"/>
          </a:p>
          <a:p>
            <a:r>
              <a:rPr lang="en-US" dirty="0"/>
              <a:t>&gt; z</a:t>
            </a:r>
            <a:endParaRPr lang="en-GB" dirty="0"/>
          </a:p>
          <a:p>
            <a:r>
              <a:rPr lang="en-US" dirty="0"/>
              <a:t>&gt; A &lt;- 6 + 8     </a:t>
            </a:r>
            <a:r>
              <a:rPr lang="en-US" dirty="0">
                <a:solidFill>
                  <a:srgbClr val="0070C0"/>
                </a:solidFill>
              </a:rPr>
              <a:t>## no space should be between &lt; &amp; -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 a                   </a:t>
            </a:r>
            <a:r>
              <a:rPr lang="en-US" dirty="0">
                <a:solidFill>
                  <a:srgbClr val="0070C0"/>
                </a:solidFill>
              </a:rPr>
              <a:t>## Note: R is case sensitive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US" dirty="0"/>
              <a:t>&gt;A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56A7-5271-BF45-A002-79F99D0C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0F4-3D46-0743-9FE2-22C9B0DE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300790"/>
            <a:ext cx="8425339" cy="90712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5" y="1687124"/>
            <a:ext cx="8425339" cy="43891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Don't use underscores ( _ ) or hyphens ( - ) in identifiers. </a:t>
            </a:r>
            <a:endParaRPr lang="en-GB" dirty="0"/>
          </a:p>
          <a:p>
            <a:pPr lvl="8"/>
            <a:endParaRPr lang="en-GB" dirty="0"/>
          </a:p>
          <a:p>
            <a:pPr lvl="0"/>
            <a:r>
              <a:rPr lang="en-US" dirty="0"/>
              <a:t>The preferred form for variable names is all lower case letters and words separated with dots (variable.name) but </a:t>
            </a:r>
            <a:r>
              <a:rPr lang="en-US" dirty="0" err="1"/>
              <a:t>variableName</a:t>
            </a:r>
            <a:r>
              <a:rPr lang="en-US" dirty="0"/>
              <a:t> is also accepted.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Examples: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avg.clicks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avgClicks</a:t>
            </a:r>
            <a:r>
              <a:rPr lang="en-US" dirty="0"/>
              <a:t>      </a:t>
            </a:r>
            <a:r>
              <a:rPr lang="en-US" dirty="0">
                <a:solidFill>
                  <a:srgbClr val="0070C0"/>
                </a:solidFill>
              </a:rPr>
              <a:t>OK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avg_Clicks</a:t>
            </a: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BAD</a:t>
            </a:r>
            <a:endParaRPr lang="en-GB" dirty="0">
              <a:solidFill>
                <a:srgbClr val="0070C0"/>
              </a:solidFill>
            </a:endParaRPr>
          </a:p>
          <a:p>
            <a:pPr lvl="0"/>
            <a:endParaRPr lang="en-GB" dirty="0"/>
          </a:p>
          <a:p>
            <a:pPr lvl="0"/>
            <a:r>
              <a:rPr lang="en-US" dirty="0"/>
              <a:t>Function names have initial capital letters and no dots (e.g., </a:t>
            </a:r>
            <a:r>
              <a:rPr lang="en-US" dirty="0" err="1">
                <a:solidFill>
                  <a:srgbClr val="FF0000"/>
                </a:solidFill>
              </a:rPr>
              <a:t>FunctionName</a:t>
            </a:r>
            <a:r>
              <a:rPr lang="en-US" dirty="0"/>
              <a:t>).</a:t>
            </a:r>
          </a:p>
          <a:p>
            <a:pPr lvl="3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57B0-DA41-174B-8053-9D360426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04F5A-4F12-774E-A9A5-A89DCCB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6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30" y="2439191"/>
            <a:ext cx="4803292" cy="33843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we think, we become.</a:t>
            </a:r>
          </a:p>
          <a:p>
            <a:pPr lvl="5"/>
            <a:endParaRPr lang="en-US" cap="all" dirty="0"/>
          </a:p>
          <a:p>
            <a:pPr lvl="5"/>
            <a:r>
              <a:rPr lang="en-US" cap="all" dirty="0">
                <a:solidFill>
                  <a:srgbClr val="FF0000"/>
                </a:solidFill>
              </a:rPr>
              <a:t>Gautama Buddha</a:t>
            </a:r>
            <a:r>
              <a:rPr lang="en-US" dirty="0">
                <a:solidFill>
                  <a:srgbClr val="FF0000"/>
                </a:solidFill>
              </a:rPr>
              <a:t>, Sege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2" y="2225114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935480"/>
            <a:ext cx="5853700" cy="43891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</a:p>
          <a:p>
            <a:pPr lvl="4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 language is widely used among statisticians and data  miners for developing statistical software and data analytics tools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D:\BI&amp;A-Collections\MDP\R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027" y="1648777"/>
            <a:ext cx="2748862" cy="225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after S &amp; S-plus, developed at AT&amp;T labs in late 1980s.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project was started by Robert Gentleman and Ross Ihaka Department of Statistics, University of Auckland (1995).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R core development team – an international team of volunteer developers (since 1997).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75A8-6009-D64D-9760-363AB2BF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E7E3E-FA94-9644-B150-85EC0438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IIITS: IDA - M2021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ED4-BF86-4CFC-A5F9-88FC8E780C47}" type="slidenum"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142E7-33B7-1449-9F82-206B40C59489}"/>
              </a:ext>
            </a:extLst>
          </p:cNvPr>
          <p:cNvSpPr txBox="1"/>
          <p:nvPr/>
        </p:nvSpPr>
        <p:spPr>
          <a:xfrm>
            <a:off x="578897" y="1527330"/>
            <a:ext cx="8045195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 is a open source programming language. R possesses an extensive catalogue of statistical and graphical methods.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It includes machine learning algorithms, linear regression, time series, statistical inferences.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Most of the R libraries are written in R, but for heavy computational tasks, C, C++ and Fortran codes are preferred.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R is not only entrusted by academic, but many large companies also use R programming language, including Uber, Google, Airbnb, Facebook and so on.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DA5F9D-1E28-004A-BFF5-3CD9907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34513"/>
            <a:ext cx="6078983" cy="10325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61775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IIITS: IDA - M2021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2ED4-BF86-4CFC-A5F9-88FC8E780C47}" type="slidenum"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142E7-33B7-1449-9F82-206B40C59489}"/>
              </a:ext>
            </a:extLst>
          </p:cNvPr>
          <p:cNvSpPr txBox="1"/>
          <p:nvPr/>
        </p:nvSpPr>
        <p:spPr>
          <a:xfrm>
            <a:off x="578136" y="1397391"/>
            <a:ext cx="8045195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Comprehensive Environment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Can Perform Complex Statistical Calculations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Distributed Computing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Running Code Without a Compiler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Data Variety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Data Handling and Storage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Vector Arithmetic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Generates Report in any Desired Format</a:t>
            </a:r>
            <a:br>
              <a:rPr lang="en-IN" sz="2000" dirty="0">
                <a:solidFill>
                  <a:prstClr val="black"/>
                </a:solidFill>
                <a:latin typeface="Calibri" panose="020F0502020204030204"/>
              </a:rPr>
            </a:b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C88428-F4D9-224A-B943-5015EBB3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04" y="134513"/>
            <a:ext cx="6078983" cy="10325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568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78604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invalidUrl="http://?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F08E-BAAA-574E-9630-39AB16E4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0968-6637-8749-85B3-5DF1A9D8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4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924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420888"/>
            <a:ext cx="8229600" cy="309634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invalidUrl="http://?"/>
              </a:rPr>
              <a:t>http://cran.r-project.org/bin/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invalidUrl="http://?"/>
              </a:rPr>
              <a:t>http://www.rstudio.com/ide/download/desktop</a:t>
            </a:r>
            <a:endParaRPr lang="en-IN" dirty="0"/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5F46-1CF5-3C46-8A9E-E040107F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B5920-5250-394D-8EFB-436DB3C3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6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412777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invalidUrl="http://?"/>
              </a:rPr>
              <a:t>http://mirror.aarnet.edu.au/pub/CRAN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3.4.1 for windows).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C:\R on your PC.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Internet browser.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3.4.1-win32.exe in C:\R to install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F928-CDAD-BD45-ABBD-EC317806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832DD-F628-F041-A488-4F9E6A6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5C06-5FF4-4308-A1F0-4DF6EC81673B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27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935</Words>
  <Application>Microsoft Macintosh PowerPoint</Application>
  <PresentationFormat>Custom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宋体</vt:lpstr>
      <vt:lpstr>Arial</vt:lpstr>
      <vt:lpstr>Calibri</vt:lpstr>
      <vt:lpstr>Garamond</vt:lpstr>
      <vt:lpstr>Gill Sans MT</vt:lpstr>
      <vt:lpstr>Noto Sans CJK SC</vt:lpstr>
      <vt:lpstr>Symbol</vt:lpstr>
      <vt:lpstr>Times New Roman</vt:lpstr>
      <vt:lpstr>Wingdings</vt:lpstr>
      <vt:lpstr>Wingdings 2</vt:lpstr>
      <vt:lpstr>Parcel</vt:lpstr>
      <vt:lpstr>Introduction to  Data Analytics</vt:lpstr>
      <vt:lpstr>Quote of the day..</vt:lpstr>
      <vt:lpstr>Today’s discussion…</vt:lpstr>
      <vt:lpstr>History of R</vt:lpstr>
      <vt:lpstr>Features of R Programming</vt:lpstr>
      <vt:lpstr>Features of R Programming</vt:lpstr>
      <vt:lpstr> R resources</vt:lpstr>
      <vt:lpstr>Download R and RStudio</vt:lpstr>
      <vt:lpstr>Installation </vt:lpstr>
      <vt:lpstr>Installation</vt:lpstr>
      <vt:lpstr>Version </vt:lpstr>
      <vt:lpstr>A test run with R in Windows </vt:lpstr>
      <vt:lpstr>Getting help from R console</vt:lpstr>
      <vt:lpstr>R command in integrated environment</vt:lpstr>
      <vt:lpstr>How to use R for simple maths</vt:lpstr>
      <vt:lpstr>How to store results of calculations for future use</vt:lpstr>
      <vt:lpstr>Identifiers naming</vt:lpstr>
      <vt:lpstr>PowerPoint Presentation</vt:lpstr>
    </vt:vector>
  </TitlesOfParts>
  <Manager/>
  <Company>IIIT Sri City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subject/>
  <dc:creator>Dr Sreeja S R</dc:creator>
  <cp:keywords/>
  <dc:description/>
  <cp:lastModifiedBy>Microsoft Office User</cp:lastModifiedBy>
  <cp:revision>633</cp:revision>
  <dcterms:created xsi:type="dcterms:W3CDTF">2016-07-28T11:27:44Z</dcterms:created>
  <dcterms:modified xsi:type="dcterms:W3CDTF">2021-08-13T01:32:12Z</dcterms:modified>
  <cp:category/>
</cp:coreProperties>
</file>