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450" r:id="rId2"/>
    <p:sldId id="446" r:id="rId3"/>
    <p:sldId id="408" r:id="rId4"/>
    <p:sldId id="451" r:id="rId5"/>
    <p:sldId id="452" r:id="rId6"/>
    <p:sldId id="453" r:id="rId7"/>
    <p:sldId id="454" r:id="rId8"/>
    <p:sldId id="455" r:id="rId9"/>
    <p:sldId id="456" r:id="rId10"/>
    <p:sldId id="457" r:id="rId11"/>
    <p:sldId id="458" r:id="rId12"/>
    <p:sldId id="459" r:id="rId13"/>
    <p:sldId id="460" r:id="rId14"/>
    <p:sldId id="461" r:id="rId15"/>
    <p:sldId id="462" r:id="rId16"/>
    <p:sldId id="463" r:id="rId17"/>
    <p:sldId id="464" r:id="rId18"/>
    <p:sldId id="465" r:id="rId19"/>
    <p:sldId id="466" r:id="rId20"/>
    <p:sldId id="467" r:id="rId21"/>
    <p:sldId id="410" r:id="rId22"/>
  </p:sldIdLst>
  <p:sldSz cx="93614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ED7"/>
    <a:srgbClr val="073C8B"/>
    <a:srgbClr val="A50021"/>
    <a:srgbClr val="9966FF"/>
    <a:srgbClr val="CC3300"/>
    <a:srgbClr val="EBEBBD"/>
    <a:srgbClr val="FFFFFF"/>
    <a:srgbClr val="FFFF99"/>
    <a:srgbClr val="FF66FF"/>
    <a:srgbClr val="24A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25" autoAdjust="0"/>
    <p:restoredTop sz="95501" autoAdjust="0"/>
  </p:normalViewPr>
  <p:slideViewPr>
    <p:cSldViewPr snapToGrid="0">
      <p:cViewPr varScale="1">
        <p:scale>
          <a:sx n="96" d="100"/>
          <a:sy n="96" d="100"/>
        </p:scale>
        <p:origin x="168" y="296"/>
      </p:cViewPr>
      <p:guideLst>
        <p:guide orient="horz" pos="216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F714C-5D0E-6242-AE88-9AF48B0E82C6}" type="datetimeFigureOut">
              <a:rPr lang="en-US" smtClean="0"/>
              <a:t>9/7/21</a:t>
            </a:fld>
            <a:endParaRPr lang="en-US"/>
          </a:p>
        </p:txBody>
      </p:sp>
      <p:sp>
        <p:nvSpPr>
          <p:cNvPr id="4" name="Slide Image Placeholder 3"/>
          <p:cNvSpPr>
            <a:spLocks noGrp="1" noRot="1" noChangeAspect="1"/>
          </p:cNvSpPr>
          <p:nvPr>
            <p:ph type="sldImg" idx="2"/>
          </p:nvPr>
        </p:nvSpPr>
        <p:spPr>
          <a:xfrm>
            <a:off x="1322388" y="1143000"/>
            <a:ext cx="4213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C2DE5-C58D-094C-B06D-996FD3B4863C}" type="slidenum">
              <a:rPr lang="en-US" smtClean="0"/>
              <a:t>‹#›</a:t>
            </a:fld>
            <a:endParaRPr lang="en-US"/>
          </a:p>
        </p:txBody>
      </p:sp>
    </p:spTree>
    <p:extLst>
      <p:ext uri="{BB962C8B-B14F-4D97-AF65-F5344CB8AC3E}">
        <p14:creationId xmlns:p14="http://schemas.microsoft.com/office/powerpoint/2010/main" val="398424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57" y="2386744"/>
            <a:ext cx="7104575"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69475" y="4352544"/>
            <a:ext cx="5222540"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r>
              <a:rPr lang="en-IN"/>
              <a:t>IIITS: IDA - M2021</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037917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IIITS: IDA - M2021</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419636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4193" y="937260"/>
            <a:ext cx="1079034"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44246" y="937260"/>
            <a:ext cx="4828347"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IIITS: IDA - M2021</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422771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IIITS: IDA - M2021</a:t>
            </a:r>
            <a:endParaRPr lang="en-IN" dirty="0"/>
          </a:p>
        </p:txBody>
      </p:sp>
      <p:sp>
        <p:nvSpPr>
          <p:cNvPr id="8" name="Footer Placeholder 7"/>
          <p:cNvSpPr>
            <a:spLocks noGrp="1"/>
          </p:cNvSpPr>
          <p:nvPr>
            <p:ph type="ftr" sz="quarter" idx="11"/>
          </p:nvPr>
        </p:nvSpPr>
        <p:spPr/>
        <p:txBody>
          <a:bodyPr/>
          <a:lstStyle/>
          <a:p>
            <a:pPr algn="ctr"/>
            <a:endParaRPr lang="en-IN" dirty="0"/>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dirty="0"/>
          </a:p>
        </p:txBody>
      </p:sp>
    </p:spTree>
    <p:extLst>
      <p:ext uri="{BB962C8B-B14F-4D97-AF65-F5344CB8AC3E}">
        <p14:creationId xmlns:p14="http://schemas.microsoft.com/office/powerpoint/2010/main" val="421419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32740" y="2386744"/>
            <a:ext cx="7105369"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69475" y="4352465"/>
            <a:ext cx="5222540"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r>
              <a:rPr lang="en-IN"/>
              <a:t>IIITS: IDA - M2021</a:t>
            </a:r>
            <a:endParaRPr lang="en-IN" dirty="0"/>
          </a:p>
        </p:txBody>
      </p:sp>
      <p:sp>
        <p:nvSpPr>
          <p:cNvPr id="8" name="Footer Placeholder 7"/>
          <p:cNvSpPr>
            <a:spLocks noGrp="1"/>
          </p:cNvSpPr>
          <p:nvPr>
            <p:ph type="ftr" sz="quarter" idx="11"/>
          </p:nvPr>
        </p:nvSpPr>
        <p:spPr/>
        <p:txBody>
          <a:bodyPr/>
          <a:lstStyle/>
          <a:p>
            <a:pPr algn="ctr"/>
            <a:endParaRPr lang="en-IN" dirty="0"/>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345444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56" y="2638044"/>
            <a:ext cx="3366228"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6804" y="2638044"/>
            <a:ext cx="3368780"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r>
              <a:rPr lang="en-IN"/>
              <a:t>IIITS: IDA - M2021</a:t>
            </a:r>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68161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28455" y="2313435"/>
            <a:ext cx="3366229"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8455" y="3143250"/>
            <a:ext cx="3366229"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866804" y="3143250"/>
            <a:ext cx="3368780"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866804" y="2313435"/>
            <a:ext cx="3368780"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r>
              <a:rPr lang="en-IN"/>
              <a:t>IIITS: IDA - M2021</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3535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IIITS: IDA - M2021</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8584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IIITS: IDA - M2021</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1618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4680744" y="0"/>
            <a:ext cx="46807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55942" y="2243830"/>
            <a:ext cx="3368860"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172222" y="804672"/>
            <a:ext cx="3697788"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3491" y="3549918"/>
            <a:ext cx="2913763" cy="2194036"/>
          </a:xfrm>
        </p:spPr>
        <p:txBody>
          <a:bodyPr anchor="t" anchorCtr="1">
            <a:normAutofit/>
          </a:bodyPr>
          <a:lstStyle>
            <a:lvl1pPr marL="0" indent="0" algn="ctr">
              <a:buNone/>
              <a:defRPr sz="1500">
                <a:solidFill>
                  <a:schemeClr val="tx1">
                    <a:lumMod val="85000"/>
                    <a:lumOff val="1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r>
              <a:rPr lang="en-IN"/>
              <a:t>IIITS: IDA - M2021</a:t>
            </a:r>
          </a:p>
        </p:txBody>
      </p:sp>
      <p:sp>
        <p:nvSpPr>
          <p:cNvPr id="10" name="Footer Placeholder 9"/>
          <p:cNvSpPr>
            <a:spLocks noGrp="1"/>
          </p:cNvSpPr>
          <p:nvPr>
            <p:ph type="ftr" sz="quarter" idx="11"/>
          </p:nvPr>
        </p:nvSpPr>
        <p:spPr>
          <a:xfrm>
            <a:off x="655942" y="6236208"/>
            <a:ext cx="3896932" cy="320040"/>
          </a:xfrm>
        </p:spPr>
        <p:txBody>
          <a:bodyPr>
            <a:normAutofit/>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683399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5304" y="2243828"/>
            <a:ext cx="3370136"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680744" y="0"/>
            <a:ext cx="4685426"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83491" y="3549920"/>
            <a:ext cx="2913763" cy="2194037"/>
          </a:xfrm>
        </p:spPr>
        <p:txBody>
          <a:bodyPr anchor="t" anchorCtr="1">
            <a:normAutofit/>
          </a:bodyPr>
          <a:lstStyle>
            <a:lvl1pPr marL="0" indent="0" algn="ctr">
              <a:buNone/>
              <a:defRPr sz="1500">
                <a:solidFill>
                  <a:schemeClr val="tx1">
                    <a:lumMod val="85000"/>
                    <a:lumOff val="1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r>
              <a:rPr lang="en-IN"/>
              <a:t>IIITS: IDA - M2021</a:t>
            </a:r>
          </a:p>
        </p:txBody>
      </p:sp>
      <p:sp>
        <p:nvSpPr>
          <p:cNvPr id="9" name="Footer Placeholder 8"/>
          <p:cNvSpPr>
            <a:spLocks noGrp="1"/>
          </p:cNvSpPr>
          <p:nvPr>
            <p:ph type="ftr" sz="quarter" idx="11"/>
          </p:nvPr>
        </p:nvSpPr>
        <p:spPr>
          <a:xfrm>
            <a:off x="655304" y="6236208"/>
            <a:ext cx="3894379" cy="320040"/>
          </a:xfrm>
        </p:spPr>
        <p:txBody>
          <a:bodyPr>
            <a:normAutofit/>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42062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4245" y="964692"/>
            <a:ext cx="6078983"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44245" y="2638046"/>
            <a:ext cx="6078983"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21151" y="6238816"/>
            <a:ext cx="2114433" cy="323968"/>
          </a:xfrm>
          <a:prstGeom prst="rect">
            <a:avLst/>
          </a:prstGeom>
        </p:spPr>
        <p:txBody>
          <a:bodyPr vert="horz" lIns="91440" tIns="45720" rIns="91440" bIns="45720" rtlCol="0" anchor="ctr"/>
          <a:lstStyle>
            <a:lvl1pPr algn="r">
              <a:defRPr sz="1000">
                <a:solidFill>
                  <a:schemeClr val="tx1">
                    <a:alpha val="70000"/>
                  </a:schemeClr>
                </a:solidFill>
              </a:defRPr>
            </a:lvl1pPr>
          </a:lstStyle>
          <a:p>
            <a:r>
              <a:rPr lang="en-IN"/>
              <a:t>IIITS: IDA - M2021</a:t>
            </a:r>
          </a:p>
        </p:txBody>
      </p:sp>
      <p:sp>
        <p:nvSpPr>
          <p:cNvPr id="5" name="Footer Placeholder 4"/>
          <p:cNvSpPr>
            <a:spLocks noGrp="1"/>
          </p:cNvSpPr>
          <p:nvPr>
            <p:ph type="ftr" sz="quarter" idx="3"/>
          </p:nvPr>
        </p:nvSpPr>
        <p:spPr>
          <a:xfrm>
            <a:off x="1128456" y="6236208"/>
            <a:ext cx="4665043"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8436101" y="6217920"/>
            <a:ext cx="3744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E2D238DB-7230-45D0-89A2-1890D4DEDBDF}" type="slidenum">
              <a:rPr lang="en-IN" smtClean="0"/>
              <a:pPr/>
              <a:t>‹#›</a:t>
            </a:fld>
            <a:endParaRPr lang="en-IN"/>
          </a:p>
        </p:txBody>
      </p:sp>
    </p:spTree>
    <p:extLst>
      <p:ext uri="{BB962C8B-B14F-4D97-AF65-F5344CB8AC3E}">
        <p14:creationId xmlns:p14="http://schemas.microsoft.com/office/powerpoint/2010/main" val="307517545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4320" y="1628806"/>
            <a:ext cx="7772400" cy="1109985"/>
          </a:xfrm>
        </p:spPr>
        <p:txBody>
          <a:bodyPr>
            <a:normAutofit fontScale="90000"/>
          </a:bodyPr>
          <a:lstStyle/>
          <a:p>
            <a:r>
              <a:rPr lang="en-US" dirty="0">
                <a:solidFill>
                  <a:srgbClr val="6C0000"/>
                </a:solidFill>
                <a:latin typeface="Times New Roman" pitchFamily="18" charset="0"/>
                <a:cs typeface="Times New Roman" pitchFamily="18" charset="0"/>
              </a:rPr>
              <a:t>Introduction to </a:t>
            </a:r>
            <a:br>
              <a:rPr lang="en-US" dirty="0">
                <a:solidFill>
                  <a:srgbClr val="6C0000"/>
                </a:solidFill>
                <a:latin typeface="Times New Roman" pitchFamily="18" charset="0"/>
                <a:cs typeface="Times New Roman" pitchFamily="18" charset="0"/>
              </a:rPr>
            </a:br>
            <a:r>
              <a:rPr lang="en-US" dirty="0">
                <a:solidFill>
                  <a:srgbClr val="6C0000"/>
                </a:solidFill>
                <a:latin typeface="Times New Roman" pitchFamily="18" charset="0"/>
                <a:cs typeface="Times New Roman" pitchFamily="18" charset="0"/>
              </a:rPr>
              <a:t>Data Analytics</a:t>
            </a:r>
            <a:endParaRPr lang="en-IN"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823172" y="4437112"/>
            <a:ext cx="7854696" cy="1752600"/>
          </a:xfrm>
        </p:spPr>
        <p:txBody>
          <a:bodyPr>
            <a:normAutofit/>
          </a:bodyPr>
          <a:lstStyle/>
          <a:p>
            <a:r>
              <a:rPr lang="en-US" sz="2400" b="1" dirty="0">
                <a:solidFill>
                  <a:schemeClr val="tx1"/>
                </a:solidFill>
              </a:rPr>
              <a:t>Dr. Sreeja S R</a:t>
            </a:r>
          </a:p>
          <a:p>
            <a:r>
              <a:rPr lang="en-US" sz="2000" i="1" dirty="0">
                <a:solidFill>
                  <a:schemeClr val="tx1"/>
                </a:solidFill>
              </a:rPr>
              <a:t>Assistant Professor</a:t>
            </a:r>
          </a:p>
          <a:p>
            <a:pPr defTabSz="449251" eaLnBrk="0" fontAlgn="base" hangingPunct="0">
              <a:spcBef>
                <a:spcPct val="0"/>
              </a:spcBef>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altLang="en-US" sz="2400" b="1" dirty="0">
                <a:solidFill>
                  <a:srgbClr val="000000"/>
                </a:solidFill>
                <a:latin typeface="Garamond" panose="02020404030301010803" pitchFamily="18" charset="0"/>
                <a:ea typeface="Noto Sans CJK SC" charset="-122"/>
              </a:rPr>
              <a:t>Indian Institute of Information Technology </a:t>
            </a:r>
          </a:p>
          <a:p>
            <a:pPr defTabSz="449251" eaLnBrk="0" fontAlgn="base" hangingPunct="0">
              <a:spcBef>
                <a:spcPct val="0"/>
              </a:spcBef>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altLang="en-US" sz="2400" b="1" dirty="0">
                <a:solidFill>
                  <a:srgbClr val="000000"/>
                </a:solidFill>
                <a:latin typeface="Garamond" panose="02020404030301010803" pitchFamily="18" charset="0"/>
                <a:ea typeface="Noto Sans CJK SC" charset="-122"/>
              </a:rPr>
              <a:t>IIIT Sri City </a:t>
            </a:r>
          </a:p>
        </p:txBody>
      </p:sp>
      <p:sp>
        <p:nvSpPr>
          <p:cNvPr id="6" name="Date Placeholder 5">
            <a:extLst>
              <a:ext uri="{FF2B5EF4-FFF2-40B4-BE49-F238E27FC236}">
                <a16:creationId xmlns:a16="http://schemas.microsoft.com/office/drawing/2014/main" id="{77D2E4A3-DB02-0643-B099-E9052890A3A3}"/>
              </a:ext>
            </a:extLst>
          </p:cNvPr>
          <p:cNvSpPr>
            <a:spLocks noGrp="1"/>
          </p:cNvSpPr>
          <p:nvPr>
            <p:ph type="dt" sz="half" idx="10"/>
          </p:nvPr>
        </p:nvSpPr>
        <p:spPr/>
        <p:txBody>
          <a:bodyPr/>
          <a:lstStyle/>
          <a:p>
            <a:pPr>
              <a:defRPr/>
            </a:pPr>
            <a:r>
              <a:rPr lang="en-IN">
                <a:solidFill>
                  <a:srgbClr val="000000">
                    <a:alpha val="70000"/>
                  </a:srgbClr>
                </a:solidFill>
                <a:latin typeface="Gill Sans MT" panose="020B0502020104020203"/>
              </a:rPr>
              <a:t>IIITS: IDA - M2021</a:t>
            </a:r>
          </a:p>
        </p:txBody>
      </p:sp>
      <p:sp>
        <p:nvSpPr>
          <p:cNvPr id="7" name="Slide Number Placeholder 6">
            <a:extLst>
              <a:ext uri="{FF2B5EF4-FFF2-40B4-BE49-F238E27FC236}">
                <a16:creationId xmlns:a16="http://schemas.microsoft.com/office/drawing/2014/main" id="{83CD6E09-BDD2-E34C-8BEE-17C007AC829D}"/>
              </a:ext>
            </a:extLst>
          </p:cNvPr>
          <p:cNvSpPr>
            <a:spLocks noGrp="1"/>
          </p:cNvSpPr>
          <p:nvPr>
            <p:ph type="sldNum" sz="quarter" idx="12"/>
          </p:nvPr>
        </p:nvSpPr>
        <p:spPr/>
        <p:txBody>
          <a:bodyPr/>
          <a:lstStyle/>
          <a:p>
            <a:pPr>
              <a:defRPr/>
            </a:pPr>
            <a:fld id="{E2D238DB-7230-45D0-89A2-1890D4DEDBDF}" type="slidenum">
              <a:rPr lang="en-IN">
                <a:latin typeface="Gill Sans MT" panose="020B0502020104020203"/>
              </a:rPr>
              <a:pPr>
                <a:defRPr/>
              </a:pPr>
              <a:t>1</a:t>
            </a:fld>
            <a:endParaRPr lang="en-IN">
              <a:latin typeface="Gill Sans MT" panose="020B0502020104020203"/>
            </a:endParaRPr>
          </a:p>
        </p:txBody>
      </p:sp>
      <p:sp>
        <p:nvSpPr>
          <p:cNvPr id="4" name="Subtitle 2"/>
          <p:cNvSpPr txBox="1">
            <a:spLocks/>
          </p:cNvSpPr>
          <p:nvPr/>
        </p:nvSpPr>
        <p:spPr>
          <a:xfrm>
            <a:off x="800696" y="2996952"/>
            <a:ext cx="7854696" cy="17526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buClr>
                <a:srgbClr val="C96731"/>
              </a:buClr>
              <a:defRPr/>
            </a:pPr>
            <a:r>
              <a:rPr lang="en-US" sz="2400" b="1" i="1" dirty="0">
                <a:solidFill>
                  <a:srgbClr val="000000">
                    <a:lumMod val="65000"/>
                    <a:lumOff val="35000"/>
                  </a:srgbClr>
                </a:solidFill>
                <a:latin typeface="Gill Sans MT" panose="020B0502020104020203"/>
              </a:rPr>
              <a:t>Class #12</a:t>
            </a:r>
          </a:p>
          <a:p>
            <a:pPr lvl="0" algn="l">
              <a:buClr>
                <a:srgbClr val="C96731"/>
              </a:buClr>
            </a:pPr>
            <a:r>
              <a:rPr lang="en-US" sz="2800" b="1" dirty="0">
                <a:solidFill>
                  <a:srgbClr val="000000">
                    <a:lumMod val="65000"/>
                    <a:lumOff val="35000"/>
                  </a:srgbClr>
                </a:solidFill>
              </a:rPr>
              <a:t>Estimation</a:t>
            </a:r>
          </a:p>
        </p:txBody>
      </p:sp>
      <p:pic>
        <p:nvPicPr>
          <p:cNvPr id="5" name="Picture 1">
            <a:extLst>
              <a:ext uri="{FF2B5EF4-FFF2-40B4-BE49-F238E27FC236}">
                <a16:creationId xmlns:a16="http://schemas.microsoft.com/office/drawing/2014/main" id="{04D23BAF-DB54-C046-9F10-D252415BD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49" y="6"/>
            <a:ext cx="1547663" cy="1516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0399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9"/>
            <a:ext cx="8425339" cy="682328"/>
          </a:xfrm>
        </p:spPr>
        <p:txBody>
          <a:bodyPr>
            <a:normAutofit fontScale="90000"/>
          </a:bodyPr>
          <a:lstStyle/>
          <a:p>
            <a:pPr algn="l"/>
            <a:r>
              <a:rPr lang="en-US" sz="4000" dirty="0">
                <a:solidFill>
                  <a:srgbClr val="A50021"/>
                </a:solidFill>
                <a:latin typeface="Times New Roman" pitchFamily="18" charset="0"/>
                <a:cs typeface="Times New Roman" pitchFamily="18" charset="0"/>
              </a:rPr>
              <a:t>Unbiased Estimators </a:t>
            </a: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1B9F39E0-1457-874A-807E-DC21AB9E1A4A}"/>
                  </a:ext>
                </a:extLst>
              </p:cNvPr>
              <p:cNvSpPr/>
              <p:nvPr/>
            </p:nvSpPr>
            <p:spPr>
              <a:xfrm>
                <a:off x="701801" y="3315589"/>
                <a:ext cx="7734300" cy="1918905"/>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The point estimator </a:t>
                </a:r>
                <a14:m>
                  <m:oMath xmlns:m="http://schemas.openxmlformats.org/officeDocument/2006/math">
                    <m:acc>
                      <m:accPr>
                        <m:chr m:val="̂"/>
                        <m:ctrlPr>
                          <a:rPr lang="en-IN" i="1">
                            <a:solidFill>
                              <a:schemeClr val="tx1"/>
                            </a:solidFill>
                            <a:latin typeface="Cambria Math" panose="02040503050406030204" pitchFamily="18" charset="0"/>
                          </a:rPr>
                        </m:ctrlPr>
                      </m:accPr>
                      <m:e>
                        <m:r>
                          <m:rPr>
                            <m:sty m:val="p"/>
                          </m:rPr>
                          <a:rPr lang="el-GR" i="1">
                            <a:solidFill>
                              <a:schemeClr val="tx1"/>
                            </a:solidFill>
                            <a:latin typeface="Cambria Math" panose="02040503050406030204" pitchFamily="18" charset="0"/>
                            <a:ea typeface="Cambria Math" panose="02040503050406030204" pitchFamily="18" charset="0"/>
                          </a:rPr>
                          <m:t>Θ</m:t>
                        </m:r>
                      </m:e>
                    </m:acc>
                  </m:oMath>
                </a14:m>
                <a:r>
                  <a:rPr lang="en-IN" dirty="0">
                    <a:solidFill>
                      <a:schemeClr val="tx1"/>
                    </a:solidFill>
                  </a:rPr>
                  <a:t> is an </a:t>
                </a:r>
                <a:r>
                  <a:rPr lang="en-IN" b="1" dirty="0">
                    <a:solidFill>
                      <a:schemeClr val="tx1"/>
                    </a:solidFill>
                  </a:rPr>
                  <a:t>unbiased estimator </a:t>
                </a:r>
                <a:r>
                  <a:rPr lang="en-IN" dirty="0">
                    <a:solidFill>
                      <a:schemeClr val="tx1"/>
                    </a:solidFill>
                  </a:rPr>
                  <a:t>for the parameter </a:t>
                </a:r>
                <a14:m>
                  <m:oMath xmlns:m="http://schemas.openxmlformats.org/officeDocument/2006/math">
                    <m:r>
                      <a:rPr lang="en-IN" i="1">
                        <a:solidFill>
                          <a:schemeClr val="tx1"/>
                        </a:solidFill>
                        <a:latin typeface="Cambria Math" panose="02040503050406030204" pitchFamily="18" charset="0"/>
                        <a:ea typeface="Cambria Math" panose="02040503050406030204" pitchFamily="18" charset="0"/>
                      </a:rPr>
                      <m:t>𝜃</m:t>
                    </m:r>
                  </m:oMath>
                </a14:m>
                <a:r>
                  <a:rPr lang="en-IN" dirty="0">
                    <a:solidFill>
                      <a:schemeClr val="tx1"/>
                    </a:solidFill>
                  </a:rPr>
                  <a:t> if</a:t>
                </a:r>
                <a:br>
                  <a:rPr lang="en-IN" dirty="0">
                    <a:solidFill>
                      <a:schemeClr val="tx1"/>
                    </a:solidFill>
                  </a:rPr>
                </a:b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𝐸</m:t>
                      </m:r>
                      <m:d>
                        <m:dPr>
                          <m:ctrlPr>
                            <a:rPr lang="en-US" b="0" i="1" smtClean="0">
                              <a:solidFill>
                                <a:schemeClr val="tx1"/>
                              </a:solidFill>
                              <a:latin typeface="Cambria Math" panose="02040503050406030204" pitchFamily="18" charset="0"/>
                            </a:rPr>
                          </m:ctrlPr>
                        </m:dPr>
                        <m:e>
                          <m:acc>
                            <m:accPr>
                              <m:chr m:val="̂"/>
                              <m:ctrlPr>
                                <a:rPr lang="en-IN" i="1" smtClean="0">
                                  <a:solidFill>
                                    <a:schemeClr val="tx1"/>
                                  </a:solidFill>
                                  <a:latin typeface="Cambria Math" panose="02040503050406030204" pitchFamily="18" charset="0"/>
                                </a:rPr>
                              </m:ctrlPr>
                            </m:accPr>
                            <m:e>
                              <m:r>
                                <m:rPr>
                                  <m:sty m:val="p"/>
                                </m:rPr>
                                <a:rPr lang="el-GR" i="1">
                                  <a:solidFill>
                                    <a:schemeClr val="tx1"/>
                                  </a:solidFill>
                                  <a:latin typeface="Cambria Math" panose="02040503050406030204" pitchFamily="18" charset="0"/>
                                  <a:ea typeface="Cambria Math" panose="02040503050406030204" pitchFamily="18" charset="0"/>
                                </a:rPr>
                                <m:t>Θ</m:t>
                              </m:r>
                            </m:e>
                          </m:acc>
                        </m:e>
                      </m:d>
                      <m:r>
                        <a:rPr lang="en-US" b="0" i="1" smtClean="0">
                          <a:solidFill>
                            <a:schemeClr val="tx1"/>
                          </a:solidFill>
                          <a:latin typeface="Cambria Math" panose="02040503050406030204" pitchFamily="18" charset="0"/>
                          <a:ea typeface="Cambria Math" panose="02040503050406030204" pitchFamily="18" charset="0"/>
                        </a:rPr>
                        <m:t>=</m:t>
                      </m:r>
                      <m:r>
                        <a:rPr lang="en-IN" i="1">
                          <a:solidFill>
                            <a:schemeClr val="tx1"/>
                          </a:solidFill>
                          <a:latin typeface="Cambria Math" panose="02040503050406030204" pitchFamily="18" charset="0"/>
                          <a:ea typeface="Cambria Math" panose="02040503050406030204" pitchFamily="18" charset="0"/>
                        </a:rPr>
                        <m:t>𝜃</m:t>
                      </m:r>
                    </m:oMath>
                  </m:oMathPara>
                </a14:m>
                <a:endParaRPr lang="en-IN" dirty="0">
                  <a:solidFill>
                    <a:schemeClr val="tx1"/>
                  </a:solidFill>
                </a:endParaRPr>
              </a:p>
              <a:p>
                <a:r>
                  <a:rPr lang="en-IN" dirty="0">
                    <a:solidFill>
                      <a:schemeClr val="tx1"/>
                    </a:solidFill>
                  </a:rPr>
                  <a:t>If the estimator is not unbiased, then the difference</a:t>
                </a:r>
                <a:br>
                  <a:rPr lang="en-IN" dirty="0">
                    <a:solidFill>
                      <a:schemeClr val="tx1"/>
                    </a:solidFill>
                  </a:rPr>
                </a:b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𝐸</m:t>
                      </m:r>
                      <m:d>
                        <m:dPr>
                          <m:ctrlPr>
                            <a:rPr lang="en-US" i="1">
                              <a:solidFill>
                                <a:schemeClr val="tx1"/>
                              </a:solidFill>
                              <a:latin typeface="Cambria Math" panose="02040503050406030204" pitchFamily="18" charset="0"/>
                            </a:rPr>
                          </m:ctrlPr>
                        </m:dPr>
                        <m:e>
                          <m:acc>
                            <m:accPr>
                              <m:chr m:val="̂"/>
                              <m:ctrlPr>
                                <a:rPr lang="en-IN" i="1">
                                  <a:solidFill>
                                    <a:schemeClr val="tx1"/>
                                  </a:solidFill>
                                  <a:latin typeface="Cambria Math" panose="02040503050406030204" pitchFamily="18" charset="0"/>
                                </a:rPr>
                              </m:ctrlPr>
                            </m:accPr>
                            <m:e>
                              <m:r>
                                <m:rPr>
                                  <m:sty m:val="p"/>
                                </m:rPr>
                                <a:rPr lang="el-GR" i="1">
                                  <a:solidFill>
                                    <a:schemeClr val="tx1"/>
                                  </a:solidFill>
                                  <a:latin typeface="Cambria Math" panose="02040503050406030204" pitchFamily="18" charset="0"/>
                                  <a:ea typeface="Cambria Math" panose="02040503050406030204" pitchFamily="18" charset="0"/>
                                </a:rPr>
                                <m:t>Θ</m:t>
                              </m:r>
                            </m:e>
                          </m:acc>
                        </m:e>
                      </m:d>
                      <m:r>
                        <a:rPr lang="en-US" b="0" i="1" smtClean="0">
                          <a:solidFill>
                            <a:schemeClr val="tx1"/>
                          </a:solidFill>
                          <a:latin typeface="Cambria Math" panose="02040503050406030204" pitchFamily="18" charset="0"/>
                          <a:ea typeface="Cambria Math" panose="02040503050406030204" pitchFamily="18" charset="0"/>
                        </a:rPr>
                        <m:t>−</m:t>
                      </m:r>
                      <m:r>
                        <a:rPr lang="en-IN" i="1">
                          <a:solidFill>
                            <a:schemeClr val="tx1"/>
                          </a:solidFill>
                          <a:latin typeface="Cambria Math" panose="02040503050406030204" pitchFamily="18" charset="0"/>
                          <a:ea typeface="Cambria Math" panose="02040503050406030204" pitchFamily="18" charset="0"/>
                        </a:rPr>
                        <m:t>𝜃</m:t>
                      </m:r>
                    </m:oMath>
                  </m:oMathPara>
                </a14:m>
                <a:endParaRPr lang="en-IN" dirty="0">
                  <a:solidFill>
                    <a:schemeClr val="tx1"/>
                  </a:solidFill>
                </a:endParaRPr>
              </a:p>
              <a:p>
                <a:r>
                  <a:rPr lang="en-IN" dirty="0">
                    <a:solidFill>
                      <a:schemeClr val="tx1"/>
                    </a:solidFill>
                  </a:rPr>
                  <a:t>is called the </a:t>
                </a:r>
                <a:r>
                  <a:rPr lang="en-IN" b="1" dirty="0">
                    <a:solidFill>
                      <a:schemeClr val="tx1"/>
                    </a:solidFill>
                  </a:rPr>
                  <a:t>bias </a:t>
                </a:r>
                <a:r>
                  <a:rPr lang="en-IN" dirty="0">
                    <a:solidFill>
                      <a:schemeClr val="tx1"/>
                    </a:solidFill>
                  </a:rPr>
                  <a:t>of the estimator </a:t>
                </a:r>
                <a14:m>
                  <m:oMath xmlns:m="http://schemas.openxmlformats.org/officeDocument/2006/math">
                    <m:acc>
                      <m:accPr>
                        <m:chr m:val="̂"/>
                        <m:ctrlPr>
                          <a:rPr lang="en-IN" i="1">
                            <a:solidFill>
                              <a:schemeClr val="tx1"/>
                            </a:solidFill>
                            <a:latin typeface="Cambria Math" panose="02040503050406030204" pitchFamily="18" charset="0"/>
                          </a:rPr>
                        </m:ctrlPr>
                      </m:accPr>
                      <m:e>
                        <m:r>
                          <m:rPr>
                            <m:sty m:val="p"/>
                          </m:rPr>
                          <a:rPr lang="el-GR" i="1">
                            <a:solidFill>
                              <a:schemeClr val="tx1"/>
                            </a:solidFill>
                            <a:latin typeface="Cambria Math" panose="02040503050406030204" pitchFamily="18" charset="0"/>
                            <a:ea typeface="Cambria Math" panose="02040503050406030204" pitchFamily="18" charset="0"/>
                          </a:rPr>
                          <m:t>Θ</m:t>
                        </m:r>
                      </m:e>
                    </m:acc>
                    <m:r>
                      <a:rPr lang="el-GR" i="1">
                        <a:solidFill>
                          <a:schemeClr val="tx1"/>
                        </a:solidFill>
                        <a:latin typeface="Cambria Math" panose="02040503050406030204" pitchFamily="18" charset="0"/>
                        <a:ea typeface="Cambria Math" panose="02040503050406030204" pitchFamily="18" charset="0"/>
                      </a:rPr>
                      <m:t> </m:t>
                    </m:r>
                  </m:oMath>
                </a14:m>
                <a:r>
                  <a:rPr lang="en-IN" dirty="0">
                    <a:solidFill>
                      <a:schemeClr val="tx1"/>
                    </a:solidFill>
                  </a:rPr>
                  <a:t>. </a:t>
                </a:r>
              </a:p>
            </p:txBody>
          </p:sp>
        </mc:Choice>
        <mc:Fallback>
          <p:sp>
            <p:nvSpPr>
              <p:cNvPr id="7" name="Rectangle 6">
                <a:extLst>
                  <a:ext uri="{FF2B5EF4-FFF2-40B4-BE49-F238E27FC236}">
                    <a16:creationId xmlns:a16="http://schemas.microsoft.com/office/drawing/2014/main" id="{1B9F39E0-1457-874A-807E-DC21AB9E1A4A}"/>
                  </a:ext>
                </a:extLst>
              </p:cNvPr>
              <p:cNvSpPr>
                <a:spLocks noRot="1" noChangeAspect="1" noMove="1" noResize="1" noEditPoints="1" noAdjustHandles="1" noChangeArrowheads="1" noChangeShapeType="1" noTextEdit="1"/>
              </p:cNvSpPr>
              <p:nvPr/>
            </p:nvSpPr>
            <p:spPr>
              <a:xfrm>
                <a:off x="701801" y="3315589"/>
                <a:ext cx="7734300" cy="1918905"/>
              </a:xfrm>
              <a:prstGeom prst="rect">
                <a:avLst/>
              </a:prstGeom>
              <a:blipFill>
                <a:blip r:embed="rId2"/>
                <a:stretch>
                  <a:fillRect/>
                </a:stretch>
              </a:blipFill>
              <a:effectLst>
                <a:glow rad="63500">
                  <a:schemeClr val="accent2">
                    <a:satMod val="175000"/>
                    <a:alpha val="40000"/>
                  </a:schemeClr>
                </a:glow>
              </a:effectLst>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B498089A-E988-4444-B886-3D8D73062200}"/>
              </a:ext>
            </a:extLst>
          </p:cNvPr>
          <p:cNvSpPr/>
          <p:nvPr/>
        </p:nvSpPr>
        <p:spPr>
          <a:xfrm>
            <a:off x="677701" y="2839402"/>
            <a:ext cx="7758400" cy="476187"/>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prstClr val="black"/>
              </a:solidFill>
              <a:latin typeface="Times New Roman" pitchFamily="18" charset="0"/>
              <a:cs typeface="Times New Roman" pitchFamily="18" charset="0"/>
            </a:endParaRPr>
          </a:p>
          <a:p>
            <a:r>
              <a:rPr lang="en-US" sz="2000" dirty="0">
                <a:solidFill>
                  <a:prstClr val="black"/>
                </a:solidFill>
                <a:latin typeface="Times New Roman" pitchFamily="18" charset="0"/>
                <a:cs typeface="Times New Roman" pitchFamily="18" charset="0"/>
              </a:rPr>
              <a:t>Definition 12.3: </a:t>
            </a:r>
            <a:r>
              <a:rPr lang="en-US" sz="2000" b="1" dirty="0">
                <a:solidFill>
                  <a:prstClr val="black"/>
                </a:solidFill>
                <a:latin typeface="Times New Roman" pitchFamily="18" charset="0"/>
                <a:cs typeface="Times New Roman" pitchFamily="18" charset="0"/>
              </a:rPr>
              <a:t>Bias of an Estimator </a:t>
            </a:r>
          </a:p>
          <a:p>
            <a:endParaRPr lang="en-US" sz="2000" b="1" dirty="0">
              <a:solidFill>
                <a:prstClr val="black"/>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41CC9A61-143A-A140-AD9B-D262BF88E0E8}"/>
                  </a:ext>
                </a:extLst>
              </p:cNvPr>
              <p:cNvSpPr/>
              <p:nvPr/>
            </p:nvSpPr>
            <p:spPr>
              <a:xfrm>
                <a:off x="404947" y="1113240"/>
                <a:ext cx="8405613" cy="1218923"/>
              </a:xfrm>
              <a:prstGeom prst="rect">
                <a:avLst/>
              </a:prstGeom>
            </p:spPr>
            <p:txBody>
              <a:bodyPr wrap="square">
                <a:spAutoFit/>
              </a:bodyPr>
              <a:lstStyle/>
              <a:p>
                <a:pPr algn="just"/>
                <a:r>
                  <a:rPr lang="en-IN" dirty="0">
                    <a:latin typeface="TimesNewRomanPS"/>
                  </a:rPr>
                  <a:t>An estimator should be “close” in some sense to the true value of the unknown parameter. Formally, we say that </a:t>
                </a:r>
                <a14:m>
                  <m:oMath xmlns:m="http://schemas.openxmlformats.org/officeDocument/2006/math">
                    <m:acc>
                      <m:accPr>
                        <m:chr m:val="̂"/>
                        <m:ctrlPr>
                          <a:rPr lang="en-IN"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Θ</m:t>
                        </m:r>
                      </m:e>
                    </m:acc>
                  </m:oMath>
                </a14:m>
                <a:r>
                  <a:rPr lang="en-IN" sz="1600" dirty="0">
                    <a:latin typeface="Times" pitchFamily="2" charset="0"/>
                  </a:rPr>
                  <a:t> </a:t>
                </a:r>
                <a:r>
                  <a:rPr lang="en-IN" dirty="0">
                    <a:latin typeface="TimesNewRomanPS"/>
                  </a:rPr>
                  <a:t>is an unbiased estimator of </a:t>
                </a:r>
                <a14:m>
                  <m:oMath xmlns:m="http://schemas.openxmlformats.org/officeDocument/2006/math">
                    <m:r>
                      <a:rPr lang="en-IN" i="1">
                        <a:latin typeface="Cambria Math" panose="02040503050406030204" pitchFamily="18" charset="0"/>
                        <a:ea typeface="Cambria Math" panose="02040503050406030204" pitchFamily="18" charset="0"/>
                      </a:rPr>
                      <m:t>𝜃</m:t>
                    </m:r>
                  </m:oMath>
                </a14:m>
                <a:r>
                  <a:rPr lang="en-IN" dirty="0">
                    <a:latin typeface="MathematicalPi"/>
                  </a:rPr>
                  <a:t> </a:t>
                </a:r>
                <a:r>
                  <a:rPr lang="en-IN" dirty="0">
                    <a:latin typeface="TimesNewRomanPS"/>
                  </a:rPr>
                  <a:t>if the expected value of </a:t>
                </a:r>
                <a14:m>
                  <m:oMath xmlns:m="http://schemas.openxmlformats.org/officeDocument/2006/math">
                    <m:acc>
                      <m:accPr>
                        <m:chr m:val="̂"/>
                        <m:ctrlPr>
                          <a:rPr lang="en-IN"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Θ</m:t>
                        </m:r>
                      </m:e>
                    </m:acc>
                  </m:oMath>
                </a14:m>
                <a:r>
                  <a:rPr lang="en-IN" sz="1600" dirty="0">
                    <a:latin typeface="Times" pitchFamily="2" charset="0"/>
                  </a:rPr>
                  <a:t> </a:t>
                </a:r>
                <a:r>
                  <a:rPr lang="en-IN" dirty="0">
                    <a:latin typeface="TimesNewRomanPS"/>
                  </a:rPr>
                  <a:t>is equal to </a:t>
                </a:r>
                <a14:m>
                  <m:oMath xmlns:m="http://schemas.openxmlformats.org/officeDocument/2006/math">
                    <m:r>
                      <a:rPr lang="en-IN" i="1">
                        <a:latin typeface="Cambria Math" panose="02040503050406030204" pitchFamily="18" charset="0"/>
                        <a:ea typeface="Cambria Math" panose="02040503050406030204" pitchFamily="18" charset="0"/>
                      </a:rPr>
                      <m:t>𝜃</m:t>
                    </m:r>
                  </m:oMath>
                </a14:m>
                <a:r>
                  <a:rPr lang="en-IN" dirty="0">
                    <a:latin typeface="TimesNewRomanPS"/>
                  </a:rPr>
                  <a:t>. This is equivalent to saying that the mean of the probability distribution of </a:t>
                </a:r>
                <a14:m>
                  <m:oMath xmlns:m="http://schemas.openxmlformats.org/officeDocument/2006/math">
                    <m:acc>
                      <m:accPr>
                        <m:chr m:val="̂"/>
                        <m:ctrlPr>
                          <a:rPr lang="en-IN"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Θ</m:t>
                        </m:r>
                      </m:e>
                    </m:acc>
                  </m:oMath>
                </a14:m>
                <a:r>
                  <a:rPr lang="en-IN" sz="1600" dirty="0">
                    <a:latin typeface="Times" pitchFamily="2" charset="0"/>
                  </a:rPr>
                  <a:t> </a:t>
                </a:r>
                <a:r>
                  <a:rPr lang="en-IN" dirty="0">
                    <a:latin typeface="TimesNewRomanPS"/>
                  </a:rPr>
                  <a:t>(or the mean of the sampling distribution of </a:t>
                </a:r>
                <a14:m>
                  <m:oMath xmlns:m="http://schemas.openxmlformats.org/officeDocument/2006/math">
                    <m:acc>
                      <m:accPr>
                        <m:chr m:val="̂"/>
                        <m:ctrlPr>
                          <a:rPr lang="en-IN"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Θ</m:t>
                        </m:r>
                      </m:e>
                    </m:acc>
                  </m:oMath>
                </a14:m>
                <a:r>
                  <a:rPr lang="en-IN" sz="1600" dirty="0">
                    <a:latin typeface="Times" pitchFamily="2" charset="0"/>
                  </a:rPr>
                  <a:t> </a:t>
                </a:r>
                <a:r>
                  <a:rPr lang="en-IN" dirty="0">
                    <a:latin typeface="TimesNewRomanPS"/>
                  </a:rPr>
                  <a:t>) is equal to </a:t>
                </a:r>
                <a14:m>
                  <m:oMath xmlns:m="http://schemas.openxmlformats.org/officeDocument/2006/math">
                    <m:r>
                      <a:rPr lang="en-IN" i="1">
                        <a:latin typeface="Cambria Math" panose="02040503050406030204" pitchFamily="18" charset="0"/>
                        <a:ea typeface="Cambria Math" panose="02040503050406030204" pitchFamily="18" charset="0"/>
                      </a:rPr>
                      <m:t>𝜃</m:t>
                    </m:r>
                  </m:oMath>
                </a14:m>
                <a:r>
                  <a:rPr lang="en-IN" dirty="0">
                    <a:latin typeface="TimesNewRomanPS"/>
                  </a:rPr>
                  <a:t>. </a:t>
                </a:r>
                <a:endParaRPr lang="en-IN" dirty="0"/>
              </a:p>
            </p:txBody>
          </p:sp>
        </mc:Choice>
        <mc:Fallback>
          <p:sp>
            <p:nvSpPr>
              <p:cNvPr id="3" name="Rectangle 2">
                <a:extLst>
                  <a:ext uri="{FF2B5EF4-FFF2-40B4-BE49-F238E27FC236}">
                    <a16:creationId xmlns:a16="http://schemas.microsoft.com/office/drawing/2014/main" id="{41CC9A61-143A-A140-AD9B-D262BF88E0E8}"/>
                  </a:ext>
                </a:extLst>
              </p:cNvPr>
              <p:cNvSpPr>
                <a:spLocks noRot="1" noChangeAspect="1" noMove="1" noResize="1" noEditPoints="1" noAdjustHandles="1" noChangeArrowheads="1" noChangeShapeType="1" noTextEdit="1"/>
              </p:cNvSpPr>
              <p:nvPr/>
            </p:nvSpPr>
            <p:spPr>
              <a:xfrm>
                <a:off x="404947" y="1113240"/>
                <a:ext cx="8405613" cy="1218923"/>
              </a:xfrm>
              <a:prstGeom prst="rect">
                <a:avLst/>
              </a:prstGeom>
              <a:blipFill>
                <a:blip r:embed="rId3"/>
                <a:stretch>
                  <a:fillRect l="-603" t="-2062" r="-452" b="-61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6DA8919-E1F3-D341-AFEF-BBE1A994FF4E}"/>
                  </a:ext>
                </a:extLst>
              </p:cNvPr>
              <p:cNvSpPr txBox="1"/>
              <p:nvPr/>
            </p:nvSpPr>
            <p:spPr>
              <a:xfrm>
                <a:off x="404947" y="5592485"/>
                <a:ext cx="6693499" cy="681982"/>
              </a:xfrm>
              <a:prstGeom prst="rect">
                <a:avLst/>
              </a:prstGeom>
              <a:noFill/>
            </p:spPr>
            <p:txBody>
              <a:bodyPr wrap="none" rtlCol="0">
                <a:spAutoFit/>
              </a:bodyPr>
              <a:lstStyle/>
              <a:p>
                <a:r>
                  <a:rPr lang="en-IN" dirty="0"/>
                  <a:t>When an estimator is unbiased, the bias is zero; that is,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IN"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Θ</m:t>
                            </m:r>
                          </m:e>
                        </m:acc>
                      </m:e>
                    </m:d>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=0.</m:t>
                    </m:r>
                  </m:oMath>
                </a14:m>
                <a:endParaRPr lang="en-IN" dirty="0"/>
              </a:p>
              <a:p>
                <a:endParaRPr lang="en-US" dirty="0"/>
              </a:p>
            </p:txBody>
          </p:sp>
        </mc:Choice>
        <mc:Fallback>
          <p:sp>
            <p:nvSpPr>
              <p:cNvPr id="5" name="TextBox 4">
                <a:extLst>
                  <a:ext uri="{FF2B5EF4-FFF2-40B4-BE49-F238E27FC236}">
                    <a16:creationId xmlns:a16="http://schemas.microsoft.com/office/drawing/2014/main" id="{96DA8919-E1F3-D341-AFEF-BBE1A994FF4E}"/>
                  </a:ext>
                </a:extLst>
              </p:cNvPr>
              <p:cNvSpPr txBox="1">
                <a:spLocks noRot="1" noChangeAspect="1" noMove="1" noResize="1" noEditPoints="1" noAdjustHandles="1" noChangeArrowheads="1" noChangeShapeType="1" noTextEdit="1"/>
              </p:cNvSpPr>
              <p:nvPr/>
            </p:nvSpPr>
            <p:spPr>
              <a:xfrm>
                <a:off x="404947" y="5592485"/>
                <a:ext cx="6693499" cy="681982"/>
              </a:xfrm>
              <a:prstGeom prst="rect">
                <a:avLst/>
              </a:prstGeom>
              <a:blipFill>
                <a:blip r:embed="rId4"/>
                <a:stretch>
                  <a:fillRect l="-758"/>
                </a:stretch>
              </a:blipFill>
            </p:spPr>
            <p:txBody>
              <a:bodyPr/>
              <a:lstStyle/>
              <a:p>
                <a:r>
                  <a:rPr lang="en-US">
                    <a:noFill/>
                  </a:rPr>
                  <a:t> </a:t>
                </a:r>
              </a:p>
            </p:txBody>
          </p:sp>
        </mc:Fallback>
      </mc:AlternateContent>
    </p:spTree>
    <p:extLst>
      <p:ext uri="{BB962C8B-B14F-4D97-AF65-F5344CB8AC3E}">
        <p14:creationId xmlns:p14="http://schemas.microsoft.com/office/powerpoint/2010/main" val="2786800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9"/>
            <a:ext cx="8425339" cy="682328"/>
          </a:xfrm>
        </p:spPr>
        <p:txBody>
          <a:bodyPr>
            <a:noAutofit/>
          </a:bodyPr>
          <a:lstStyle/>
          <a:p>
            <a:pPr algn="l"/>
            <a:r>
              <a:rPr lang="en-US" sz="3200" dirty="0">
                <a:solidFill>
                  <a:srgbClr val="A50021"/>
                </a:solidFill>
                <a:latin typeface="Times New Roman" pitchFamily="18" charset="0"/>
                <a:cs typeface="Times New Roman" pitchFamily="18" charset="0"/>
              </a:rPr>
              <a:t>Variance of a Point Estimator </a:t>
            </a: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p:sp>
        <p:nvSpPr>
          <p:cNvPr id="7" name="Rectangle 6">
            <a:extLst>
              <a:ext uri="{FF2B5EF4-FFF2-40B4-BE49-F238E27FC236}">
                <a16:creationId xmlns:a16="http://schemas.microsoft.com/office/drawing/2014/main" id="{1B9F39E0-1457-874A-807E-DC21AB9E1A4A}"/>
              </a:ext>
            </a:extLst>
          </p:cNvPr>
          <p:cNvSpPr/>
          <p:nvPr/>
        </p:nvSpPr>
        <p:spPr>
          <a:xfrm>
            <a:off x="521010" y="4896841"/>
            <a:ext cx="8309277" cy="876584"/>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dirty="0">
                <a:solidFill>
                  <a:schemeClr val="tx1"/>
                </a:solidFill>
                <a:latin typeface="TimesNewRomanPS"/>
              </a:rPr>
              <a:t>If we consider all unbiased estimators of </a:t>
            </a:r>
            <a:r>
              <a:rPr lang="en-US" altLang="en-US" dirty="0">
                <a:solidFill>
                  <a:schemeClr val="tx1"/>
                </a:solidFill>
                <a:latin typeface="MathematicalPi"/>
              </a:rPr>
              <a:t>𝜃</a:t>
            </a:r>
            <a:r>
              <a:rPr lang="en-US" altLang="en-US" dirty="0">
                <a:solidFill>
                  <a:schemeClr val="tx1"/>
                </a:solidFill>
                <a:latin typeface="TimesNewRomanPS"/>
              </a:rPr>
              <a:t>, the one with the smallest variance is called the </a:t>
            </a:r>
            <a:r>
              <a:rPr lang="en-US" altLang="en-US" b="1" dirty="0">
                <a:solidFill>
                  <a:schemeClr val="tx1"/>
                </a:solidFill>
                <a:latin typeface="TimesNewRomanPS"/>
              </a:rPr>
              <a:t>minimum variance unbiased estimator </a:t>
            </a:r>
            <a:r>
              <a:rPr lang="en-US" altLang="en-US" dirty="0">
                <a:solidFill>
                  <a:schemeClr val="tx1"/>
                </a:solidFill>
                <a:latin typeface="TimesNewRomanPS"/>
              </a:rPr>
              <a:t>(MVUE). </a:t>
            </a:r>
          </a:p>
        </p:txBody>
      </p:sp>
      <p:sp>
        <p:nvSpPr>
          <p:cNvPr id="3" name="Rectangle 2">
            <a:extLst>
              <a:ext uri="{FF2B5EF4-FFF2-40B4-BE49-F238E27FC236}">
                <a16:creationId xmlns:a16="http://schemas.microsoft.com/office/drawing/2014/main" id="{41CC9A61-143A-A140-AD9B-D262BF88E0E8}"/>
              </a:ext>
            </a:extLst>
          </p:cNvPr>
          <p:cNvSpPr/>
          <p:nvPr/>
        </p:nvSpPr>
        <p:spPr>
          <a:xfrm>
            <a:off x="404948" y="1092033"/>
            <a:ext cx="8405613" cy="707886"/>
          </a:xfrm>
          <a:prstGeom prst="rect">
            <a:avLst/>
          </a:prstGeom>
        </p:spPr>
        <p:txBody>
          <a:bodyPr wrap="square">
            <a:spAutoFit/>
          </a:bodyPr>
          <a:lstStyle/>
          <a:p>
            <a:pPr algn="just"/>
            <a:r>
              <a:rPr lang="en-IN" sz="2000" dirty="0">
                <a:latin typeface="TimesNewRomanPS"/>
              </a:rPr>
              <a:t>A logical principle of estimation, when selecting among several estimators, is to choose the estimator that has minimum variance. </a:t>
            </a:r>
          </a:p>
        </p:txBody>
      </p:sp>
      <p:pic>
        <p:nvPicPr>
          <p:cNvPr id="9" name="Picture 8">
            <a:extLst>
              <a:ext uri="{FF2B5EF4-FFF2-40B4-BE49-F238E27FC236}">
                <a16:creationId xmlns:a16="http://schemas.microsoft.com/office/drawing/2014/main" id="{2076BDE0-9621-274A-B0FF-C5169A895EF0}"/>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a14:imgEffect>
                      <a14:sharpenSoften amount="50000"/>
                    </a14:imgEffect>
                  </a14:imgLayer>
                </a14:imgProps>
              </a:ext>
            </a:extLst>
          </a:blip>
          <a:stretch>
            <a:fillRect/>
          </a:stretch>
        </p:blipFill>
        <p:spPr>
          <a:xfrm>
            <a:off x="2190021" y="1593356"/>
            <a:ext cx="4855191" cy="3058157"/>
          </a:xfrm>
          <a:prstGeom prst="rect">
            <a:avLst/>
          </a:prstGeom>
        </p:spPr>
      </p:pic>
    </p:spTree>
    <p:extLst>
      <p:ext uri="{BB962C8B-B14F-4D97-AF65-F5344CB8AC3E}">
        <p14:creationId xmlns:p14="http://schemas.microsoft.com/office/powerpoint/2010/main" val="299249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9"/>
            <a:ext cx="8425339" cy="682328"/>
          </a:xfrm>
        </p:spPr>
        <p:txBody>
          <a:bodyPr>
            <a:noAutofit/>
          </a:bodyPr>
          <a:lstStyle/>
          <a:p>
            <a:pPr algn="l"/>
            <a:r>
              <a:rPr lang="en-US" sz="3200" dirty="0">
                <a:solidFill>
                  <a:srgbClr val="A50021"/>
                </a:solidFill>
                <a:latin typeface="Times New Roman" pitchFamily="18" charset="0"/>
                <a:cs typeface="Times New Roman" pitchFamily="18" charset="0"/>
              </a:rPr>
              <a:t>Standard Error</a:t>
            </a:r>
          </a:p>
        </p:txBody>
      </p:sp>
      <p:sp>
        <p:nvSpPr>
          <p:cNvPr id="4" name="Date Placeholder 3"/>
          <p:cNvSpPr>
            <a:spLocks noGrp="1"/>
          </p:cNvSpPr>
          <p:nvPr>
            <p:ph type="dt" sz="half" idx="10"/>
          </p:nvPr>
        </p:nvSpPr>
        <p:spPr/>
        <p:txBody>
          <a:bodyPr/>
          <a:lstStyle/>
          <a:p>
            <a:r>
              <a:rPr lang="en-IN" dirty="0">
                <a:solidFill>
                  <a:srgbClr val="04617B">
                    <a:shade val="90000"/>
                  </a:srgbClr>
                </a:solidFill>
              </a:rPr>
              <a:t>IIITS: IDA - M2021</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1B9F39E0-1457-874A-807E-DC21AB9E1A4A}"/>
                  </a:ext>
                </a:extLst>
              </p:cNvPr>
              <p:cNvSpPr/>
              <p:nvPr/>
            </p:nvSpPr>
            <p:spPr>
              <a:xfrm>
                <a:off x="521010" y="2703863"/>
                <a:ext cx="8309277" cy="2477737"/>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dirty="0">
                    <a:solidFill>
                      <a:schemeClr val="tx1"/>
                    </a:solidFill>
                  </a:rPr>
                  <a:t>The standard error of an estimator </a:t>
                </a:r>
                <a14:m>
                  <m:oMath xmlns:m="http://schemas.openxmlformats.org/officeDocument/2006/math">
                    <m:acc>
                      <m:accPr>
                        <m:chr m:val="̂"/>
                        <m:ctrlPr>
                          <a:rPr lang="en-IN" sz="2000" i="1" smtClean="0">
                            <a:solidFill>
                              <a:schemeClr val="tx1"/>
                            </a:solidFill>
                            <a:latin typeface="Cambria Math" panose="02040503050406030204" pitchFamily="18" charset="0"/>
                          </a:rPr>
                        </m:ctrlPr>
                      </m:accPr>
                      <m:e>
                        <m:r>
                          <m:rPr>
                            <m:sty m:val="p"/>
                          </m:rPr>
                          <a:rPr lang="el-GR" sz="2000" i="1">
                            <a:solidFill>
                              <a:schemeClr val="tx1"/>
                            </a:solidFill>
                            <a:latin typeface="Cambria Math" panose="02040503050406030204" pitchFamily="18" charset="0"/>
                            <a:ea typeface="Cambria Math" panose="02040503050406030204" pitchFamily="18" charset="0"/>
                          </a:rPr>
                          <m:t>Θ</m:t>
                        </m:r>
                      </m:e>
                    </m:acc>
                  </m:oMath>
                </a14:m>
                <a:r>
                  <a:rPr lang="en-IN" sz="2000" dirty="0">
                    <a:solidFill>
                      <a:schemeClr val="tx1"/>
                    </a:solidFill>
                  </a:rPr>
                  <a:t> is its standard deviation, given by </a:t>
                </a:r>
                <a14:m>
                  <m:oMath xmlns:m="http://schemas.openxmlformats.org/officeDocument/2006/math">
                    <m:sSub>
                      <m:sSubPr>
                        <m:ctrlPr>
                          <a:rPr lang="en-IN" sz="2000" i="1" smtClean="0">
                            <a:solidFill>
                              <a:schemeClr val="tx1"/>
                            </a:solidFill>
                            <a:latin typeface="Cambria Math" panose="02040503050406030204" pitchFamily="18" charset="0"/>
                          </a:rPr>
                        </m:ctrlPr>
                      </m:sSubPr>
                      <m:e>
                        <m:r>
                          <a:rPr lang="en-IN" sz="2000" i="1" smtClean="0">
                            <a:solidFill>
                              <a:schemeClr val="tx1"/>
                            </a:solidFill>
                            <a:latin typeface="Cambria Math" panose="02040503050406030204" pitchFamily="18" charset="0"/>
                            <a:ea typeface="Cambria Math" panose="02040503050406030204" pitchFamily="18" charset="0"/>
                          </a:rPr>
                          <m:t>𝜎</m:t>
                        </m:r>
                      </m:e>
                      <m:sub>
                        <m:acc>
                          <m:accPr>
                            <m:chr m:val="̂"/>
                            <m:ctrlPr>
                              <a:rPr lang="en-IN" sz="2000" i="1" smtClean="0">
                                <a:solidFill>
                                  <a:schemeClr val="tx1"/>
                                </a:solidFill>
                                <a:latin typeface="Cambria Math" panose="02040503050406030204" pitchFamily="18" charset="0"/>
                              </a:rPr>
                            </m:ctrlPr>
                          </m:accPr>
                          <m:e>
                            <m:r>
                              <m:rPr>
                                <m:sty m:val="p"/>
                              </m:rPr>
                              <a:rPr lang="el-GR" sz="2000" i="1" smtClean="0">
                                <a:solidFill>
                                  <a:schemeClr val="tx1"/>
                                </a:solidFill>
                                <a:latin typeface="Cambria Math" panose="02040503050406030204" pitchFamily="18" charset="0"/>
                                <a:ea typeface="Cambria Math" panose="02040503050406030204" pitchFamily="18" charset="0"/>
                              </a:rPr>
                              <m:t>Θ</m:t>
                            </m:r>
                          </m:e>
                        </m:acc>
                      </m:sub>
                    </m:sSub>
                    <m:r>
                      <a:rPr lang="en-US" sz="2000" b="0" i="1" smtClean="0">
                        <a:solidFill>
                          <a:schemeClr val="tx1"/>
                        </a:solidFill>
                        <a:latin typeface="Cambria Math" panose="02040503050406030204" pitchFamily="18" charset="0"/>
                      </a:rPr>
                      <m:t>=</m:t>
                    </m:r>
                    <m:rad>
                      <m:radPr>
                        <m:degHide m:val="on"/>
                        <m:ctrlPr>
                          <a:rPr lang="en-US" sz="2000" b="0" i="1" smtClean="0">
                            <a:solidFill>
                              <a:schemeClr val="tx1"/>
                            </a:solidFill>
                            <a:latin typeface="Cambria Math" panose="02040503050406030204" pitchFamily="18" charset="0"/>
                          </a:rPr>
                        </m:ctrlPr>
                      </m:radPr>
                      <m:deg/>
                      <m:e>
                        <m:r>
                          <a:rPr lang="en-US" sz="2000" b="0" i="1" smtClean="0">
                            <a:solidFill>
                              <a:schemeClr val="tx1"/>
                            </a:solidFill>
                            <a:latin typeface="Cambria Math" panose="02040503050406030204" pitchFamily="18" charset="0"/>
                          </a:rPr>
                          <m:t>𝑉</m:t>
                        </m:r>
                        <m:r>
                          <a:rPr lang="en-US" sz="2000" b="0" i="1" smtClean="0">
                            <a:solidFill>
                              <a:schemeClr val="tx1"/>
                            </a:solidFill>
                            <a:latin typeface="Cambria Math" panose="02040503050406030204" pitchFamily="18" charset="0"/>
                          </a:rPr>
                          <m:t>(</m:t>
                        </m:r>
                        <m:acc>
                          <m:accPr>
                            <m:chr m:val="̂"/>
                            <m:ctrlPr>
                              <a:rPr lang="en-IN" sz="2000" i="1">
                                <a:solidFill>
                                  <a:schemeClr val="tx1"/>
                                </a:solidFill>
                                <a:latin typeface="Cambria Math" panose="02040503050406030204" pitchFamily="18" charset="0"/>
                              </a:rPr>
                            </m:ctrlPr>
                          </m:accPr>
                          <m:e>
                            <m:r>
                              <m:rPr>
                                <m:sty m:val="p"/>
                              </m:rPr>
                              <a:rPr lang="el-GR" sz="2000" i="1">
                                <a:solidFill>
                                  <a:schemeClr val="tx1"/>
                                </a:solidFill>
                                <a:latin typeface="Cambria Math" panose="02040503050406030204" pitchFamily="18" charset="0"/>
                                <a:ea typeface="Cambria Math" panose="02040503050406030204" pitchFamily="18" charset="0"/>
                              </a:rPr>
                              <m:t>Θ</m:t>
                            </m:r>
                          </m:e>
                        </m:acc>
                        <m:r>
                          <a:rPr lang="en-US" sz="2000" b="0" i="1" smtClean="0">
                            <a:solidFill>
                              <a:schemeClr val="tx1"/>
                            </a:solidFill>
                            <a:latin typeface="Cambria Math" panose="02040503050406030204" pitchFamily="18" charset="0"/>
                          </a:rPr>
                          <m:t>)</m:t>
                        </m:r>
                      </m:e>
                    </m:rad>
                    <m:r>
                      <a:rPr lang="en-US" sz="2000" b="0" i="1" smtClean="0">
                        <a:solidFill>
                          <a:schemeClr val="tx1"/>
                        </a:solidFill>
                        <a:latin typeface="Cambria Math" panose="02040503050406030204" pitchFamily="18" charset="0"/>
                      </a:rPr>
                      <m:t> </m:t>
                    </m:r>
                  </m:oMath>
                </a14:m>
                <a:r>
                  <a:rPr lang="en-IN" sz="2000" dirty="0">
                    <a:solidFill>
                      <a:schemeClr val="tx1"/>
                    </a:solidFill>
                  </a:rPr>
                  <a:t>. If the standard error involves unknown parameters that can be estimated, substitution of those values into </a:t>
                </a:r>
                <a14:m>
                  <m:oMath xmlns:m="http://schemas.openxmlformats.org/officeDocument/2006/math">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ea typeface="Cambria Math" panose="02040503050406030204" pitchFamily="18" charset="0"/>
                          </a:rPr>
                          <m:t>𝜎</m:t>
                        </m:r>
                      </m:e>
                      <m:sub>
                        <m:acc>
                          <m:accPr>
                            <m:chr m:val="̂"/>
                            <m:ctrlPr>
                              <a:rPr lang="en-IN" sz="2000" i="1">
                                <a:solidFill>
                                  <a:schemeClr val="tx1"/>
                                </a:solidFill>
                                <a:latin typeface="Cambria Math" panose="02040503050406030204" pitchFamily="18" charset="0"/>
                              </a:rPr>
                            </m:ctrlPr>
                          </m:accPr>
                          <m:e>
                            <m:r>
                              <m:rPr>
                                <m:sty m:val="p"/>
                              </m:rPr>
                              <a:rPr lang="el-GR" sz="2000" i="1">
                                <a:solidFill>
                                  <a:schemeClr val="tx1"/>
                                </a:solidFill>
                                <a:latin typeface="Cambria Math" panose="02040503050406030204" pitchFamily="18" charset="0"/>
                                <a:ea typeface="Cambria Math" panose="02040503050406030204" pitchFamily="18" charset="0"/>
                              </a:rPr>
                              <m:t>Θ</m:t>
                            </m:r>
                          </m:e>
                        </m:acc>
                      </m:sub>
                    </m:sSub>
                  </m:oMath>
                </a14:m>
                <a:r>
                  <a:rPr lang="en-IN" sz="2000" dirty="0">
                    <a:solidFill>
                      <a:schemeClr val="tx1"/>
                    </a:solidFill>
                  </a:rPr>
                  <a:t> produces an </a:t>
                </a:r>
                <a:r>
                  <a:rPr lang="en-IN" sz="2000" b="1" dirty="0">
                    <a:solidFill>
                      <a:schemeClr val="tx1"/>
                    </a:solidFill>
                  </a:rPr>
                  <a:t>estimated standard error, </a:t>
                </a:r>
                <a:r>
                  <a:rPr lang="en-IN" sz="2000" dirty="0">
                    <a:solidFill>
                      <a:schemeClr val="tx1"/>
                    </a:solidFill>
                  </a:rPr>
                  <a:t>denoted by </a:t>
                </a:r>
                <a14:m>
                  <m:oMath xmlns:m="http://schemas.openxmlformats.org/officeDocument/2006/math">
                    <m:sSub>
                      <m:sSubPr>
                        <m:ctrlPr>
                          <a:rPr lang="en-IN" sz="2000" i="1" smtClean="0">
                            <a:solidFill>
                              <a:schemeClr val="tx1"/>
                            </a:solidFill>
                            <a:latin typeface="Cambria Math" panose="02040503050406030204" pitchFamily="18" charset="0"/>
                          </a:rPr>
                        </m:ctrlPr>
                      </m:sSubPr>
                      <m:e>
                        <m:acc>
                          <m:accPr>
                            <m:chr m:val="̂"/>
                            <m:ctrlPr>
                              <a:rPr lang="en-IN" sz="2000" i="1">
                                <a:solidFill>
                                  <a:schemeClr val="tx1"/>
                                </a:solidFill>
                                <a:latin typeface="Cambria Math" panose="02040503050406030204" pitchFamily="18" charset="0"/>
                              </a:rPr>
                            </m:ctrlPr>
                          </m:accPr>
                          <m:e>
                            <m:r>
                              <a:rPr lang="en-IN" sz="2000" i="1">
                                <a:solidFill>
                                  <a:schemeClr val="tx1"/>
                                </a:solidFill>
                                <a:latin typeface="Cambria Math" panose="02040503050406030204" pitchFamily="18" charset="0"/>
                                <a:ea typeface="Cambria Math" panose="02040503050406030204" pitchFamily="18" charset="0"/>
                              </a:rPr>
                              <m:t>𝜎</m:t>
                            </m:r>
                          </m:e>
                        </m:acc>
                      </m:e>
                      <m:sub>
                        <m:acc>
                          <m:accPr>
                            <m:chr m:val="̂"/>
                            <m:ctrlPr>
                              <a:rPr lang="en-IN" sz="2000" i="1">
                                <a:solidFill>
                                  <a:schemeClr val="tx1"/>
                                </a:solidFill>
                                <a:latin typeface="Cambria Math" panose="02040503050406030204" pitchFamily="18" charset="0"/>
                              </a:rPr>
                            </m:ctrlPr>
                          </m:accPr>
                          <m:e>
                            <m:r>
                              <m:rPr>
                                <m:sty m:val="p"/>
                              </m:rPr>
                              <a:rPr lang="el-GR" sz="2000" i="1">
                                <a:solidFill>
                                  <a:schemeClr val="tx1"/>
                                </a:solidFill>
                                <a:latin typeface="Cambria Math" panose="02040503050406030204" pitchFamily="18" charset="0"/>
                                <a:ea typeface="Cambria Math" panose="02040503050406030204" pitchFamily="18" charset="0"/>
                              </a:rPr>
                              <m:t>Θ</m:t>
                            </m:r>
                          </m:e>
                        </m:acc>
                      </m:sub>
                    </m:sSub>
                  </m:oMath>
                </a14:m>
                <a:r>
                  <a:rPr lang="en-IN" sz="2000" dirty="0">
                    <a:solidFill>
                      <a:schemeClr val="tx1"/>
                    </a:solidFill>
                  </a:rPr>
                  <a:t>. </a:t>
                </a:r>
              </a:p>
            </p:txBody>
          </p:sp>
        </mc:Choice>
        <mc:Fallback>
          <p:sp>
            <p:nvSpPr>
              <p:cNvPr id="7" name="Rectangle 6">
                <a:extLst>
                  <a:ext uri="{FF2B5EF4-FFF2-40B4-BE49-F238E27FC236}">
                    <a16:creationId xmlns:a16="http://schemas.microsoft.com/office/drawing/2014/main" id="{1B9F39E0-1457-874A-807E-DC21AB9E1A4A}"/>
                  </a:ext>
                </a:extLst>
              </p:cNvPr>
              <p:cNvSpPr>
                <a:spLocks noRot="1" noChangeAspect="1" noMove="1" noResize="1" noEditPoints="1" noAdjustHandles="1" noChangeArrowheads="1" noChangeShapeType="1" noTextEdit="1"/>
              </p:cNvSpPr>
              <p:nvPr/>
            </p:nvSpPr>
            <p:spPr>
              <a:xfrm>
                <a:off x="521010" y="2703863"/>
                <a:ext cx="8309277" cy="2477737"/>
              </a:xfrm>
              <a:prstGeom prst="rect">
                <a:avLst/>
              </a:prstGeom>
              <a:blipFill>
                <a:blip r:embed="rId3"/>
                <a:stretch>
                  <a:fillRect/>
                </a:stretch>
              </a:blipFill>
              <a:effectLst>
                <a:glow rad="63500">
                  <a:schemeClr val="accent2">
                    <a:satMod val="175000"/>
                    <a:alpha val="40000"/>
                  </a:schemeClr>
                </a:glow>
              </a:effectLst>
            </p:spPr>
            <p:txBody>
              <a:bodyPr/>
              <a:lstStyle/>
              <a:p>
                <a:r>
                  <a:rPr lang="en-US">
                    <a:noFill/>
                  </a:rPr>
                  <a:t> </a:t>
                </a:r>
              </a:p>
            </p:txBody>
          </p:sp>
        </mc:Fallback>
      </mc:AlternateContent>
      <p:sp>
        <p:nvSpPr>
          <p:cNvPr id="3" name="Rectangle 2">
            <a:extLst>
              <a:ext uri="{FF2B5EF4-FFF2-40B4-BE49-F238E27FC236}">
                <a16:creationId xmlns:a16="http://schemas.microsoft.com/office/drawing/2014/main" id="{41CC9A61-143A-A140-AD9B-D262BF88E0E8}"/>
              </a:ext>
            </a:extLst>
          </p:cNvPr>
          <p:cNvSpPr/>
          <p:nvPr/>
        </p:nvSpPr>
        <p:spPr>
          <a:xfrm>
            <a:off x="404948" y="1092033"/>
            <a:ext cx="8405613" cy="1323439"/>
          </a:xfrm>
          <a:prstGeom prst="rect">
            <a:avLst/>
          </a:prstGeom>
        </p:spPr>
        <p:txBody>
          <a:bodyPr wrap="square">
            <a:spAutoFit/>
          </a:bodyPr>
          <a:lstStyle/>
          <a:p>
            <a:pPr algn="just"/>
            <a:r>
              <a:rPr lang="en-IN" sz="2000" dirty="0">
                <a:latin typeface="TimesNewRomanPS"/>
              </a:rPr>
              <a:t>When the numerical value or point estimate of a parameter is reported, it is usually desirable to give some idea of the precision of estimation. The measure of precision usually employed is the standard error of the estimator that has been used.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E59042C-AA86-DE42-AAB7-62912D29D774}"/>
                  </a:ext>
                </a:extLst>
              </p:cNvPr>
              <p:cNvSpPr txBox="1"/>
              <p:nvPr/>
            </p:nvSpPr>
            <p:spPr>
              <a:xfrm>
                <a:off x="521010" y="5477470"/>
                <a:ext cx="6566093" cy="404983"/>
              </a:xfrm>
              <a:prstGeom prst="rect">
                <a:avLst/>
              </a:prstGeom>
              <a:noFill/>
            </p:spPr>
            <p:txBody>
              <a:bodyPr wrap="none" rtlCol="0">
                <a:spAutoFit/>
              </a:bodyPr>
              <a:lstStyle/>
              <a:p>
                <a:r>
                  <a:rPr lang="en-IN" dirty="0"/>
                  <a:t>Sometimes the estimated standard error is denoted by </a:t>
                </a:r>
                <a14:m>
                  <m:oMath xmlns:m="http://schemas.openxmlformats.org/officeDocument/2006/math">
                    <m:sSub>
                      <m:sSubPr>
                        <m:ctrlPr>
                          <a:rPr lang="en-IN"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acc>
                          <m:accPr>
                            <m:chr m:val="̂"/>
                            <m:ctrlPr>
                              <a:rPr lang="en-IN"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Θ</m:t>
                            </m:r>
                          </m:e>
                        </m:acc>
                      </m:sub>
                    </m:sSub>
                    <m:r>
                      <a:rPr lang="el-GR" i="1">
                        <a:latin typeface="Cambria Math" panose="02040503050406030204" pitchFamily="18" charset="0"/>
                        <a:ea typeface="Cambria Math" panose="02040503050406030204" pitchFamily="18" charset="0"/>
                      </a:rPr>
                      <m:t> </m:t>
                    </m:r>
                  </m:oMath>
                </a14:m>
                <a:r>
                  <a:rPr lang="en-IN" dirty="0"/>
                  <a:t>or </a:t>
                </a:r>
                <a14:m>
                  <m:oMath xmlns:m="http://schemas.openxmlformats.org/officeDocument/2006/math">
                    <m:r>
                      <a:rPr lang="en-US" b="0" i="1" smtClean="0">
                        <a:latin typeface="Cambria Math" panose="02040503050406030204" pitchFamily="18" charset="0"/>
                      </a:rPr>
                      <m:t>𝑠𝑒</m:t>
                    </m:r>
                    <m:d>
                      <m:dPr>
                        <m:ctrlPr>
                          <a:rPr lang="en-US" b="0" i="1" smtClean="0">
                            <a:latin typeface="Cambria Math" panose="02040503050406030204" pitchFamily="18" charset="0"/>
                          </a:rPr>
                        </m:ctrlPr>
                      </m:dPr>
                      <m:e>
                        <m:acc>
                          <m:accPr>
                            <m:chr m:val="̂"/>
                            <m:ctrlPr>
                              <a:rPr lang="en-IN"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Θ</m:t>
                            </m:r>
                          </m:e>
                        </m:acc>
                      </m:e>
                    </m:d>
                    <m:r>
                      <a:rPr lang="en-US" b="0" i="1" smtClean="0">
                        <a:latin typeface="Cambria Math" panose="02040503050406030204" pitchFamily="18" charset="0"/>
                        <a:ea typeface="Cambria Math" panose="02040503050406030204" pitchFamily="18" charset="0"/>
                      </a:rPr>
                      <m:t>.</m:t>
                    </m:r>
                  </m:oMath>
                </a14:m>
                <a:endParaRPr lang="en-US" dirty="0"/>
              </a:p>
            </p:txBody>
          </p:sp>
        </mc:Choice>
        <mc:Fallback>
          <p:sp>
            <p:nvSpPr>
              <p:cNvPr id="5" name="TextBox 4">
                <a:extLst>
                  <a:ext uri="{FF2B5EF4-FFF2-40B4-BE49-F238E27FC236}">
                    <a16:creationId xmlns:a16="http://schemas.microsoft.com/office/drawing/2014/main" id="{DE59042C-AA86-DE42-AAB7-62912D29D774}"/>
                  </a:ext>
                </a:extLst>
              </p:cNvPr>
              <p:cNvSpPr txBox="1">
                <a:spLocks noRot="1" noChangeAspect="1" noMove="1" noResize="1" noEditPoints="1" noAdjustHandles="1" noChangeArrowheads="1" noChangeShapeType="1" noTextEdit="1"/>
              </p:cNvSpPr>
              <p:nvPr/>
            </p:nvSpPr>
            <p:spPr>
              <a:xfrm>
                <a:off x="521010" y="5477470"/>
                <a:ext cx="6566093" cy="404983"/>
              </a:xfrm>
              <a:prstGeom prst="rect">
                <a:avLst/>
              </a:prstGeom>
              <a:blipFill>
                <a:blip r:embed="rId4"/>
                <a:stretch>
                  <a:fillRect l="-772" b="-15152"/>
                </a:stretch>
              </a:blipFill>
            </p:spPr>
            <p:txBody>
              <a:bodyPr/>
              <a:lstStyle/>
              <a:p>
                <a:r>
                  <a:rPr lang="en-US">
                    <a:noFill/>
                  </a:rPr>
                  <a:t> </a:t>
                </a:r>
              </a:p>
            </p:txBody>
          </p:sp>
        </mc:Fallback>
      </mc:AlternateContent>
    </p:spTree>
    <p:extLst>
      <p:ext uri="{BB962C8B-B14F-4D97-AF65-F5344CB8AC3E}">
        <p14:creationId xmlns:p14="http://schemas.microsoft.com/office/powerpoint/2010/main" val="1911466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9"/>
            <a:ext cx="8425339" cy="682328"/>
          </a:xfrm>
        </p:spPr>
        <p:txBody>
          <a:bodyPr>
            <a:noAutofit/>
          </a:bodyPr>
          <a:lstStyle/>
          <a:p>
            <a:pPr algn="l"/>
            <a:r>
              <a:rPr lang="en-US" sz="2400" dirty="0">
                <a:solidFill>
                  <a:srgbClr val="A50021"/>
                </a:solidFill>
                <a:latin typeface="Times New Roman" pitchFamily="18" charset="0"/>
                <a:cs typeface="Times New Roman" pitchFamily="18" charset="0"/>
              </a:rPr>
              <a:t>Mean Squared Error of an Estimator </a:t>
            </a:r>
          </a:p>
        </p:txBody>
      </p:sp>
      <p:sp>
        <p:nvSpPr>
          <p:cNvPr id="4" name="Date Placeholder 3"/>
          <p:cNvSpPr>
            <a:spLocks noGrp="1"/>
          </p:cNvSpPr>
          <p:nvPr>
            <p:ph type="dt" sz="half" idx="10"/>
          </p:nvPr>
        </p:nvSpPr>
        <p:spPr/>
        <p:txBody>
          <a:bodyPr/>
          <a:lstStyle/>
          <a:p>
            <a:r>
              <a:rPr lang="en-IN" dirty="0">
                <a:solidFill>
                  <a:srgbClr val="04617B">
                    <a:shade val="90000"/>
                  </a:srgbClr>
                </a:solidFill>
              </a:rPr>
              <a:t>IIITS: IDA - M2021</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dirty="0">
              <a:solidFill>
                <a:srgbClr val="04617B">
                  <a:shade val="90000"/>
                </a:srgbClr>
              </a:solidFill>
            </a:endParaRP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1B9F39E0-1457-874A-807E-DC21AB9E1A4A}"/>
                  </a:ext>
                </a:extLst>
              </p:cNvPr>
              <p:cNvSpPr/>
              <p:nvPr/>
            </p:nvSpPr>
            <p:spPr>
              <a:xfrm>
                <a:off x="453115" y="2282083"/>
                <a:ext cx="8309277" cy="1216492"/>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The mean squared error of an estimator </a:t>
                </a:r>
                <a14:m>
                  <m:oMath xmlns:m="http://schemas.openxmlformats.org/officeDocument/2006/math">
                    <m:acc>
                      <m:accPr>
                        <m:chr m:val="̂"/>
                        <m:ctrlPr>
                          <a:rPr lang="en-IN" i="1">
                            <a:solidFill>
                              <a:schemeClr val="tx1"/>
                            </a:solidFill>
                            <a:latin typeface="Cambria Math" panose="02040503050406030204" pitchFamily="18" charset="0"/>
                          </a:rPr>
                        </m:ctrlPr>
                      </m:accPr>
                      <m:e>
                        <m:r>
                          <m:rPr>
                            <m:sty m:val="p"/>
                          </m:rPr>
                          <a:rPr lang="el-GR" i="1">
                            <a:solidFill>
                              <a:schemeClr val="tx1"/>
                            </a:solidFill>
                            <a:latin typeface="Cambria Math" panose="02040503050406030204" pitchFamily="18" charset="0"/>
                            <a:ea typeface="Cambria Math" panose="02040503050406030204" pitchFamily="18" charset="0"/>
                          </a:rPr>
                          <m:t>Θ</m:t>
                        </m:r>
                      </m:e>
                    </m:acc>
                  </m:oMath>
                </a14:m>
                <a:r>
                  <a:rPr lang="en-IN" dirty="0">
                    <a:solidFill>
                      <a:schemeClr val="tx1"/>
                    </a:solidFill>
                  </a:rPr>
                  <a:t> of the parameter </a:t>
                </a:r>
                <a:r>
                  <a:rPr lang="en-US" altLang="en-US" dirty="0">
                    <a:solidFill>
                      <a:schemeClr val="tx1"/>
                    </a:solidFill>
                    <a:latin typeface="MathematicalPi"/>
                  </a:rPr>
                  <a:t>𝜃</a:t>
                </a:r>
                <a:r>
                  <a:rPr lang="en-IN" dirty="0">
                    <a:solidFill>
                      <a:schemeClr val="tx1"/>
                    </a:solidFill>
                  </a:rPr>
                  <a:t> is defined as</a:t>
                </a:r>
              </a:p>
              <a:p>
                <a:r>
                  <a:rPr lang="en-IN" dirty="0">
                    <a:solidFill>
                      <a:schemeClr val="tx1"/>
                    </a:solidFill>
                  </a:rPr>
                  <a:t> </a:t>
                </a:r>
              </a:p>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𝑀𝑆𝐸</m:t>
                      </m:r>
                      <m:d>
                        <m:dPr>
                          <m:ctrlPr>
                            <a:rPr lang="en-US" b="0" i="1" smtClean="0">
                              <a:solidFill>
                                <a:schemeClr val="tx1"/>
                              </a:solidFill>
                              <a:latin typeface="Cambria Math" panose="02040503050406030204" pitchFamily="18" charset="0"/>
                            </a:rPr>
                          </m:ctrlPr>
                        </m:dPr>
                        <m:e>
                          <m:acc>
                            <m:accPr>
                              <m:chr m:val="̂"/>
                              <m:ctrlPr>
                                <a:rPr lang="en-IN" i="1">
                                  <a:solidFill>
                                    <a:schemeClr val="tx1"/>
                                  </a:solidFill>
                                  <a:latin typeface="Cambria Math" panose="02040503050406030204" pitchFamily="18" charset="0"/>
                                </a:rPr>
                              </m:ctrlPr>
                            </m:accPr>
                            <m:e>
                              <m:r>
                                <m:rPr>
                                  <m:sty m:val="p"/>
                                </m:rPr>
                                <a:rPr lang="el-GR" i="1">
                                  <a:solidFill>
                                    <a:schemeClr val="tx1"/>
                                  </a:solidFill>
                                  <a:latin typeface="Cambria Math" panose="02040503050406030204" pitchFamily="18" charset="0"/>
                                  <a:ea typeface="Cambria Math" panose="02040503050406030204" pitchFamily="18" charset="0"/>
                                </a:rPr>
                                <m:t>Θ</m:t>
                              </m:r>
                            </m:e>
                          </m:acc>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acc>
                                <m:accPr>
                                  <m:chr m:val="̂"/>
                                  <m:ctrlPr>
                                    <a:rPr lang="en-IN" i="1">
                                      <a:solidFill>
                                        <a:schemeClr val="tx1"/>
                                      </a:solidFill>
                                      <a:latin typeface="Cambria Math" panose="02040503050406030204" pitchFamily="18" charset="0"/>
                                    </a:rPr>
                                  </m:ctrlPr>
                                </m:accPr>
                                <m:e>
                                  <m:r>
                                    <m:rPr>
                                      <m:sty m:val="p"/>
                                    </m:rPr>
                                    <a:rPr lang="el-GR" i="1">
                                      <a:solidFill>
                                        <a:schemeClr val="tx1"/>
                                      </a:solidFill>
                                      <a:latin typeface="Cambria Math" panose="02040503050406030204" pitchFamily="18" charset="0"/>
                                      <a:ea typeface="Cambria Math" panose="02040503050406030204" pitchFamily="18" charset="0"/>
                                    </a:rPr>
                                    <m:t>Θ</m:t>
                                  </m:r>
                                </m:e>
                              </m:acc>
                              <m:r>
                                <a:rPr lang="en-US" b="0" i="1" smtClean="0">
                                  <a:solidFill>
                                    <a:schemeClr val="tx1"/>
                                  </a:solidFill>
                                  <a:latin typeface="Cambria Math" panose="02040503050406030204" pitchFamily="18" charset="0"/>
                                  <a:ea typeface="Cambria Math" panose="02040503050406030204" pitchFamily="18" charset="0"/>
                                </a:rPr>
                                <m:t>−</m:t>
                              </m:r>
                              <m:r>
                                <m:rPr>
                                  <m:nor/>
                                </m:rPr>
                                <a:rPr lang="en-US" altLang="en-US" dirty="0">
                                  <a:solidFill>
                                    <a:schemeClr val="tx1"/>
                                  </a:solidFill>
                                  <a:latin typeface="MathematicalPi"/>
                                </a:rPr>
                                <m:t>𝜃</m:t>
                              </m:r>
                            </m:e>
                          </m:d>
                        </m:e>
                        <m:sup>
                          <m:r>
                            <a:rPr lang="en-US" b="0" i="1" smtClean="0">
                              <a:solidFill>
                                <a:schemeClr val="tx1"/>
                              </a:solidFill>
                              <a:latin typeface="Cambria Math" panose="02040503050406030204" pitchFamily="18" charset="0"/>
                            </a:rPr>
                            <m:t>2</m:t>
                          </m:r>
                        </m:sup>
                      </m:sSup>
                    </m:oMath>
                  </m:oMathPara>
                </a14:m>
                <a:endParaRPr lang="en-IN" dirty="0">
                  <a:solidFill>
                    <a:schemeClr val="tx1"/>
                  </a:solidFill>
                </a:endParaRPr>
              </a:p>
            </p:txBody>
          </p:sp>
        </mc:Choice>
        <mc:Fallback>
          <p:sp>
            <p:nvSpPr>
              <p:cNvPr id="7" name="Rectangle 6">
                <a:extLst>
                  <a:ext uri="{FF2B5EF4-FFF2-40B4-BE49-F238E27FC236}">
                    <a16:creationId xmlns:a16="http://schemas.microsoft.com/office/drawing/2014/main" id="{1B9F39E0-1457-874A-807E-DC21AB9E1A4A}"/>
                  </a:ext>
                </a:extLst>
              </p:cNvPr>
              <p:cNvSpPr>
                <a:spLocks noRot="1" noChangeAspect="1" noMove="1" noResize="1" noEditPoints="1" noAdjustHandles="1" noChangeArrowheads="1" noChangeShapeType="1" noTextEdit="1"/>
              </p:cNvSpPr>
              <p:nvPr/>
            </p:nvSpPr>
            <p:spPr>
              <a:xfrm>
                <a:off x="453115" y="2282083"/>
                <a:ext cx="8309277" cy="1216492"/>
              </a:xfrm>
              <a:prstGeom prst="rect">
                <a:avLst/>
              </a:prstGeom>
              <a:blipFill>
                <a:blip r:embed="rId3"/>
                <a:stretch>
                  <a:fillRect/>
                </a:stretch>
              </a:blipFill>
              <a:effectLst>
                <a:glow rad="63500">
                  <a:schemeClr val="accent2">
                    <a:satMod val="175000"/>
                    <a:alpha val="40000"/>
                  </a:schemeClr>
                </a:glo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41CC9A61-143A-A140-AD9B-D262BF88E0E8}"/>
                  </a:ext>
                </a:extLst>
              </p:cNvPr>
              <p:cNvSpPr/>
              <p:nvPr/>
            </p:nvSpPr>
            <p:spPr>
              <a:xfrm>
                <a:off x="404948" y="1092033"/>
                <a:ext cx="8405613" cy="1025987"/>
              </a:xfrm>
              <a:prstGeom prst="rect">
                <a:avLst/>
              </a:prstGeom>
            </p:spPr>
            <p:txBody>
              <a:bodyPr wrap="square">
                <a:spAutoFit/>
              </a:bodyPr>
              <a:lstStyle/>
              <a:p>
                <a:pPr algn="just"/>
                <a:r>
                  <a:rPr lang="en-IN" sz="2000" dirty="0">
                    <a:latin typeface="TimesNewRomanPS"/>
                  </a:rPr>
                  <a:t>Sometimes it is necessary to use a biased estimator. In such cases, the mean squared error of the estimator can be important. The </a:t>
                </a:r>
                <a:r>
                  <a:rPr lang="en-IN" sz="2000" b="1" dirty="0">
                    <a:latin typeface="TimesNewRomanPS"/>
                  </a:rPr>
                  <a:t>mean squared error </a:t>
                </a:r>
                <a:r>
                  <a:rPr lang="en-IN" sz="2000" dirty="0">
                    <a:latin typeface="TimesNewRomanPS"/>
                  </a:rPr>
                  <a:t>of an estimator </a:t>
                </a:r>
                <a14:m>
                  <m:oMath xmlns:m="http://schemas.openxmlformats.org/officeDocument/2006/math">
                    <m:acc>
                      <m:accPr>
                        <m:chr m:val="̂"/>
                        <m:ctrlPr>
                          <a:rPr lang="en-IN" sz="2000" i="1">
                            <a:latin typeface="Cambria Math" panose="02040503050406030204" pitchFamily="18" charset="0"/>
                          </a:rPr>
                        </m:ctrlPr>
                      </m:accPr>
                      <m:e>
                        <m:r>
                          <m:rPr>
                            <m:sty m:val="p"/>
                          </m:rPr>
                          <a:rPr lang="el-GR" sz="2000" i="1">
                            <a:latin typeface="Cambria Math" panose="02040503050406030204" pitchFamily="18" charset="0"/>
                            <a:ea typeface="Cambria Math" panose="02040503050406030204" pitchFamily="18" charset="0"/>
                          </a:rPr>
                          <m:t>Θ</m:t>
                        </m:r>
                      </m:e>
                    </m:acc>
                  </m:oMath>
                </a14:m>
                <a:r>
                  <a:rPr lang="en-IN" sz="2000" dirty="0">
                    <a:latin typeface="TimesNewRomanPS"/>
                  </a:rPr>
                  <a:t> is the expected squared difference between </a:t>
                </a:r>
                <a14:m>
                  <m:oMath xmlns:m="http://schemas.openxmlformats.org/officeDocument/2006/math">
                    <m:acc>
                      <m:accPr>
                        <m:chr m:val="̂"/>
                        <m:ctrlPr>
                          <a:rPr lang="en-IN" sz="2000" i="1">
                            <a:latin typeface="Cambria Math" panose="02040503050406030204" pitchFamily="18" charset="0"/>
                          </a:rPr>
                        </m:ctrlPr>
                      </m:accPr>
                      <m:e>
                        <m:r>
                          <m:rPr>
                            <m:sty m:val="p"/>
                          </m:rPr>
                          <a:rPr lang="el-GR" sz="2000" i="1">
                            <a:latin typeface="Cambria Math" panose="02040503050406030204" pitchFamily="18" charset="0"/>
                            <a:ea typeface="Cambria Math" panose="02040503050406030204" pitchFamily="18" charset="0"/>
                          </a:rPr>
                          <m:t>Θ</m:t>
                        </m:r>
                      </m:e>
                    </m:acc>
                  </m:oMath>
                </a14:m>
                <a:r>
                  <a:rPr lang="en-IN" sz="2000" dirty="0">
                    <a:latin typeface="TimesNewRomanPS"/>
                  </a:rPr>
                  <a:t> and </a:t>
                </a:r>
                <a:r>
                  <a:rPr lang="en-US" altLang="en-US" sz="2000" dirty="0">
                    <a:latin typeface="MathematicalPi"/>
                  </a:rPr>
                  <a:t>𝜃</a:t>
                </a:r>
                <a:r>
                  <a:rPr lang="en-IN" sz="2000" dirty="0">
                    <a:latin typeface="TimesNewRomanPS"/>
                  </a:rPr>
                  <a:t>. </a:t>
                </a:r>
              </a:p>
            </p:txBody>
          </p:sp>
        </mc:Choice>
        <mc:Fallback>
          <p:sp>
            <p:nvSpPr>
              <p:cNvPr id="3" name="Rectangle 2">
                <a:extLst>
                  <a:ext uri="{FF2B5EF4-FFF2-40B4-BE49-F238E27FC236}">
                    <a16:creationId xmlns:a16="http://schemas.microsoft.com/office/drawing/2014/main" id="{41CC9A61-143A-A140-AD9B-D262BF88E0E8}"/>
                  </a:ext>
                </a:extLst>
              </p:cNvPr>
              <p:cNvSpPr>
                <a:spLocks noRot="1" noChangeAspect="1" noMove="1" noResize="1" noEditPoints="1" noAdjustHandles="1" noChangeArrowheads="1" noChangeShapeType="1" noTextEdit="1"/>
              </p:cNvSpPr>
              <p:nvPr/>
            </p:nvSpPr>
            <p:spPr>
              <a:xfrm>
                <a:off x="404948" y="1092033"/>
                <a:ext cx="8405613" cy="1025987"/>
              </a:xfrm>
              <a:prstGeom prst="rect">
                <a:avLst/>
              </a:prstGeom>
              <a:blipFill>
                <a:blip r:embed="rId4"/>
                <a:stretch>
                  <a:fillRect l="-754" t="-2439" r="-603" b="-853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9D74D8BD-7D04-7748-A6B7-C5EC34316002}"/>
                  </a:ext>
                </a:extLst>
              </p:cNvPr>
              <p:cNvSpPr/>
              <p:nvPr/>
            </p:nvSpPr>
            <p:spPr>
              <a:xfrm>
                <a:off x="404948" y="3662638"/>
                <a:ext cx="8357444" cy="1603324"/>
              </a:xfrm>
              <a:prstGeom prst="rect">
                <a:avLst/>
              </a:prstGeom>
            </p:spPr>
            <p:txBody>
              <a:bodyPr wrap="square">
                <a:spAutoFit/>
              </a:bodyPr>
              <a:lstStyle/>
              <a:p>
                <a:r>
                  <a:rPr lang="en-IN" dirty="0">
                    <a:latin typeface="TimesNewRomanPS"/>
                  </a:rPr>
                  <a:t>The mean squared error can be rewritten as follows: </a:t>
                </a:r>
              </a:p>
              <a:p>
                <a:endParaRPr lang="en-IN" dirty="0">
                  <a:latin typeface="TimesNewRomanPS"/>
                </a:endParaRPr>
              </a:p>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𝑀𝑆𝐸</m:t>
                      </m:r>
                      <m:d>
                        <m:dPr>
                          <m:ctrlPr>
                            <a:rPr lang="en-US" i="1">
                              <a:latin typeface="Cambria Math" panose="02040503050406030204" pitchFamily="18" charset="0"/>
                            </a:rPr>
                          </m:ctrlPr>
                        </m:dPr>
                        <m:e>
                          <m:acc>
                            <m:accPr>
                              <m:chr m:val="̂"/>
                              <m:ctrlPr>
                                <a:rPr lang="en-IN"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Θ</m:t>
                              </m:r>
                            </m:e>
                          </m:acc>
                        </m:e>
                      </m:d>
                      <m:r>
                        <a:rPr lang="en-US" i="1">
                          <a:latin typeface="Cambria Math" panose="02040503050406030204" pitchFamily="18" charset="0"/>
                        </a:rPr>
                        <m:t>=</m:t>
                      </m:r>
                      <m:r>
                        <a:rPr lang="en-US" i="1">
                          <a:latin typeface="Cambria Math" panose="02040503050406030204" pitchFamily="18" charset="0"/>
                        </a:rPr>
                        <m:t>𝐸</m:t>
                      </m:r>
                      <m:sSup>
                        <m:sSupPr>
                          <m:ctrlPr>
                            <a:rPr lang="en-US" i="1">
                              <a:latin typeface="Cambria Math" panose="02040503050406030204" pitchFamily="18" charset="0"/>
                            </a:rPr>
                          </m:ctrlPr>
                        </m:sSupPr>
                        <m:e>
                          <m:r>
                            <a:rPr lang="en-US" b="0" i="1" smtClean="0">
                              <a:latin typeface="Cambria Math" panose="02040503050406030204" pitchFamily="18" charset="0"/>
                            </a:rPr>
                            <m:t>[</m:t>
                          </m:r>
                          <m:acc>
                            <m:accPr>
                              <m:chr m:val="̂"/>
                              <m:ctrlPr>
                                <a:rPr lang="en-IN"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Θ</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d>
                            <m:dPr>
                              <m:ctrlPr>
                                <a:rPr lang="en-US" i="1" smtClean="0">
                                  <a:latin typeface="Cambria Math" panose="02040503050406030204" pitchFamily="18" charset="0"/>
                                </a:rPr>
                              </m:ctrlPr>
                            </m:dPr>
                            <m:e>
                              <m:acc>
                                <m:accPr>
                                  <m:chr m:val="̂"/>
                                  <m:ctrlPr>
                                    <a:rPr lang="en-IN"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Θ</m:t>
                                  </m:r>
                                </m:e>
                              </m:acc>
                            </m:e>
                          </m:d>
                          <m:r>
                            <a:rPr lang="en-US" altLang="en-US" b="0" i="1" dirty="0" smtClean="0">
                              <a:latin typeface="Cambria Math" panose="02040503050406030204" pitchFamily="18" charset="0"/>
                            </a:rPr>
                            <m:t>]</m:t>
                          </m:r>
                        </m:e>
                        <m:sup>
                          <m:r>
                            <a:rPr lang="en-US" i="1">
                              <a:latin typeface="Cambria Math" panose="02040503050406030204" pitchFamily="18" charset="0"/>
                            </a:rPr>
                            <m:t>2</m:t>
                          </m:r>
                        </m:sup>
                      </m:sSup>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0" i="1" smtClean="0">
                              <a:latin typeface="Cambria Math" panose="02040503050406030204" pitchFamily="18" charset="0"/>
                            </a:rPr>
                            <m:t> </m:t>
                          </m:r>
                          <m:r>
                            <a:rPr lang="en-US" i="1">
                              <a:latin typeface="Cambria Math" panose="02040503050406030204" pitchFamily="18" charset="0"/>
                            </a:rPr>
                            <m:t>[</m:t>
                          </m:r>
                          <m:r>
                            <m:rPr>
                              <m:nor/>
                            </m:rPr>
                            <a:rPr lang="en-US" altLang="en-US" dirty="0">
                              <a:latin typeface="MathematicalPi"/>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d>
                            <m:dPr>
                              <m:ctrlPr>
                                <a:rPr lang="en-US" i="1">
                                  <a:latin typeface="Cambria Math" panose="02040503050406030204" pitchFamily="18" charset="0"/>
                                </a:rPr>
                              </m:ctrlPr>
                            </m:dPr>
                            <m:e>
                              <m:acc>
                                <m:accPr>
                                  <m:chr m:val="̂"/>
                                  <m:ctrlPr>
                                    <a:rPr lang="en-IN"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Θ</m:t>
                                  </m:r>
                                </m:e>
                              </m:acc>
                            </m:e>
                          </m:d>
                          <m:r>
                            <a:rPr lang="en-US" altLang="en-US" i="1" dirty="0">
                              <a:latin typeface="Cambria Math" panose="02040503050406030204" pitchFamily="18" charset="0"/>
                            </a:rPr>
                            <m:t>]</m:t>
                          </m:r>
                        </m:e>
                        <m:sup>
                          <m:r>
                            <a:rPr lang="en-US" i="1">
                              <a:latin typeface="Cambria Math" panose="02040503050406030204" pitchFamily="18" charset="0"/>
                            </a:rPr>
                            <m:t>2</m:t>
                          </m:r>
                        </m:sup>
                      </m:sSup>
                    </m:oMath>
                  </m:oMathPara>
                </a14:m>
                <a:endParaRPr lang="en-IN"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i="1">
                              <a:latin typeface="Cambria Math" panose="02040503050406030204" pitchFamily="18" charset="0"/>
                            </a:rPr>
                          </m:ctrlPr>
                        </m:dPr>
                        <m:e>
                          <m:acc>
                            <m:accPr>
                              <m:chr m:val="̂"/>
                              <m:ctrlPr>
                                <a:rPr lang="en-IN"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Θ</m:t>
                              </m:r>
                            </m:e>
                          </m:acc>
                        </m:e>
                      </m:d>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𝑏𝑖𝑎𝑠</m:t>
                          </m:r>
                          <m:r>
                            <a:rPr lang="en-US" b="0" i="1" smtClean="0">
                              <a:latin typeface="Cambria Math" panose="02040503050406030204" pitchFamily="18" charset="0"/>
                            </a:rPr>
                            <m:t>)</m:t>
                          </m:r>
                        </m:e>
                        <m:sup>
                          <m:r>
                            <a:rPr lang="en-US" i="1">
                              <a:latin typeface="Cambria Math" panose="02040503050406030204" pitchFamily="18" charset="0"/>
                            </a:rPr>
                            <m:t>2</m:t>
                          </m:r>
                        </m:sup>
                      </m:sSup>
                    </m:oMath>
                  </m:oMathPara>
                </a14:m>
                <a:endParaRPr lang="en-IN" dirty="0"/>
              </a:p>
              <a:p>
                <a:endParaRPr lang="en-IN" dirty="0"/>
              </a:p>
            </p:txBody>
          </p:sp>
        </mc:Choice>
        <mc:Fallback>
          <p:sp>
            <p:nvSpPr>
              <p:cNvPr id="5" name="Rectangle 4">
                <a:extLst>
                  <a:ext uri="{FF2B5EF4-FFF2-40B4-BE49-F238E27FC236}">
                    <a16:creationId xmlns:a16="http://schemas.microsoft.com/office/drawing/2014/main" id="{9D74D8BD-7D04-7748-A6B7-C5EC34316002}"/>
                  </a:ext>
                </a:extLst>
              </p:cNvPr>
              <p:cNvSpPr>
                <a:spLocks noRot="1" noChangeAspect="1" noMove="1" noResize="1" noEditPoints="1" noAdjustHandles="1" noChangeArrowheads="1" noChangeShapeType="1" noTextEdit="1"/>
              </p:cNvSpPr>
              <p:nvPr/>
            </p:nvSpPr>
            <p:spPr>
              <a:xfrm>
                <a:off x="404948" y="3662638"/>
                <a:ext cx="8357444" cy="1603324"/>
              </a:xfrm>
              <a:prstGeom prst="rect">
                <a:avLst/>
              </a:prstGeom>
              <a:blipFill>
                <a:blip r:embed="rId5"/>
                <a:stretch>
                  <a:fillRect l="-607" t="-15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BB447CF5-E021-7643-936B-4ADF2C3A36FF}"/>
                  </a:ext>
                </a:extLst>
              </p:cNvPr>
              <p:cNvSpPr/>
              <p:nvPr/>
            </p:nvSpPr>
            <p:spPr>
              <a:xfrm>
                <a:off x="404947" y="5042877"/>
                <a:ext cx="8425339" cy="983026"/>
              </a:xfrm>
              <a:prstGeom prst="rect">
                <a:avLst/>
              </a:prstGeom>
            </p:spPr>
            <p:txBody>
              <a:bodyPr wrap="square">
                <a:spAutoFit/>
              </a:bodyPr>
              <a:lstStyle/>
              <a:p>
                <a:pPr algn="just"/>
                <a:r>
                  <a:rPr lang="en-IN" dirty="0">
                    <a:latin typeface="TimesNewRomanPS"/>
                  </a:rPr>
                  <a:t>That is, the mean squared error of </a:t>
                </a:r>
                <a14:m>
                  <m:oMath xmlns:m="http://schemas.openxmlformats.org/officeDocument/2006/math">
                    <m:acc>
                      <m:accPr>
                        <m:chr m:val="̂"/>
                        <m:ctrlPr>
                          <a:rPr lang="en-IN"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Θ</m:t>
                        </m:r>
                      </m:e>
                    </m:acc>
                  </m:oMath>
                </a14:m>
                <a:r>
                  <a:rPr lang="en-IN" sz="1600" dirty="0">
                    <a:latin typeface="Times" pitchFamily="2" charset="0"/>
                  </a:rPr>
                  <a:t> </a:t>
                </a:r>
                <a:r>
                  <a:rPr lang="en-IN" dirty="0">
                    <a:latin typeface="TimesNewRomanPS"/>
                  </a:rPr>
                  <a:t>is equal to the variance of the estimator plus the squared bias. If </a:t>
                </a:r>
                <a14:m>
                  <m:oMath xmlns:m="http://schemas.openxmlformats.org/officeDocument/2006/math">
                    <m:acc>
                      <m:accPr>
                        <m:chr m:val="̂"/>
                        <m:ctrlPr>
                          <a:rPr lang="en-IN"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Θ</m:t>
                        </m:r>
                      </m:e>
                    </m:acc>
                  </m:oMath>
                </a14:m>
                <a:r>
                  <a:rPr lang="en-IN" sz="1600" dirty="0">
                    <a:latin typeface="Times" pitchFamily="2" charset="0"/>
                  </a:rPr>
                  <a:t> </a:t>
                </a:r>
                <a:r>
                  <a:rPr lang="en-IN" dirty="0">
                    <a:latin typeface="TimesNewRomanPS"/>
                  </a:rPr>
                  <a:t>is an unbiased estimator of </a:t>
                </a:r>
                <a:r>
                  <a:rPr lang="en-US" altLang="en-US" dirty="0">
                    <a:latin typeface="MathematicalPi"/>
                  </a:rPr>
                  <a:t>𝜃</a:t>
                </a:r>
                <a:r>
                  <a:rPr lang="en-IN" dirty="0">
                    <a:latin typeface="TimesNewRomanPS"/>
                  </a:rPr>
                  <a:t>, the mean squared error of </a:t>
                </a:r>
                <a14:m>
                  <m:oMath xmlns:m="http://schemas.openxmlformats.org/officeDocument/2006/math">
                    <m:acc>
                      <m:accPr>
                        <m:chr m:val="̂"/>
                        <m:ctrlPr>
                          <a:rPr lang="en-IN"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Θ</m:t>
                        </m:r>
                      </m:e>
                    </m:acc>
                  </m:oMath>
                </a14:m>
                <a:r>
                  <a:rPr lang="en-IN" sz="1600" dirty="0">
                    <a:latin typeface="Times" pitchFamily="2" charset="0"/>
                  </a:rPr>
                  <a:t> </a:t>
                </a:r>
                <a:r>
                  <a:rPr lang="en-IN" dirty="0">
                    <a:latin typeface="TimesNewRomanPS"/>
                  </a:rPr>
                  <a:t>is equal to the variance o f </a:t>
                </a:r>
                <a14:m>
                  <m:oMath xmlns:m="http://schemas.openxmlformats.org/officeDocument/2006/math">
                    <m:acc>
                      <m:accPr>
                        <m:chr m:val="̂"/>
                        <m:ctrlPr>
                          <a:rPr lang="en-IN"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Θ</m:t>
                        </m:r>
                      </m:e>
                    </m:acc>
                  </m:oMath>
                </a14:m>
                <a:r>
                  <a:rPr lang="en-IN" sz="1600" dirty="0">
                    <a:latin typeface="Times" pitchFamily="2" charset="0"/>
                  </a:rPr>
                  <a:t> </a:t>
                </a:r>
                <a:r>
                  <a:rPr lang="en-IN" dirty="0">
                    <a:latin typeface="TimesNewRomanPS"/>
                  </a:rPr>
                  <a:t>. </a:t>
                </a:r>
                <a:endParaRPr lang="en-IN" dirty="0"/>
              </a:p>
            </p:txBody>
          </p:sp>
        </mc:Choice>
        <mc:Fallback>
          <p:sp>
            <p:nvSpPr>
              <p:cNvPr id="8" name="Rectangle 7">
                <a:extLst>
                  <a:ext uri="{FF2B5EF4-FFF2-40B4-BE49-F238E27FC236}">
                    <a16:creationId xmlns:a16="http://schemas.microsoft.com/office/drawing/2014/main" id="{BB447CF5-E021-7643-936B-4ADF2C3A36FF}"/>
                  </a:ext>
                </a:extLst>
              </p:cNvPr>
              <p:cNvSpPr>
                <a:spLocks noRot="1" noChangeAspect="1" noMove="1" noResize="1" noEditPoints="1" noAdjustHandles="1" noChangeArrowheads="1" noChangeShapeType="1" noTextEdit="1"/>
              </p:cNvSpPr>
              <p:nvPr/>
            </p:nvSpPr>
            <p:spPr>
              <a:xfrm>
                <a:off x="404947" y="5042877"/>
                <a:ext cx="8425339" cy="983026"/>
              </a:xfrm>
              <a:prstGeom prst="rect">
                <a:avLst/>
              </a:prstGeom>
              <a:blipFill>
                <a:blip r:embed="rId6"/>
                <a:stretch>
                  <a:fillRect l="-602" r="-602" b="-5128"/>
                </a:stretch>
              </a:blipFill>
            </p:spPr>
            <p:txBody>
              <a:bodyPr/>
              <a:lstStyle/>
              <a:p>
                <a:r>
                  <a:rPr lang="en-US">
                    <a:noFill/>
                  </a:rPr>
                  <a:t> </a:t>
                </a:r>
              </a:p>
            </p:txBody>
          </p:sp>
        </mc:Fallback>
      </mc:AlternateContent>
    </p:spTree>
    <p:extLst>
      <p:ext uri="{BB962C8B-B14F-4D97-AF65-F5344CB8AC3E}">
        <p14:creationId xmlns:p14="http://schemas.microsoft.com/office/powerpoint/2010/main" val="2744154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9"/>
            <a:ext cx="8425339" cy="682328"/>
          </a:xfrm>
        </p:spPr>
        <p:txBody>
          <a:bodyPr>
            <a:noAutofit/>
          </a:bodyPr>
          <a:lstStyle/>
          <a:p>
            <a:pPr algn="l"/>
            <a:r>
              <a:rPr lang="en-US" sz="2400" dirty="0">
                <a:solidFill>
                  <a:srgbClr val="A50021"/>
                </a:solidFill>
                <a:latin typeface="Times New Roman" pitchFamily="18" charset="0"/>
                <a:cs typeface="Times New Roman" pitchFamily="18" charset="0"/>
              </a:rPr>
              <a:t>Mean Squared Error of an Estimator </a:t>
            </a:r>
          </a:p>
        </p:txBody>
      </p:sp>
      <p:sp>
        <p:nvSpPr>
          <p:cNvPr id="4" name="Date Placeholder 3"/>
          <p:cNvSpPr>
            <a:spLocks noGrp="1"/>
          </p:cNvSpPr>
          <p:nvPr>
            <p:ph type="dt" sz="half" idx="10"/>
          </p:nvPr>
        </p:nvSpPr>
        <p:spPr/>
        <p:txBody>
          <a:bodyPr/>
          <a:lstStyle/>
          <a:p>
            <a:r>
              <a:rPr lang="en-IN" dirty="0">
                <a:solidFill>
                  <a:srgbClr val="04617B">
                    <a:shade val="90000"/>
                  </a:srgbClr>
                </a:solidFill>
              </a:rPr>
              <a:t>IIITS: IDA - M2021</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41CC9A61-143A-A140-AD9B-D262BF88E0E8}"/>
                  </a:ext>
                </a:extLst>
              </p:cNvPr>
              <p:cNvSpPr/>
              <p:nvPr/>
            </p:nvSpPr>
            <p:spPr>
              <a:xfrm>
                <a:off x="404948" y="1092033"/>
                <a:ext cx="8405613" cy="2578206"/>
              </a:xfrm>
              <a:prstGeom prst="rect">
                <a:avLst/>
              </a:prstGeom>
            </p:spPr>
            <p:txBody>
              <a:bodyPr wrap="square">
                <a:spAutoFit/>
              </a:bodyPr>
              <a:lstStyle/>
              <a:p>
                <a:pPr algn="just"/>
                <a:r>
                  <a:rPr lang="en-IN" sz="2000" dirty="0"/>
                  <a:t>The mean squared error is an important criterion for comparing two estimators. Let </a:t>
                </a:r>
                <a14:m>
                  <m:oMath xmlns:m="http://schemas.openxmlformats.org/officeDocument/2006/math">
                    <m:sSub>
                      <m:sSubPr>
                        <m:ctrlPr>
                          <a:rPr lang="en-IN" sz="2000" i="1">
                            <a:latin typeface="Cambria Math" panose="02040503050406030204" pitchFamily="18" charset="0"/>
                          </a:rPr>
                        </m:ctrlPr>
                      </m:sSubPr>
                      <m:e>
                        <m:acc>
                          <m:accPr>
                            <m:chr m:val="̂"/>
                            <m:ctrlPr>
                              <a:rPr lang="en-IN" sz="2000" i="1" smtClean="0">
                                <a:latin typeface="Cambria Math" panose="02040503050406030204" pitchFamily="18" charset="0"/>
                              </a:rPr>
                            </m:ctrlPr>
                          </m:accPr>
                          <m:e>
                            <m:r>
                              <m:rPr>
                                <m:sty m:val="p"/>
                              </m:rPr>
                              <a:rPr lang="el-GR" sz="2000" i="1">
                                <a:latin typeface="Cambria Math" panose="02040503050406030204" pitchFamily="18" charset="0"/>
                                <a:ea typeface="Cambria Math" panose="02040503050406030204" pitchFamily="18" charset="0"/>
                              </a:rPr>
                              <m:t>Θ</m:t>
                            </m:r>
                          </m:e>
                        </m:acc>
                      </m:e>
                      <m:sub>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cs typeface="Times New Roman" panose="02020603050405020304" pitchFamily="18" charset="0"/>
                      </a:rPr>
                      <m:t> </m:t>
                    </m:r>
                  </m:oMath>
                </a14:m>
                <a:r>
                  <a:rPr lang="en-IN" sz="2000" dirty="0"/>
                  <a:t>and </a:t>
                </a:r>
                <a14:m>
                  <m:oMath xmlns:m="http://schemas.openxmlformats.org/officeDocument/2006/math">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m:rPr>
                                <m:sty m:val="p"/>
                              </m:rPr>
                              <a:rPr lang="el-GR" sz="2000" i="1">
                                <a:latin typeface="Cambria Math" panose="02040503050406030204" pitchFamily="18" charset="0"/>
                                <a:ea typeface="Cambria Math" panose="02040503050406030204" pitchFamily="18" charset="0"/>
                              </a:rPr>
                              <m:t>Θ</m:t>
                            </m:r>
                          </m:e>
                        </m:acc>
                      </m:e>
                      <m:sub>
                        <m:r>
                          <a:rPr lang="en-US" sz="2000" b="0" i="1" smtClean="0">
                            <a:latin typeface="Cambria Math" panose="02040503050406030204" pitchFamily="18" charset="0"/>
                            <a:ea typeface="Cambria Math" panose="02040503050406030204" pitchFamily="18" charset="0"/>
                          </a:rPr>
                          <m:t>2</m:t>
                        </m:r>
                      </m:sub>
                    </m:sSub>
                  </m:oMath>
                </a14:m>
                <a:r>
                  <a:rPr lang="en-IN" sz="2000" dirty="0"/>
                  <a:t> be two estimators of the parameter </a:t>
                </a:r>
                <a:r>
                  <a:rPr lang="en-US" altLang="en-US" sz="2000" dirty="0">
                    <a:latin typeface="MathematicalPi"/>
                  </a:rPr>
                  <a:t>𝜃</a:t>
                </a:r>
                <a:r>
                  <a:rPr lang="en-IN" sz="2000" dirty="0"/>
                  <a:t>, and let </a:t>
                </a:r>
                <a14:m>
                  <m:oMath xmlns:m="http://schemas.openxmlformats.org/officeDocument/2006/math">
                    <m:r>
                      <a:rPr lang="en-US" sz="2000" i="1">
                        <a:latin typeface="Cambria Math" panose="02040503050406030204" pitchFamily="18" charset="0"/>
                      </a:rPr>
                      <m:t>𝑀𝑆𝐸</m:t>
                    </m:r>
                    <m:d>
                      <m:dPr>
                        <m:ctrlPr>
                          <a:rPr lang="en-US" sz="2000" i="1" smtClean="0">
                            <a:latin typeface="Cambria Math" panose="02040503050406030204" pitchFamily="18" charset="0"/>
                          </a:rPr>
                        </m:ctrlPr>
                      </m:dPr>
                      <m:e>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m:rPr>
                                    <m:sty m:val="p"/>
                                  </m:rPr>
                                  <a:rPr lang="el-GR" sz="2000" i="1">
                                    <a:latin typeface="Cambria Math" panose="02040503050406030204" pitchFamily="18" charset="0"/>
                                    <a:ea typeface="Cambria Math" panose="02040503050406030204" pitchFamily="18" charset="0"/>
                                  </a:rPr>
                                  <m:t>Θ</m:t>
                                </m:r>
                              </m:e>
                            </m:acc>
                          </m:e>
                          <m:sub>
                            <m:r>
                              <a:rPr lang="en-US" sz="2000" i="1">
                                <a:latin typeface="Cambria Math" panose="02040503050406030204" pitchFamily="18" charset="0"/>
                              </a:rPr>
                              <m:t>1</m:t>
                            </m:r>
                          </m:sub>
                        </m:sSub>
                      </m:e>
                    </m:d>
                    <m:r>
                      <a:rPr lang="el-GR" sz="2000" i="1">
                        <a:latin typeface="Cambria Math" panose="02040503050406030204" pitchFamily="18" charset="0"/>
                        <a:ea typeface="Cambria Math" panose="02040503050406030204" pitchFamily="18" charset="0"/>
                      </a:rPr>
                      <m:t> </m:t>
                    </m:r>
                  </m:oMath>
                </a14:m>
                <a:r>
                  <a:rPr lang="en-IN" sz="2000" dirty="0"/>
                  <a:t>and </a:t>
                </a:r>
                <a14:m>
                  <m:oMath xmlns:m="http://schemas.openxmlformats.org/officeDocument/2006/math">
                    <m:r>
                      <a:rPr lang="en-US" sz="2000" i="1">
                        <a:latin typeface="Cambria Math" panose="02040503050406030204" pitchFamily="18" charset="0"/>
                      </a:rPr>
                      <m:t>𝑀𝑆𝐸</m:t>
                    </m:r>
                    <m:d>
                      <m:dPr>
                        <m:ctrlPr>
                          <a:rPr lang="en-US" sz="2000" i="1">
                            <a:latin typeface="Cambria Math" panose="02040503050406030204" pitchFamily="18" charset="0"/>
                          </a:rPr>
                        </m:ctrlPr>
                      </m:dPr>
                      <m:e>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m:rPr>
                                    <m:sty m:val="p"/>
                                  </m:rPr>
                                  <a:rPr lang="el-GR" sz="2000" i="1">
                                    <a:latin typeface="Cambria Math" panose="02040503050406030204" pitchFamily="18" charset="0"/>
                                    <a:ea typeface="Cambria Math" panose="02040503050406030204" pitchFamily="18" charset="0"/>
                                  </a:rPr>
                                  <m:t>Θ</m:t>
                                </m:r>
                              </m:e>
                            </m:acc>
                          </m:e>
                          <m:sub>
                            <m:r>
                              <a:rPr lang="en-US" sz="2000" b="0" i="1" smtClean="0">
                                <a:latin typeface="Cambria Math" panose="02040503050406030204" pitchFamily="18" charset="0"/>
                                <a:ea typeface="Cambria Math" panose="02040503050406030204" pitchFamily="18" charset="0"/>
                              </a:rPr>
                              <m:t>2</m:t>
                            </m:r>
                          </m:sub>
                        </m:sSub>
                      </m:e>
                    </m:d>
                    <m:r>
                      <a:rPr lang="el-GR" sz="2000" i="1">
                        <a:latin typeface="Cambria Math" panose="02040503050406030204" pitchFamily="18" charset="0"/>
                        <a:ea typeface="Cambria Math" panose="02040503050406030204" pitchFamily="18" charset="0"/>
                      </a:rPr>
                      <m:t> </m:t>
                    </m:r>
                  </m:oMath>
                </a14:m>
                <a:r>
                  <a:rPr lang="en-IN" sz="2000" dirty="0"/>
                  <a:t>be the mean squared errors of </a:t>
                </a:r>
                <a14:m>
                  <m:oMath xmlns:m="http://schemas.openxmlformats.org/officeDocument/2006/math">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m:rPr>
                                <m:sty m:val="p"/>
                              </m:rPr>
                              <a:rPr lang="el-GR" sz="2000" i="1">
                                <a:latin typeface="Cambria Math" panose="02040503050406030204" pitchFamily="18" charset="0"/>
                                <a:ea typeface="Cambria Math" panose="02040503050406030204" pitchFamily="18" charset="0"/>
                              </a:rPr>
                              <m:t>Θ</m:t>
                            </m:r>
                          </m:e>
                        </m:acc>
                      </m:e>
                      <m:sub>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cs typeface="Times New Roman" panose="02020603050405020304" pitchFamily="18" charset="0"/>
                      </a:rPr>
                      <m:t> </m:t>
                    </m:r>
                  </m:oMath>
                </a14:m>
                <a:r>
                  <a:rPr lang="en-IN" sz="2000" dirty="0"/>
                  <a:t>and </a:t>
                </a:r>
                <a14:m>
                  <m:oMath xmlns:m="http://schemas.openxmlformats.org/officeDocument/2006/math">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m:rPr>
                                <m:sty m:val="p"/>
                              </m:rPr>
                              <a:rPr lang="el-GR" sz="2000" i="1">
                                <a:latin typeface="Cambria Math" panose="02040503050406030204" pitchFamily="18" charset="0"/>
                                <a:ea typeface="Cambria Math" panose="02040503050406030204" pitchFamily="18" charset="0"/>
                              </a:rPr>
                              <m:t>Θ</m:t>
                            </m:r>
                          </m:e>
                        </m:acc>
                      </m:e>
                      <m:sub>
                        <m:r>
                          <a:rPr lang="en-US" sz="2000" i="1">
                            <a:latin typeface="Cambria Math" panose="02040503050406030204" pitchFamily="18" charset="0"/>
                            <a:ea typeface="Cambria Math" panose="02040503050406030204" pitchFamily="18" charset="0"/>
                          </a:rPr>
                          <m:t>2</m:t>
                        </m:r>
                      </m:sub>
                    </m:sSub>
                  </m:oMath>
                </a14:m>
                <a:r>
                  <a:rPr lang="en-IN" sz="2000" dirty="0"/>
                  <a:t>. Then the </a:t>
                </a:r>
                <a:r>
                  <a:rPr lang="en-IN" sz="2000" b="1" dirty="0"/>
                  <a:t>relative efficiency </a:t>
                </a:r>
                <a:r>
                  <a:rPr lang="en-IN" sz="2000" dirty="0"/>
                  <a:t>of </a:t>
                </a:r>
                <a14:m>
                  <m:oMath xmlns:m="http://schemas.openxmlformats.org/officeDocument/2006/math">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m:rPr>
                                <m:sty m:val="p"/>
                              </m:rPr>
                              <a:rPr lang="el-GR" sz="2000" i="1">
                                <a:latin typeface="Cambria Math" panose="02040503050406030204" pitchFamily="18" charset="0"/>
                                <a:ea typeface="Cambria Math" panose="02040503050406030204" pitchFamily="18" charset="0"/>
                              </a:rPr>
                              <m:t>Θ</m:t>
                            </m:r>
                          </m:e>
                        </m:acc>
                      </m:e>
                      <m:sub>
                        <m:r>
                          <a:rPr lang="en-US" sz="2000" b="0" i="1" smtClean="0">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cs typeface="Times New Roman" panose="02020603050405020304" pitchFamily="18" charset="0"/>
                      </a:rPr>
                      <m:t> </m:t>
                    </m:r>
                  </m:oMath>
                </a14:m>
                <a:r>
                  <a:rPr lang="en-IN" sz="2000" dirty="0"/>
                  <a:t>to </a:t>
                </a:r>
                <a14:m>
                  <m:oMath xmlns:m="http://schemas.openxmlformats.org/officeDocument/2006/math">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m:rPr>
                                <m:sty m:val="p"/>
                              </m:rPr>
                              <a:rPr lang="el-GR" sz="2000" i="1">
                                <a:latin typeface="Cambria Math" panose="02040503050406030204" pitchFamily="18" charset="0"/>
                                <a:ea typeface="Cambria Math" panose="02040503050406030204" pitchFamily="18" charset="0"/>
                              </a:rPr>
                              <m:t>Θ</m:t>
                            </m:r>
                          </m:e>
                        </m:acc>
                      </m:e>
                      <m:sub>
                        <m:r>
                          <a:rPr lang="en-US" sz="2000" b="0" i="1" smtClean="0">
                            <a:latin typeface="Cambria Math" panose="02040503050406030204" pitchFamily="18" charset="0"/>
                            <a:ea typeface="Cambria Math" panose="02040503050406030204" pitchFamily="18" charset="0"/>
                          </a:rPr>
                          <m:t>1</m:t>
                        </m:r>
                      </m:sub>
                    </m:sSub>
                  </m:oMath>
                </a14:m>
                <a:r>
                  <a:rPr lang="en-IN" sz="2000" dirty="0"/>
                  <a:t> is defined as </a:t>
                </a:r>
              </a:p>
              <a:p>
                <a:pPr algn="just"/>
                <a:endParaRPr lang="en-IN" sz="2000" dirty="0"/>
              </a:p>
              <a:p>
                <a:pPr algn="just"/>
                <a14:m>
                  <m:oMathPara xmlns:m="http://schemas.openxmlformats.org/officeDocument/2006/math">
                    <m:oMathParaPr>
                      <m:jc m:val="centerGroup"/>
                    </m:oMathParaPr>
                    <m:oMath xmlns:m="http://schemas.openxmlformats.org/officeDocument/2006/math">
                      <m:f>
                        <m:fPr>
                          <m:ctrlPr>
                            <a:rPr lang="en-IN" sz="2400" i="1" smtClean="0">
                              <a:latin typeface="Cambria Math" panose="02040503050406030204" pitchFamily="18" charset="0"/>
                            </a:rPr>
                          </m:ctrlPr>
                        </m:fPr>
                        <m:num>
                          <m:r>
                            <a:rPr lang="en-US" sz="2400" i="1">
                              <a:latin typeface="Cambria Math" panose="02040503050406030204" pitchFamily="18" charset="0"/>
                            </a:rPr>
                            <m:t>𝑀𝑆𝐸</m:t>
                          </m:r>
                          <m:d>
                            <m:dPr>
                              <m:ctrlPr>
                                <a:rPr lang="en-US" sz="2400" i="1">
                                  <a:latin typeface="Cambria Math" panose="02040503050406030204" pitchFamily="18" charset="0"/>
                                </a:rPr>
                              </m:ctrlPr>
                            </m:dPr>
                            <m:e>
                              <m:sSub>
                                <m:sSubPr>
                                  <m:ctrlPr>
                                    <a:rPr lang="en-IN" sz="2400" i="1">
                                      <a:latin typeface="Cambria Math" panose="02040503050406030204" pitchFamily="18" charset="0"/>
                                    </a:rPr>
                                  </m:ctrlPr>
                                </m:sSubPr>
                                <m:e>
                                  <m:acc>
                                    <m:accPr>
                                      <m:chr m:val="̂"/>
                                      <m:ctrlPr>
                                        <a:rPr lang="en-IN" sz="2400" i="1">
                                          <a:latin typeface="Cambria Math" panose="02040503050406030204" pitchFamily="18" charset="0"/>
                                        </a:rPr>
                                      </m:ctrlPr>
                                    </m:accPr>
                                    <m:e>
                                      <m:r>
                                        <m:rPr>
                                          <m:sty m:val="p"/>
                                        </m:rPr>
                                        <a:rPr lang="el-GR" sz="2400" i="1">
                                          <a:latin typeface="Cambria Math" panose="02040503050406030204" pitchFamily="18" charset="0"/>
                                          <a:ea typeface="Cambria Math" panose="02040503050406030204" pitchFamily="18" charset="0"/>
                                        </a:rPr>
                                        <m:t>Θ</m:t>
                                      </m:r>
                                    </m:e>
                                  </m:acc>
                                </m:e>
                                <m:sub>
                                  <m:r>
                                    <a:rPr lang="en-US" sz="2400" i="1">
                                      <a:latin typeface="Cambria Math" panose="02040503050406030204" pitchFamily="18" charset="0"/>
                                    </a:rPr>
                                    <m:t>1</m:t>
                                  </m:r>
                                </m:sub>
                              </m:sSub>
                            </m:e>
                          </m:d>
                        </m:num>
                        <m:den>
                          <m:r>
                            <a:rPr lang="en-US" sz="2400" i="1">
                              <a:latin typeface="Cambria Math" panose="02040503050406030204" pitchFamily="18" charset="0"/>
                            </a:rPr>
                            <m:t>𝑀𝑆𝐸</m:t>
                          </m:r>
                          <m:d>
                            <m:dPr>
                              <m:ctrlPr>
                                <a:rPr lang="en-US" sz="2400" i="1">
                                  <a:latin typeface="Cambria Math" panose="02040503050406030204" pitchFamily="18" charset="0"/>
                                </a:rPr>
                              </m:ctrlPr>
                            </m:dPr>
                            <m:e>
                              <m:sSub>
                                <m:sSubPr>
                                  <m:ctrlPr>
                                    <a:rPr lang="en-IN" sz="2400" i="1">
                                      <a:latin typeface="Cambria Math" panose="02040503050406030204" pitchFamily="18" charset="0"/>
                                    </a:rPr>
                                  </m:ctrlPr>
                                </m:sSubPr>
                                <m:e>
                                  <m:acc>
                                    <m:accPr>
                                      <m:chr m:val="̂"/>
                                      <m:ctrlPr>
                                        <a:rPr lang="en-IN" sz="2400" i="1">
                                          <a:latin typeface="Cambria Math" panose="02040503050406030204" pitchFamily="18" charset="0"/>
                                        </a:rPr>
                                      </m:ctrlPr>
                                    </m:accPr>
                                    <m:e>
                                      <m:r>
                                        <m:rPr>
                                          <m:sty m:val="p"/>
                                        </m:rPr>
                                        <a:rPr lang="el-GR" sz="2400" i="1">
                                          <a:latin typeface="Cambria Math" panose="02040503050406030204" pitchFamily="18" charset="0"/>
                                          <a:ea typeface="Cambria Math" panose="02040503050406030204" pitchFamily="18" charset="0"/>
                                        </a:rPr>
                                        <m:t>Θ</m:t>
                                      </m:r>
                                    </m:e>
                                  </m:acc>
                                </m:e>
                                <m:sub>
                                  <m:r>
                                    <a:rPr lang="en-US" sz="2400" b="0" i="1" smtClean="0">
                                      <a:latin typeface="Cambria Math" panose="02040503050406030204" pitchFamily="18" charset="0"/>
                                      <a:ea typeface="Cambria Math" panose="02040503050406030204" pitchFamily="18" charset="0"/>
                                    </a:rPr>
                                    <m:t>2</m:t>
                                  </m:r>
                                </m:sub>
                              </m:sSub>
                            </m:e>
                          </m:d>
                        </m:den>
                      </m:f>
                    </m:oMath>
                  </m:oMathPara>
                </a14:m>
                <a:endParaRPr lang="en-IN" sz="2400" dirty="0"/>
              </a:p>
            </p:txBody>
          </p:sp>
        </mc:Choice>
        <mc:Fallback>
          <p:sp>
            <p:nvSpPr>
              <p:cNvPr id="3" name="Rectangle 2">
                <a:extLst>
                  <a:ext uri="{FF2B5EF4-FFF2-40B4-BE49-F238E27FC236}">
                    <a16:creationId xmlns:a16="http://schemas.microsoft.com/office/drawing/2014/main" id="{41CC9A61-143A-A140-AD9B-D262BF88E0E8}"/>
                  </a:ext>
                </a:extLst>
              </p:cNvPr>
              <p:cNvSpPr>
                <a:spLocks noRot="1" noChangeAspect="1" noMove="1" noResize="1" noEditPoints="1" noAdjustHandles="1" noChangeArrowheads="1" noChangeShapeType="1" noTextEdit="1"/>
              </p:cNvSpPr>
              <p:nvPr/>
            </p:nvSpPr>
            <p:spPr>
              <a:xfrm>
                <a:off x="404948" y="1092033"/>
                <a:ext cx="8405613" cy="2578206"/>
              </a:xfrm>
              <a:prstGeom prst="rect">
                <a:avLst/>
              </a:prstGeom>
              <a:blipFill>
                <a:blip r:embed="rId3"/>
                <a:stretch>
                  <a:fillRect l="-754" t="-980" r="-6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BB447CF5-E021-7643-936B-4ADF2C3A36FF}"/>
                  </a:ext>
                </a:extLst>
              </p:cNvPr>
              <p:cNvSpPr/>
              <p:nvPr/>
            </p:nvSpPr>
            <p:spPr>
              <a:xfrm>
                <a:off x="395084" y="4194738"/>
                <a:ext cx="8425339" cy="1036309"/>
              </a:xfrm>
              <a:prstGeom prst="rect">
                <a:avLst/>
              </a:prstGeom>
            </p:spPr>
            <p:txBody>
              <a:bodyPr wrap="square">
                <a:spAutoFit/>
              </a:bodyPr>
              <a:lstStyle/>
              <a:p>
                <a:pPr algn="just"/>
                <a:r>
                  <a:rPr lang="en-IN" sz="2000" dirty="0">
                    <a:latin typeface="TimesNewRomanPS"/>
                  </a:rPr>
                  <a:t>If this relative efficiency is less than 1, we would conclude that </a:t>
                </a:r>
                <a14:m>
                  <m:oMath xmlns:m="http://schemas.openxmlformats.org/officeDocument/2006/math">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m:rPr>
                                <m:sty m:val="p"/>
                              </m:rPr>
                              <a:rPr lang="el-GR" sz="2000" i="1">
                                <a:latin typeface="Cambria Math" panose="02040503050406030204" pitchFamily="18" charset="0"/>
                                <a:ea typeface="Cambria Math" panose="02040503050406030204" pitchFamily="18" charset="0"/>
                              </a:rPr>
                              <m:t>Θ</m:t>
                            </m:r>
                          </m:e>
                        </m:acc>
                      </m:e>
                      <m:sub>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cs typeface="Times New Roman" panose="02020603050405020304" pitchFamily="18" charset="0"/>
                      </a:rPr>
                      <m:t> </m:t>
                    </m:r>
                  </m:oMath>
                </a14:m>
                <a:r>
                  <a:rPr lang="en-IN" sz="2000" dirty="0">
                    <a:latin typeface="TimesNewRomanPS"/>
                  </a:rPr>
                  <a:t>is a more efficient estimator of </a:t>
                </a:r>
                <a:r>
                  <a:rPr lang="en-US" altLang="en-US" sz="2000" dirty="0">
                    <a:latin typeface="MathematicalPi"/>
                  </a:rPr>
                  <a:t>𝜃</a:t>
                </a:r>
                <a:r>
                  <a:rPr lang="en-IN" sz="2000" dirty="0">
                    <a:latin typeface="TimesNewRomanPS"/>
                  </a:rPr>
                  <a:t> than </a:t>
                </a:r>
                <a14:m>
                  <m:oMath xmlns:m="http://schemas.openxmlformats.org/officeDocument/2006/math">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m:rPr>
                                <m:sty m:val="p"/>
                              </m:rPr>
                              <a:rPr lang="el-GR" sz="2000" i="1">
                                <a:latin typeface="Cambria Math" panose="02040503050406030204" pitchFamily="18" charset="0"/>
                                <a:ea typeface="Cambria Math" panose="02040503050406030204" pitchFamily="18" charset="0"/>
                              </a:rPr>
                              <m:t>Θ</m:t>
                            </m:r>
                          </m:e>
                        </m:acc>
                      </m:e>
                      <m:sub>
                        <m:r>
                          <a:rPr lang="en-US" sz="2000" i="1">
                            <a:latin typeface="Cambria Math" panose="02040503050406030204" pitchFamily="18" charset="0"/>
                            <a:ea typeface="Cambria Math" panose="02040503050406030204" pitchFamily="18" charset="0"/>
                          </a:rPr>
                          <m:t>2</m:t>
                        </m:r>
                      </m:sub>
                    </m:sSub>
                  </m:oMath>
                </a14:m>
                <a:r>
                  <a:rPr lang="en-IN" sz="2000" dirty="0">
                    <a:latin typeface="TimesNewRomanPS"/>
                  </a:rPr>
                  <a:t>, in the sense that it has a smaller mean squared error. </a:t>
                </a:r>
              </a:p>
            </p:txBody>
          </p:sp>
        </mc:Choice>
        <mc:Fallback>
          <p:sp>
            <p:nvSpPr>
              <p:cNvPr id="8" name="Rectangle 7">
                <a:extLst>
                  <a:ext uri="{FF2B5EF4-FFF2-40B4-BE49-F238E27FC236}">
                    <a16:creationId xmlns:a16="http://schemas.microsoft.com/office/drawing/2014/main" id="{BB447CF5-E021-7643-936B-4ADF2C3A36FF}"/>
                  </a:ext>
                </a:extLst>
              </p:cNvPr>
              <p:cNvSpPr>
                <a:spLocks noRot="1" noChangeAspect="1" noMove="1" noResize="1" noEditPoints="1" noAdjustHandles="1" noChangeArrowheads="1" noChangeShapeType="1" noTextEdit="1"/>
              </p:cNvSpPr>
              <p:nvPr/>
            </p:nvSpPr>
            <p:spPr>
              <a:xfrm>
                <a:off x="395084" y="4194738"/>
                <a:ext cx="8425339" cy="1036309"/>
              </a:xfrm>
              <a:prstGeom prst="rect">
                <a:avLst/>
              </a:prstGeom>
              <a:blipFill>
                <a:blip r:embed="rId4"/>
                <a:stretch>
                  <a:fillRect l="-752" t="-1205" r="-602" b="-9639"/>
                </a:stretch>
              </a:blipFill>
            </p:spPr>
            <p:txBody>
              <a:bodyPr/>
              <a:lstStyle/>
              <a:p>
                <a:r>
                  <a:rPr lang="en-US">
                    <a:noFill/>
                  </a:rPr>
                  <a:t> </a:t>
                </a:r>
              </a:p>
            </p:txBody>
          </p:sp>
        </mc:Fallback>
      </mc:AlternateContent>
    </p:spTree>
    <p:extLst>
      <p:ext uri="{BB962C8B-B14F-4D97-AF65-F5344CB8AC3E}">
        <p14:creationId xmlns:p14="http://schemas.microsoft.com/office/powerpoint/2010/main" val="3766048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9"/>
            <a:ext cx="8425339" cy="682328"/>
          </a:xfrm>
        </p:spPr>
        <p:txBody>
          <a:bodyPr>
            <a:noAutofit/>
          </a:bodyPr>
          <a:lstStyle/>
          <a:p>
            <a:pPr algn="l"/>
            <a:r>
              <a:rPr lang="en-US" sz="2400" dirty="0">
                <a:solidFill>
                  <a:srgbClr val="A50021"/>
                </a:solidFill>
                <a:latin typeface="Times New Roman" pitchFamily="18" charset="0"/>
                <a:cs typeface="Times New Roman" pitchFamily="18" charset="0"/>
              </a:rPr>
              <a:t>METHODS OF POINT ESTIMATION </a:t>
            </a:r>
          </a:p>
        </p:txBody>
      </p:sp>
      <p:sp>
        <p:nvSpPr>
          <p:cNvPr id="4" name="Date Placeholder 3"/>
          <p:cNvSpPr>
            <a:spLocks noGrp="1"/>
          </p:cNvSpPr>
          <p:nvPr>
            <p:ph type="dt" sz="half" idx="10"/>
          </p:nvPr>
        </p:nvSpPr>
        <p:spPr/>
        <p:txBody>
          <a:bodyPr/>
          <a:lstStyle/>
          <a:p>
            <a:r>
              <a:rPr lang="en-IN" dirty="0">
                <a:solidFill>
                  <a:srgbClr val="04617B">
                    <a:shade val="90000"/>
                  </a:srgbClr>
                </a:solidFill>
              </a:rPr>
              <a:t>IIITS: IDA - M2021</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p:sp>
        <p:nvSpPr>
          <p:cNvPr id="3" name="Rectangle 2">
            <a:extLst>
              <a:ext uri="{FF2B5EF4-FFF2-40B4-BE49-F238E27FC236}">
                <a16:creationId xmlns:a16="http://schemas.microsoft.com/office/drawing/2014/main" id="{41CC9A61-143A-A140-AD9B-D262BF88E0E8}"/>
              </a:ext>
            </a:extLst>
          </p:cNvPr>
          <p:cNvSpPr/>
          <p:nvPr/>
        </p:nvSpPr>
        <p:spPr>
          <a:xfrm>
            <a:off x="404948" y="1092033"/>
            <a:ext cx="8405613" cy="2708434"/>
          </a:xfrm>
          <a:prstGeom prst="rect">
            <a:avLst/>
          </a:prstGeom>
        </p:spPr>
        <p:txBody>
          <a:bodyPr wrap="square">
            <a:spAutoFit/>
          </a:bodyPr>
          <a:lstStyle/>
          <a:p>
            <a:pPr algn="just"/>
            <a:r>
              <a:rPr lang="en-IN" sz="2000" dirty="0"/>
              <a:t>The definitions of unbiasedness and other properties of estimators do not provide any guidance about how good estimators can be obtained. </a:t>
            </a:r>
          </a:p>
          <a:p>
            <a:pPr algn="just"/>
            <a:endParaRPr lang="en-IN" sz="2000" dirty="0"/>
          </a:p>
          <a:p>
            <a:pPr algn="just">
              <a:lnSpc>
                <a:spcPct val="150000"/>
              </a:lnSpc>
            </a:pPr>
            <a:r>
              <a:rPr lang="en-IN" sz="2000" dirty="0"/>
              <a:t>Methods for obtaining point estimators: </a:t>
            </a:r>
          </a:p>
          <a:p>
            <a:pPr marL="342900" indent="-342900" algn="just">
              <a:lnSpc>
                <a:spcPct val="150000"/>
              </a:lnSpc>
              <a:buFont typeface="Arial" panose="020B0604020202020204" pitchFamily="34" charset="0"/>
              <a:buChar char="•"/>
            </a:pPr>
            <a:r>
              <a:rPr lang="en-IN" sz="2000" dirty="0"/>
              <a:t>The method of moments </a:t>
            </a:r>
          </a:p>
          <a:p>
            <a:pPr marL="342900" indent="-342900" algn="just">
              <a:lnSpc>
                <a:spcPct val="150000"/>
              </a:lnSpc>
              <a:buFont typeface="Arial" panose="020B0604020202020204" pitchFamily="34" charset="0"/>
              <a:buChar char="•"/>
            </a:pPr>
            <a:r>
              <a:rPr lang="en-IN" sz="2000" dirty="0"/>
              <a:t>The method of maximum likelihood. </a:t>
            </a:r>
          </a:p>
          <a:p>
            <a:pPr algn="just"/>
            <a:endParaRPr lang="en-IN" sz="2000" dirty="0"/>
          </a:p>
        </p:txBody>
      </p:sp>
    </p:spTree>
    <p:extLst>
      <p:ext uri="{BB962C8B-B14F-4D97-AF65-F5344CB8AC3E}">
        <p14:creationId xmlns:p14="http://schemas.microsoft.com/office/powerpoint/2010/main" val="155800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9"/>
            <a:ext cx="8425339" cy="682328"/>
          </a:xfrm>
        </p:spPr>
        <p:txBody>
          <a:bodyPr>
            <a:noAutofit/>
          </a:bodyPr>
          <a:lstStyle/>
          <a:p>
            <a:pPr algn="l"/>
            <a:r>
              <a:rPr lang="en-US" sz="2400" dirty="0">
                <a:solidFill>
                  <a:srgbClr val="A50021"/>
                </a:solidFill>
                <a:latin typeface="Times New Roman" pitchFamily="18" charset="0"/>
                <a:cs typeface="Times New Roman" pitchFamily="18" charset="0"/>
              </a:rPr>
              <a:t>Method of Moments </a:t>
            </a:r>
          </a:p>
        </p:txBody>
      </p:sp>
      <p:sp>
        <p:nvSpPr>
          <p:cNvPr id="4" name="Date Placeholder 3"/>
          <p:cNvSpPr>
            <a:spLocks noGrp="1"/>
          </p:cNvSpPr>
          <p:nvPr>
            <p:ph type="dt" sz="half" idx="10"/>
          </p:nvPr>
        </p:nvSpPr>
        <p:spPr/>
        <p:txBody>
          <a:bodyPr/>
          <a:lstStyle/>
          <a:p>
            <a:r>
              <a:rPr lang="en-IN" dirty="0">
                <a:solidFill>
                  <a:srgbClr val="04617B">
                    <a:shade val="90000"/>
                  </a:srgbClr>
                </a:solidFill>
              </a:rPr>
              <a:t>IIITS: IDA - M2021</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sp>
        <p:nvSpPr>
          <p:cNvPr id="3" name="Rectangle 2">
            <a:extLst>
              <a:ext uri="{FF2B5EF4-FFF2-40B4-BE49-F238E27FC236}">
                <a16:creationId xmlns:a16="http://schemas.microsoft.com/office/drawing/2014/main" id="{41CC9A61-143A-A140-AD9B-D262BF88E0E8}"/>
              </a:ext>
            </a:extLst>
          </p:cNvPr>
          <p:cNvSpPr/>
          <p:nvPr/>
        </p:nvSpPr>
        <p:spPr>
          <a:xfrm>
            <a:off x="404948" y="1092033"/>
            <a:ext cx="8405613" cy="1631216"/>
          </a:xfrm>
          <a:prstGeom prst="rect">
            <a:avLst/>
          </a:prstGeom>
        </p:spPr>
        <p:txBody>
          <a:bodyPr wrap="square">
            <a:spAutoFit/>
          </a:bodyPr>
          <a:lstStyle/>
          <a:p>
            <a:pPr algn="just"/>
            <a:r>
              <a:rPr lang="en-IN" sz="2000" dirty="0"/>
              <a:t>The general idea behind the method of moments is to equate </a:t>
            </a:r>
            <a:r>
              <a:rPr lang="en-IN" sz="2000" b="1" dirty="0"/>
              <a:t>population moments, </a:t>
            </a:r>
            <a:r>
              <a:rPr lang="en-IN" sz="2000" dirty="0"/>
              <a:t>which are defined in terms of expected values, to the corresponding </a:t>
            </a:r>
            <a:r>
              <a:rPr lang="en-IN" sz="2000" b="1" dirty="0"/>
              <a:t>sample moments. </a:t>
            </a:r>
            <a:r>
              <a:rPr lang="en-IN" sz="2000" dirty="0"/>
              <a:t>The population moments will be functions of the unknown parameters. Then these equations are solved to yield estimators of the unknown parameters. </a:t>
            </a:r>
            <a:endParaRPr lang="en-IN" sz="2400" dirty="0"/>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6E870470-5030-C044-AF98-EC64AFE044C4}"/>
                  </a:ext>
                </a:extLst>
              </p:cNvPr>
              <p:cNvSpPr/>
              <p:nvPr/>
            </p:nvSpPr>
            <p:spPr>
              <a:xfrm>
                <a:off x="462978" y="3468653"/>
                <a:ext cx="8309277" cy="2477737"/>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dirty="0">
                    <a:solidFill>
                      <a:schemeClr val="tx1"/>
                    </a:solidFill>
                  </a:rPr>
                  <a:t>Let </a:t>
                </a:r>
                <a14:m>
                  <m:oMath xmlns:m="http://schemas.openxmlformats.org/officeDocument/2006/math">
                    <m:sSub>
                      <m:sSubPr>
                        <m:ctrlPr>
                          <a:rPr lang="en-IN"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𝑋</m:t>
                        </m:r>
                      </m:e>
                      <m:sub>
                        <m:r>
                          <a:rPr lang="en-US" sz="2000" i="1">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𝑛</m:t>
                        </m:r>
                      </m:sub>
                    </m:sSub>
                  </m:oMath>
                </a14:m>
                <a:r>
                  <a:rPr lang="en-IN" sz="2000" dirty="0">
                    <a:solidFill>
                      <a:schemeClr val="tx1"/>
                    </a:solidFill>
                  </a:rPr>
                  <a:t> be a random sample from the probability distribution </a:t>
                </a:r>
                <a14:m>
                  <m:oMath xmlns:m="http://schemas.openxmlformats.org/officeDocument/2006/math">
                    <m:r>
                      <a:rPr lang="en-IN" sz="2000" i="1" dirty="0">
                        <a:solidFill>
                          <a:schemeClr val="tx1"/>
                        </a:solidFill>
                        <a:latin typeface="Cambria Math" panose="02040503050406030204" pitchFamily="18" charset="0"/>
                      </a:rPr>
                      <m:t>𝑓</m:t>
                    </m:r>
                    <m:r>
                      <a:rPr lang="en-IN" sz="2000" i="1" dirty="0">
                        <a:solidFill>
                          <a:schemeClr val="tx1"/>
                        </a:solidFill>
                        <a:latin typeface="Cambria Math" panose="02040503050406030204" pitchFamily="18" charset="0"/>
                      </a:rPr>
                      <m:t>(</m:t>
                    </m:r>
                    <m:r>
                      <a:rPr lang="en-IN" sz="2000" i="1" dirty="0">
                        <a:solidFill>
                          <a:schemeClr val="tx1"/>
                        </a:solidFill>
                        <a:latin typeface="Cambria Math" panose="02040503050406030204" pitchFamily="18" charset="0"/>
                      </a:rPr>
                      <m:t>𝑥</m:t>
                    </m:r>
                    <m:r>
                      <a:rPr lang="en-IN" sz="2000" i="1" dirty="0">
                        <a:solidFill>
                          <a:schemeClr val="tx1"/>
                        </a:solidFill>
                        <a:latin typeface="Cambria Math" panose="02040503050406030204" pitchFamily="18" charset="0"/>
                      </a:rPr>
                      <m:t>)</m:t>
                    </m:r>
                  </m:oMath>
                </a14:m>
                <a:r>
                  <a:rPr lang="en-IN" sz="2000" dirty="0">
                    <a:solidFill>
                      <a:schemeClr val="tx1"/>
                    </a:solidFill>
                  </a:rPr>
                  <a:t>, where </a:t>
                </a:r>
                <a14:m>
                  <m:oMath xmlns:m="http://schemas.openxmlformats.org/officeDocument/2006/math">
                    <m:r>
                      <a:rPr lang="en-IN" sz="2000" i="1" dirty="0" smtClean="0">
                        <a:solidFill>
                          <a:schemeClr val="tx1"/>
                        </a:solidFill>
                        <a:latin typeface="Cambria Math" panose="02040503050406030204" pitchFamily="18" charset="0"/>
                      </a:rPr>
                      <m:t>𝑓</m:t>
                    </m:r>
                    <m:r>
                      <a:rPr lang="en-IN" sz="2000" i="1" dirty="0" smtClean="0">
                        <a:solidFill>
                          <a:schemeClr val="tx1"/>
                        </a:solidFill>
                        <a:latin typeface="Cambria Math" panose="02040503050406030204" pitchFamily="18" charset="0"/>
                      </a:rPr>
                      <m:t>(</m:t>
                    </m:r>
                    <m:r>
                      <a:rPr lang="en-IN" sz="2000" i="1" dirty="0" smtClean="0">
                        <a:solidFill>
                          <a:schemeClr val="tx1"/>
                        </a:solidFill>
                        <a:latin typeface="Cambria Math" panose="02040503050406030204" pitchFamily="18" charset="0"/>
                      </a:rPr>
                      <m:t>𝑥</m:t>
                    </m:r>
                    <m:r>
                      <a:rPr lang="en-IN" sz="2000" i="1" dirty="0" smtClean="0">
                        <a:solidFill>
                          <a:schemeClr val="tx1"/>
                        </a:solidFill>
                        <a:latin typeface="Cambria Math" panose="02040503050406030204" pitchFamily="18" charset="0"/>
                      </a:rPr>
                      <m:t>)</m:t>
                    </m:r>
                  </m:oMath>
                </a14:m>
                <a:r>
                  <a:rPr lang="en-IN" sz="2000" dirty="0">
                    <a:solidFill>
                      <a:schemeClr val="tx1"/>
                    </a:solidFill>
                  </a:rPr>
                  <a:t> can be a discrete probability mass function or a continuous probability density function. The </a:t>
                </a:r>
                <a14:m>
                  <m:oMath xmlns:m="http://schemas.openxmlformats.org/officeDocument/2006/math">
                    <m:r>
                      <a:rPr lang="en-IN" sz="2000" i="1" dirty="0" smtClean="0">
                        <a:solidFill>
                          <a:schemeClr val="tx1"/>
                        </a:solidFill>
                        <a:latin typeface="Cambria Math" panose="02040503050406030204" pitchFamily="18" charset="0"/>
                      </a:rPr>
                      <m:t>𝑘𝑡h</m:t>
                    </m:r>
                  </m:oMath>
                </a14:m>
                <a:r>
                  <a:rPr lang="en-IN" sz="2000" dirty="0">
                    <a:solidFill>
                      <a:schemeClr val="tx1"/>
                    </a:solidFill>
                  </a:rPr>
                  <a:t> </a:t>
                </a:r>
                <a:r>
                  <a:rPr lang="en-IN" sz="2000" b="1" dirty="0">
                    <a:solidFill>
                      <a:schemeClr val="tx1"/>
                    </a:solidFill>
                  </a:rPr>
                  <a:t>population moment (or distribution moment) </a:t>
                </a:r>
                <a:r>
                  <a:rPr lang="en-IN" sz="2000" dirty="0">
                    <a:solidFill>
                      <a:schemeClr val="tx1"/>
                    </a:solidFill>
                  </a:rPr>
                  <a:t>is </a:t>
                </a:r>
                <a14:m>
                  <m:oMath xmlns:m="http://schemas.openxmlformats.org/officeDocument/2006/math">
                    <m:r>
                      <a:rPr lang="en-US" sz="2000" b="0" i="1" smtClean="0">
                        <a:solidFill>
                          <a:schemeClr val="tx1"/>
                        </a:solidFill>
                        <a:latin typeface="Cambria Math" panose="02040503050406030204" pitchFamily="18" charset="0"/>
                      </a:rPr>
                      <m:t>𝐸</m:t>
                    </m:r>
                    <m:d>
                      <m:dPr>
                        <m:ctrlPr>
                          <a:rPr lang="en-US" sz="2000" b="0" i="1" smtClean="0">
                            <a:solidFill>
                              <a:schemeClr val="tx1"/>
                            </a:solidFill>
                            <a:latin typeface="Cambria Math" panose="02040503050406030204" pitchFamily="18" charset="0"/>
                          </a:rPr>
                        </m:ctrlPr>
                      </m:dPr>
                      <m:e>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𝑋</m:t>
                            </m:r>
                          </m:e>
                          <m:sup>
                            <m:r>
                              <a:rPr lang="en-US" sz="2000" b="0" i="1" smtClean="0">
                                <a:solidFill>
                                  <a:schemeClr val="tx1"/>
                                </a:solidFill>
                                <a:latin typeface="Cambria Math" panose="02040503050406030204" pitchFamily="18" charset="0"/>
                              </a:rPr>
                              <m:t>𝑘</m:t>
                            </m:r>
                          </m:sup>
                        </m:sSup>
                      </m:e>
                    </m:d>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𝑘</m:t>
                    </m:r>
                    <m:r>
                      <a:rPr lang="en-US" sz="2000" b="0" i="1" smtClean="0">
                        <a:solidFill>
                          <a:schemeClr val="tx1"/>
                        </a:solidFill>
                        <a:latin typeface="Cambria Math" panose="02040503050406030204" pitchFamily="18" charset="0"/>
                      </a:rPr>
                      <m:t>=1,2,….</m:t>
                    </m:r>
                  </m:oMath>
                </a14:m>
                <a:r>
                  <a:rPr lang="en-IN" sz="2000" dirty="0">
                    <a:solidFill>
                      <a:schemeClr val="tx1"/>
                    </a:solidFill>
                  </a:rPr>
                  <a:t> The corresponding </a:t>
                </a:r>
                <a14:m>
                  <m:oMath xmlns:m="http://schemas.openxmlformats.org/officeDocument/2006/math">
                    <m:r>
                      <a:rPr lang="en-IN" sz="2000" i="1" dirty="0" smtClean="0">
                        <a:solidFill>
                          <a:schemeClr val="tx1"/>
                        </a:solidFill>
                        <a:latin typeface="Cambria Math" panose="02040503050406030204" pitchFamily="18" charset="0"/>
                      </a:rPr>
                      <m:t>𝑘𝑡h</m:t>
                    </m:r>
                    <m:r>
                      <a:rPr lang="en-IN" sz="2000" i="1" dirty="0" smtClean="0">
                        <a:solidFill>
                          <a:schemeClr val="tx1"/>
                        </a:solidFill>
                        <a:latin typeface="Cambria Math" panose="02040503050406030204" pitchFamily="18" charset="0"/>
                      </a:rPr>
                      <m:t> </m:t>
                    </m:r>
                  </m:oMath>
                </a14:m>
                <a:r>
                  <a:rPr lang="en-IN" sz="2000" dirty="0">
                    <a:solidFill>
                      <a:schemeClr val="tx1"/>
                    </a:solidFill>
                  </a:rPr>
                  <a:t>sample moment is </a:t>
                </a:r>
                <a14:m>
                  <m:oMath xmlns:m="http://schemas.openxmlformats.org/officeDocument/2006/math">
                    <m:d>
                      <m:dPr>
                        <m:ctrlPr>
                          <a:rPr lang="en-US" sz="2000" b="0" i="1" smtClean="0">
                            <a:solidFill>
                              <a:schemeClr val="tx1"/>
                            </a:solidFill>
                            <a:latin typeface="Cambria Math" panose="02040503050406030204" pitchFamily="18" charset="0"/>
                          </a:rPr>
                        </m:ctrlPr>
                      </m:dPr>
                      <m:e>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𝑛</m:t>
                            </m:r>
                          </m:den>
                        </m:f>
                      </m:e>
                    </m:d>
                    <m:nary>
                      <m:naryPr>
                        <m:chr m:val="∑"/>
                        <m:limLoc m:val="subSup"/>
                        <m:ctrlPr>
                          <a:rPr lang="en-US" sz="2000" b="0" i="1" smtClean="0">
                            <a:solidFill>
                              <a:schemeClr val="tx1"/>
                            </a:solidFill>
                            <a:latin typeface="Cambria Math" panose="02040503050406030204" pitchFamily="18" charset="0"/>
                          </a:rPr>
                        </m:ctrlPr>
                      </m:naryPr>
                      <m:sub>
                        <m:r>
                          <m:rPr>
                            <m:brk m:alnAt="25"/>
                          </m:rP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sub>
                      <m:sup>
                        <m:r>
                          <a:rPr lang="en-US" sz="2000" b="0" i="1" smtClean="0">
                            <a:solidFill>
                              <a:schemeClr val="tx1"/>
                            </a:solidFill>
                            <a:latin typeface="Cambria Math" panose="02040503050406030204" pitchFamily="18" charset="0"/>
                          </a:rPr>
                          <m:t>𝑛</m:t>
                        </m:r>
                      </m:sup>
                      <m:e>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𝑖</m:t>
                            </m:r>
                          </m:sub>
                          <m:sup>
                            <m:r>
                              <a:rPr lang="en-US" sz="2000" b="0" i="1" smtClean="0">
                                <a:solidFill>
                                  <a:schemeClr val="tx1"/>
                                </a:solidFill>
                                <a:latin typeface="Cambria Math" panose="02040503050406030204" pitchFamily="18" charset="0"/>
                              </a:rPr>
                              <m:t>𝑘</m:t>
                            </m:r>
                          </m:sup>
                        </m:sSubSup>
                      </m:e>
                    </m:nary>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𝑘</m:t>
                    </m:r>
                    <m:r>
                      <a:rPr lang="en-US" sz="2000" b="0" i="1" smtClean="0">
                        <a:solidFill>
                          <a:schemeClr val="tx1"/>
                        </a:solidFill>
                        <a:latin typeface="Cambria Math" panose="02040503050406030204" pitchFamily="18" charset="0"/>
                      </a:rPr>
                      <m:t>=1,2,….</m:t>
                    </m:r>
                  </m:oMath>
                </a14:m>
                <a:endParaRPr lang="en-IN" sz="2000" dirty="0">
                  <a:solidFill>
                    <a:schemeClr val="tx1"/>
                  </a:solidFill>
                </a:endParaRPr>
              </a:p>
            </p:txBody>
          </p:sp>
        </mc:Choice>
        <mc:Fallback>
          <p:sp>
            <p:nvSpPr>
              <p:cNvPr id="7" name="Rectangle 6">
                <a:extLst>
                  <a:ext uri="{FF2B5EF4-FFF2-40B4-BE49-F238E27FC236}">
                    <a16:creationId xmlns:a16="http://schemas.microsoft.com/office/drawing/2014/main" id="{6E870470-5030-C044-AF98-EC64AFE044C4}"/>
                  </a:ext>
                </a:extLst>
              </p:cNvPr>
              <p:cNvSpPr>
                <a:spLocks noRot="1" noChangeAspect="1" noMove="1" noResize="1" noEditPoints="1" noAdjustHandles="1" noChangeArrowheads="1" noChangeShapeType="1" noTextEdit="1"/>
              </p:cNvSpPr>
              <p:nvPr/>
            </p:nvSpPr>
            <p:spPr>
              <a:xfrm>
                <a:off x="462978" y="3468653"/>
                <a:ext cx="8309277" cy="2477737"/>
              </a:xfrm>
              <a:prstGeom prst="rect">
                <a:avLst/>
              </a:prstGeom>
              <a:blipFill>
                <a:blip r:embed="rId3"/>
                <a:stretch>
                  <a:fillRect b="-8612"/>
                </a:stretch>
              </a:blipFill>
              <a:effectLst>
                <a:glow rad="63500">
                  <a:schemeClr val="accent2">
                    <a:satMod val="175000"/>
                    <a:alpha val="40000"/>
                  </a:schemeClr>
                </a:glow>
              </a:effectLst>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1B74C474-7EFF-6E40-B082-4AEF66292B36}"/>
              </a:ext>
            </a:extLst>
          </p:cNvPr>
          <p:cNvSpPr/>
          <p:nvPr/>
        </p:nvSpPr>
        <p:spPr>
          <a:xfrm>
            <a:off x="462977" y="3015675"/>
            <a:ext cx="8309277" cy="583462"/>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Definition 12.4: </a:t>
            </a:r>
            <a:r>
              <a:rPr lang="en-US" sz="2000" b="1" dirty="0">
                <a:solidFill>
                  <a:prstClr val="black"/>
                </a:solidFill>
                <a:latin typeface="Times New Roman" pitchFamily="18" charset="0"/>
                <a:cs typeface="Times New Roman" pitchFamily="18" charset="0"/>
              </a:rPr>
              <a:t>Moments</a:t>
            </a:r>
          </a:p>
        </p:txBody>
      </p:sp>
    </p:spTree>
    <p:extLst>
      <p:ext uri="{BB962C8B-B14F-4D97-AF65-F5344CB8AC3E}">
        <p14:creationId xmlns:p14="http://schemas.microsoft.com/office/powerpoint/2010/main" val="271894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9"/>
            <a:ext cx="8425339" cy="682328"/>
          </a:xfrm>
        </p:spPr>
        <p:txBody>
          <a:bodyPr>
            <a:noAutofit/>
          </a:bodyPr>
          <a:lstStyle/>
          <a:p>
            <a:pPr algn="l"/>
            <a:r>
              <a:rPr lang="en-US" sz="2400" dirty="0">
                <a:solidFill>
                  <a:srgbClr val="A50021"/>
                </a:solidFill>
                <a:latin typeface="Times New Roman" pitchFamily="18" charset="0"/>
                <a:cs typeface="Times New Roman" pitchFamily="18" charset="0"/>
              </a:rPr>
              <a:t>Method of Moments </a:t>
            </a:r>
          </a:p>
        </p:txBody>
      </p:sp>
      <p:sp>
        <p:nvSpPr>
          <p:cNvPr id="4" name="Date Placeholder 3"/>
          <p:cNvSpPr>
            <a:spLocks noGrp="1"/>
          </p:cNvSpPr>
          <p:nvPr>
            <p:ph type="dt" sz="half" idx="10"/>
          </p:nvPr>
        </p:nvSpPr>
        <p:spPr/>
        <p:txBody>
          <a:bodyPr/>
          <a:lstStyle/>
          <a:p>
            <a:r>
              <a:rPr lang="en-IN" dirty="0">
                <a:solidFill>
                  <a:srgbClr val="04617B">
                    <a:shade val="90000"/>
                  </a:srgbClr>
                </a:solidFill>
              </a:rPr>
              <a:t>IIITS: IDA - M2021</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41CC9A61-143A-A140-AD9B-D262BF88E0E8}"/>
                  </a:ext>
                </a:extLst>
              </p:cNvPr>
              <p:cNvSpPr/>
              <p:nvPr/>
            </p:nvSpPr>
            <p:spPr>
              <a:xfrm>
                <a:off x="217718" y="1108383"/>
                <a:ext cx="8754004" cy="1645643"/>
              </a:xfrm>
              <a:prstGeom prst="rect">
                <a:avLst/>
              </a:prstGeom>
            </p:spPr>
            <p:txBody>
              <a:bodyPr wrap="square">
                <a:spAutoFit/>
              </a:bodyPr>
              <a:lstStyle/>
              <a:p>
                <a:pPr algn="just"/>
                <a:r>
                  <a:rPr lang="en-IN" dirty="0"/>
                  <a:t>To illustrate, the first population moment is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a14:m>
                <a:r>
                  <a:rPr lang="en-IN" dirty="0"/>
                  <a:t>, and the first sample moment is </a:t>
                </a:r>
                <a14:m>
                  <m:oMath xmlns:m="http://schemas.openxmlformats.org/officeDocument/2006/math">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d>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IN"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𝑋</m:t>
                        </m:r>
                      </m:e>
                    </m:acc>
                  </m:oMath>
                </a14:m>
                <a:r>
                  <a:rPr lang="en-IN" dirty="0"/>
                  <a:t>. Thus by equating the population and sample moments, we find that </a:t>
                </a:r>
                <a14:m>
                  <m:oMath xmlns:m="http://schemas.openxmlformats.org/officeDocument/2006/math">
                    <m:acc>
                      <m:accPr>
                        <m:chr m:val="̂"/>
                        <m:ctrlPr>
                          <a:rPr lang="en-IN" i="1">
                            <a:latin typeface="Cambria Math" panose="02040503050406030204" pitchFamily="18" charset="0"/>
                          </a:rPr>
                        </m:ctrlPr>
                      </m:accPr>
                      <m:e>
                        <m:r>
                          <a:rPr lang="en-US" i="1">
                            <a:latin typeface="Cambria Math" panose="02040503050406030204" pitchFamily="18" charset="0"/>
                            <a:ea typeface="Cambria Math" panose="02040503050406030204" pitchFamily="18" charset="0"/>
                            <a:cs typeface="Times New Roman" panose="02020603050405020304" pitchFamily="18" charset="0"/>
                          </a:rPr>
                          <m:t>𝜇</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𝑋</m:t>
                        </m:r>
                      </m:e>
                    </m:acc>
                  </m:oMath>
                </a14:m>
                <a:r>
                  <a:rPr lang="en-IN" dirty="0"/>
                  <a:t>.  That is, the sample mean is the </a:t>
                </a:r>
                <a:r>
                  <a:rPr lang="en-IN" b="1" dirty="0"/>
                  <a:t>moment estimator </a:t>
                </a:r>
                <a:r>
                  <a:rPr lang="en-IN" dirty="0"/>
                  <a:t>of the population mean. In the general case, the population moments will be functions of the unknown parameters of the distribution, say, </a:t>
                </a:r>
                <a14:m>
                  <m:oMath xmlns:m="http://schemas.openxmlformats.org/officeDocument/2006/math">
                    <m:sSub>
                      <m:sSubPr>
                        <m:ctrlPr>
                          <a:rPr lang="en-IN" i="1">
                            <a:latin typeface="Cambria Math" panose="02040503050406030204" pitchFamily="18" charset="0"/>
                          </a:rPr>
                        </m:ctrlPr>
                      </m:sSubPr>
                      <m:e>
                        <m:r>
                          <m:rPr>
                            <m:nor/>
                          </m:rPr>
                          <a:rPr lang="en-US" altLang="en-US" dirty="0">
                            <a:latin typeface="MathematicalPi"/>
                          </a:rPr>
                          <m:t>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IN" i="1">
                            <a:latin typeface="Cambria Math" panose="02040503050406030204" pitchFamily="18" charset="0"/>
                          </a:rPr>
                        </m:ctrlPr>
                      </m:sSubPr>
                      <m:e>
                        <m:r>
                          <m:rPr>
                            <m:nor/>
                          </m:rPr>
                          <a:rPr lang="en-US" altLang="en-US" dirty="0">
                            <a:latin typeface="MathematicalPi"/>
                          </a:rPr>
                          <m:t>𝜃</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IN" i="1">
                            <a:latin typeface="Cambria Math" panose="02040503050406030204" pitchFamily="18" charset="0"/>
                          </a:rPr>
                        </m:ctrlPr>
                      </m:sSubPr>
                      <m:e>
                        <m:r>
                          <m:rPr>
                            <m:nor/>
                          </m:rPr>
                          <a:rPr lang="en-US" altLang="en-US" dirty="0">
                            <a:latin typeface="MathematicalPi"/>
                          </a:rPr>
                          <m:t>𝜃</m:t>
                        </m:r>
                      </m:e>
                      <m:sub>
                        <m:r>
                          <a:rPr lang="en-US" b="0" i="1" smtClean="0">
                            <a:latin typeface="Cambria Math" panose="02040503050406030204" pitchFamily="18" charset="0"/>
                          </a:rPr>
                          <m:t>𝑚</m:t>
                        </m:r>
                      </m:sub>
                    </m:sSub>
                  </m:oMath>
                </a14:m>
                <a:r>
                  <a:rPr lang="en-IN" dirty="0"/>
                  <a:t>. </a:t>
                </a:r>
                <a:endParaRPr lang="en-IN" sz="2000" dirty="0"/>
              </a:p>
            </p:txBody>
          </p:sp>
        </mc:Choice>
        <mc:Fallback>
          <p:sp>
            <p:nvSpPr>
              <p:cNvPr id="3" name="Rectangle 2">
                <a:extLst>
                  <a:ext uri="{FF2B5EF4-FFF2-40B4-BE49-F238E27FC236}">
                    <a16:creationId xmlns:a16="http://schemas.microsoft.com/office/drawing/2014/main" id="{41CC9A61-143A-A140-AD9B-D262BF88E0E8}"/>
                  </a:ext>
                </a:extLst>
              </p:cNvPr>
              <p:cNvSpPr>
                <a:spLocks noRot="1" noChangeAspect="1" noMove="1" noResize="1" noEditPoints="1" noAdjustHandles="1" noChangeArrowheads="1" noChangeShapeType="1" noTextEdit="1"/>
              </p:cNvSpPr>
              <p:nvPr/>
            </p:nvSpPr>
            <p:spPr>
              <a:xfrm>
                <a:off x="217718" y="1108383"/>
                <a:ext cx="8754004" cy="1645643"/>
              </a:xfrm>
              <a:prstGeom prst="rect">
                <a:avLst/>
              </a:prstGeom>
              <a:blipFill>
                <a:blip r:embed="rId3"/>
                <a:stretch>
                  <a:fillRect l="-580" t="-3817" r="-580" b="-22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6E870470-5030-C044-AF98-EC64AFE044C4}"/>
                  </a:ext>
                </a:extLst>
              </p:cNvPr>
              <p:cNvSpPr/>
              <p:nvPr/>
            </p:nvSpPr>
            <p:spPr>
              <a:xfrm>
                <a:off x="462978" y="3468653"/>
                <a:ext cx="8309277" cy="2477737"/>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dirty="0">
                    <a:solidFill>
                      <a:schemeClr val="tx1"/>
                    </a:solidFill>
                  </a:rPr>
                  <a:t>Let </a:t>
                </a:r>
                <a14:m>
                  <m:oMath xmlns:m="http://schemas.openxmlformats.org/officeDocument/2006/math">
                    <m:sSub>
                      <m:sSubPr>
                        <m:ctrlPr>
                          <a:rPr lang="en-IN"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𝑛</m:t>
                        </m:r>
                      </m:sub>
                    </m:sSub>
                  </m:oMath>
                </a14:m>
                <a:r>
                  <a:rPr lang="en-IN" sz="2000" dirty="0">
                    <a:solidFill>
                      <a:schemeClr val="tx1"/>
                    </a:solidFill>
                  </a:rPr>
                  <a:t> be a random sample from </a:t>
                </a:r>
                <a:r>
                  <a:rPr lang="en-IN" dirty="0">
                    <a:solidFill>
                      <a:schemeClr val="tx1"/>
                    </a:solidFill>
                  </a:rPr>
                  <a:t>either a probability mass function or a probability density function with </a:t>
                </a:r>
                <a:r>
                  <a:rPr lang="en-IN" i="1" dirty="0">
                    <a:solidFill>
                      <a:schemeClr val="tx1"/>
                    </a:solidFill>
                  </a:rPr>
                  <a:t>m </a:t>
                </a:r>
                <a:r>
                  <a:rPr lang="en-IN" dirty="0">
                    <a:solidFill>
                      <a:schemeClr val="tx1"/>
                    </a:solidFill>
                  </a:rPr>
                  <a:t>unknown parameters </a:t>
                </a:r>
                <a14:m>
                  <m:oMath xmlns:m="http://schemas.openxmlformats.org/officeDocument/2006/math">
                    <m:sSub>
                      <m:sSubPr>
                        <m:ctrlPr>
                          <a:rPr lang="en-IN" sz="2000" i="1">
                            <a:solidFill>
                              <a:schemeClr val="tx1"/>
                            </a:solidFill>
                            <a:latin typeface="Cambria Math" panose="02040503050406030204" pitchFamily="18" charset="0"/>
                          </a:rPr>
                        </m:ctrlPr>
                      </m:sSubPr>
                      <m:e>
                        <m:r>
                          <m:rPr>
                            <m:nor/>
                          </m:rPr>
                          <a:rPr lang="en-US" altLang="en-US" sz="2000" dirty="0">
                            <a:solidFill>
                              <a:schemeClr val="tx1"/>
                            </a:solidFill>
                            <a:latin typeface="MathematicalPi"/>
                          </a:rPr>
                          <m:t>𝜃</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m:rPr>
                            <m:nor/>
                          </m:rPr>
                          <a:rPr lang="en-US" altLang="en-US" sz="2000" dirty="0">
                            <a:solidFill>
                              <a:schemeClr val="tx1"/>
                            </a:solidFill>
                            <a:latin typeface="MathematicalPi"/>
                          </a:rPr>
                          <m:t>𝜃</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m:rPr>
                            <m:nor/>
                          </m:rPr>
                          <a:rPr lang="en-US" altLang="en-US" sz="2000" dirty="0">
                            <a:solidFill>
                              <a:schemeClr val="tx1"/>
                            </a:solidFill>
                            <a:latin typeface="MathematicalPi"/>
                          </a:rPr>
                          <m:t>𝜃</m:t>
                        </m:r>
                      </m:e>
                      <m:sub>
                        <m:r>
                          <a:rPr lang="en-US" sz="2000" i="1">
                            <a:solidFill>
                              <a:schemeClr val="tx1"/>
                            </a:solidFill>
                            <a:latin typeface="Cambria Math" panose="02040503050406030204" pitchFamily="18" charset="0"/>
                          </a:rPr>
                          <m:t>𝑚</m:t>
                        </m:r>
                      </m:sub>
                    </m:sSub>
                  </m:oMath>
                </a14:m>
                <a:r>
                  <a:rPr lang="en-IN" sz="2000" dirty="0">
                    <a:solidFill>
                      <a:schemeClr val="tx1"/>
                    </a:solidFill>
                  </a:rPr>
                  <a:t>. </a:t>
                </a:r>
                <a:r>
                  <a:rPr lang="en-IN" dirty="0">
                    <a:solidFill>
                      <a:schemeClr val="tx1"/>
                    </a:solidFill>
                  </a:rPr>
                  <a:t>The </a:t>
                </a:r>
                <a:r>
                  <a:rPr lang="en-IN" b="1" dirty="0">
                    <a:solidFill>
                      <a:schemeClr val="tx1"/>
                    </a:solidFill>
                  </a:rPr>
                  <a:t>moment estimators </a:t>
                </a:r>
                <a14:m>
                  <m:oMath xmlns:m="http://schemas.openxmlformats.org/officeDocument/2006/math">
                    <m:sSub>
                      <m:sSubPr>
                        <m:ctrlPr>
                          <a:rPr lang="en-IN" i="1">
                            <a:solidFill>
                              <a:schemeClr val="tx1"/>
                            </a:solidFill>
                            <a:latin typeface="Cambria Math" panose="02040503050406030204" pitchFamily="18" charset="0"/>
                          </a:rPr>
                        </m:ctrlPr>
                      </m:sSubPr>
                      <m:e>
                        <m:acc>
                          <m:accPr>
                            <m:chr m:val="̂"/>
                            <m:ctrlPr>
                              <a:rPr lang="en-IN" i="1">
                                <a:solidFill>
                                  <a:schemeClr val="tx1"/>
                                </a:solidFill>
                                <a:latin typeface="Cambria Math" panose="02040503050406030204" pitchFamily="18" charset="0"/>
                              </a:rPr>
                            </m:ctrlPr>
                          </m:accPr>
                          <m:e>
                            <m:r>
                              <m:rPr>
                                <m:sty m:val="p"/>
                              </m:rPr>
                              <a:rPr lang="el-GR" i="1">
                                <a:solidFill>
                                  <a:schemeClr val="tx1"/>
                                </a:solidFill>
                                <a:latin typeface="Cambria Math" panose="02040503050406030204" pitchFamily="18" charset="0"/>
                                <a:ea typeface="Cambria Math" panose="02040503050406030204" pitchFamily="18" charset="0"/>
                              </a:rPr>
                              <m:t>Θ</m:t>
                            </m:r>
                          </m:e>
                        </m:acc>
                      </m:e>
                      <m:sub>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acc>
                          <m:accPr>
                            <m:chr m:val="̂"/>
                            <m:ctrlPr>
                              <a:rPr lang="en-IN" i="1">
                                <a:solidFill>
                                  <a:schemeClr val="tx1"/>
                                </a:solidFill>
                                <a:latin typeface="Cambria Math" panose="02040503050406030204" pitchFamily="18" charset="0"/>
                              </a:rPr>
                            </m:ctrlPr>
                          </m:accPr>
                          <m:e>
                            <m:r>
                              <m:rPr>
                                <m:sty m:val="p"/>
                              </m:rPr>
                              <a:rPr lang="el-GR" i="1">
                                <a:solidFill>
                                  <a:schemeClr val="tx1"/>
                                </a:solidFill>
                                <a:latin typeface="Cambria Math" panose="02040503050406030204" pitchFamily="18" charset="0"/>
                                <a:ea typeface="Cambria Math" panose="02040503050406030204" pitchFamily="18" charset="0"/>
                              </a:rPr>
                              <m:t>Θ</m:t>
                            </m:r>
                          </m:e>
                        </m:acc>
                      </m:e>
                      <m:sub>
                        <m:r>
                          <a:rPr lang="en-US" b="0" i="1" smtClean="0">
                            <a:solidFill>
                              <a:schemeClr val="tx1"/>
                            </a:solidFill>
                            <a:latin typeface="Cambria Math" panose="02040503050406030204" pitchFamily="18" charset="0"/>
                            <a:ea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acc>
                          <m:accPr>
                            <m:chr m:val="̂"/>
                            <m:ctrlPr>
                              <a:rPr lang="en-IN" i="1">
                                <a:solidFill>
                                  <a:schemeClr val="tx1"/>
                                </a:solidFill>
                                <a:latin typeface="Cambria Math" panose="02040503050406030204" pitchFamily="18" charset="0"/>
                              </a:rPr>
                            </m:ctrlPr>
                          </m:accPr>
                          <m:e>
                            <m:r>
                              <m:rPr>
                                <m:sty m:val="p"/>
                              </m:rPr>
                              <a:rPr lang="el-GR" i="1">
                                <a:solidFill>
                                  <a:schemeClr val="tx1"/>
                                </a:solidFill>
                                <a:latin typeface="Cambria Math" panose="02040503050406030204" pitchFamily="18" charset="0"/>
                                <a:ea typeface="Cambria Math" panose="02040503050406030204" pitchFamily="18" charset="0"/>
                              </a:rPr>
                              <m:t>Θ</m:t>
                            </m:r>
                          </m:e>
                        </m:acc>
                      </m:e>
                      <m:sub>
                        <m:r>
                          <a:rPr lang="en-US" b="0" i="1" smtClean="0">
                            <a:solidFill>
                              <a:schemeClr val="tx1"/>
                            </a:solidFill>
                            <a:latin typeface="Cambria Math" panose="02040503050406030204" pitchFamily="18" charset="0"/>
                            <a:ea typeface="Cambria Math" panose="02040503050406030204" pitchFamily="18" charset="0"/>
                          </a:rPr>
                          <m:t>𝑚</m:t>
                        </m:r>
                      </m:sub>
                    </m:sSub>
                  </m:oMath>
                </a14:m>
                <a:r>
                  <a:rPr lang="en-IN" dirty="0">
                    <a:solidFill>
                      <a:schemeClr val="tx1"/>
                    </a:solidFill>
                  </a:rPr>
                  <a:t> are found by equating the first </a:t>
                </a:r>
                <a:r>
                  <a:rPr lang="en-IN" i="1" dirty="0">
                    <a:solidFill>
                      <a:schemeClr val="tx1"/>
                    </a:solidFill>
                  </a:rPr>
                  <a:t>m </a:t>
                </a:r>
                <a:r>
                  <a:rPr lang="en-IN" dirty="0">
                    <a:solidFill>
                      <a:schemeClr val="tx1"/>
                    </a:solidFill>
                  </a:rPr>
                  <a:t>population moments to the first </a:t>
                </a:r>
                <a:r>
                  <a:rPr lang="en-IN" i="1" dirty="0">
                    <a:solidFill>
                      <a:schemeClr val="tx1"/>
                    </a:solidFill>
                  </a:rPr>
                  <a:t>m </a:t>
                </a:r>
                <a:r>
                  <a:rPr lang="en-IN" dirty="0">
                    <a:solidFill>
                      <a:schemeClr val="tx1"/>
                    </a:solidFill>
                  </a:rPr>
                  <a:t>sample moments and solving the resulting equations for the unknown parameters. </a:t>
                </a:r>
                <a:endParaRPr lang="en-IN" sz="2000" dirty="0">
                  <a:solidFill>
                    <a:schemeClr val="tx1"/>
                  </a:solidFill>
                </a:endParaRPr>
              </a:p>
            </p:txBody>
          </p:sp>
        </mc:Choice>
        <mc:Fallback>
          <p:sp>
            <p:nvSpPr>
              <p:cNvPr id="7" name="Rectangle 6">
                <a:extLst>
                  <a:ext uri="{FF2B5EF4-FFF2-40B4-BE49-F238E27FC236}">
                    <a16:creationId xmlns:a16="http://schemas.microsoft.com/office/drawing/2014/main" id="{6E870470-5030-C044-AF98-EC64AFE044C4}"/>
                  </a:ext>
                </a:extLst>
              </p:cNvPr>
              <p:cNvSpPr>
                <a:spLocks noRot="1" noChangeAspect="1" noMove="1" noResize="1" noEditPoints="1" noAdjustHandles="1" noChangeArrowheads="1" noChangeShapeType="1" noTextEdit="1"/>
              </p:cNvSpPr>
              <p:nvPr/>
            </p:nvSpPr>
            <p:spPr>
              <a:xfrm>
                <a:off x="462978" y="3468653"/>
                <a:ext cx="8309277" cy="2477737"/>
              </a:xfrm>
              <a:prstGeom prst="rect">
                <a:avLst/>
              </a:prstGeom>
              <a:blipFill>
                <a:blip r:embed="rId4"/>
                <a:stretch>
                  <a:fillRect/>
                </a:stretch>
              </a:blipFill>
              <a:effectLst>
                <a:glow rad="63500">
                  <a:schemeClr val="accent2">
                    <a:satMod val="175000"/>
                    <a:alpha val="40000"/>
                  </a:schemeClr>
                </a:glow>
              </a:effectLst>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1B74C474-7EFF-6E40-B082-4AEF66292B36}"/>
              </a:ext>
            </a:extLst>
          </p:cNvPr>
          <p:cNvSpPr/>
          <p:nvPr/>
        </p:nvSpPr>
        <p:spPr>
          <a:xfrm>
            <a:off x="462977" y="3015675"/>
            <a:ext cx="8309277" cy="583462"/>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Definition 12.5: </a:t>
            </a:r>
            <a:r>
              <a:rPr lang="en-US" sz="2000" b="1" dirty="0">
                <a:solidFill>
                  <a:prstClr val="black"/>
                </a:solidFill>
                <a:latin typeface="Times New Roman" pitchFamily="18" charset="0"/>
                <a:cs typeface="Times New Roman" pitchFamily="18" charset="0"/>
              </a:rPr>
              <a:t>Moment Estimators </a:t>
            </a:r>
          </a:p>
        </p:txBody>
      </p:sp>
    </p:spTree>
    <p:extLst>
      <p:ext uri="{BB962C8B-B14F-4D97-AF65-F5344CB8AC3E}">
        <p14:creationId xmlns:p14="http://schemas.microsoft.com/office/powerpoint/2010/main" val="2506459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9"/>
            <a:ext cx="8425339" cy="682328"/>
          </a:xfrm>
        </p:spPr>
        <p:txBody>
          <a:bodyPr>
            <a:noAutofit/>
          </a:bodyPr>
          <a:lstStyle/>
          <a:p>
            <a:pPr algn="l"/>
            <a:r>
              <a:rPr lang="en-US" sz="2400" dirty="0">
                <a:solidFill>
                  <a:srgbClr val="A50021"/>
                </a:solidFill>
                <a:latin typeface="Times New Roman" pitchFamily="18" charset="0"/>
                <a:cs typeface="Times New Roman" pitchFamily="18" charset="0"/>
              </a:rPr>
              <a:t>Method of Maximum Likelihood </a:t>
            </a:r>
          </a:p>
        </p:txBody>
      </p:sp>
      <p:sp>
        <p:nvSpPr>
          <p:cNvPr id="4" name="Date Placeholder 3"/>
          <p:cNvSpPr>
            <a:spLocks noGrp="1"/>
          </p:cNvSpPr>
          <p:nvPr>
            <p:ph type="dt" sz="half" idx="10"/>
          </p:nvPr>
        </p:nvSpPr>
        <p:spPr/>
        <p:txBody>
          <a:bodyPr/>
          <a:lstStyle/>
          <a:p>
            <a:r>
              <a:rPr lang="en-IN" dirty="0">
                <a:solidFill>
                  <a:srgbClr val="04617B">
                    <a:shade val="90000"/>
                  </a:srgbClr>
                </a:solidFill>
              </a:rPr>
              <a:t>IIITS: IDA - M2021</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p:sp>
        <p:nvSpPr>
          <p:cNvPr id="3" name="Rectangle 2">
            <a:extLst>
              <a:ext uri="{FF2B5EF4-FFF2-40B4-BE49-F238E27FC236}">
                <a16:creationId xmlns:a16="http://schemas.microsoft.com/office/drawing/2014/main" id="{41CC9A61-143A-A140-AD9B-D262BF88E0E8}"/>
              </a:ext>
            </a:extLst>
          </p:cNvPr>
          <p:cNvSpPr/>
          <p:nvPr/>
        </p:nvSpPr>
        <p:spPr>
          <a:xfrm>
            <a:off x="217718" y="1108383"/>
            <a:ext cx="8754004" cy="1200329"/>
          </a:xfrm>
          <a:prstGeom prst="rect">
            <a:avLst/>
          </a:prstGeom>
        </p:spPr>
        <p:txBody>
          <a:bodyPr wrap="square">
            <a:spAutoFit/>
          </a:bodyPr>
          <a:lstStyle/>
          <a:p>
            <a:pPr algn="just"/>
            <a:r>
              <a:rPr lang="en-IN" dirty="0"/>
              <a:t>One of the best methods of obtaining a point estimator of a parameter is the method of maximum likelihood. This technique was developed in the 1920s by a famous British statistician, Sir R. A. Fisher. As the name implies, the estimator will be the value of the parameter that maximizes the likelihood function. </a:t>
            </a: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6E870470-5030-C044-AF98-EC64AFE044C4}"/>
                  </a:ext>
                </a:extLst>
              </p:cNvPr>
              <p:cNvSpPr/>
              <p:nvPr/>
            </p:nvSpPr>
            <p:spPr>
              <a:xfrm>
                <a:off x="217719" y="2808407"/>
                <a:ext cx="8754003" cy="3009298"/>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1"/>
                    </a:solidFill>
                  </a:rPr>
                  <a:t>Suppose that </a:t>
                </a:r>
                <a14:m>
                  <m:oMath xmlns:m="http://schemas.openxmlformats.org/officeDocument/2006/math">
                    <m:r>
                      <a:rPr lang="en-IN" i="1" dirty="0" smtClean="0">
                        <a:solidFill>
                          <a:schemeClr val="tx1"/>
                        </a:solidFill>
                        <a:latin typeface="Cambria Math" panose="02040503050406030204" pitchFamily="18" charset="0"/>
                      </a:rPr>
                      <m:t>𝑋</m:t>
                    </m:r>
                  </m:oMath>
                </a14:m>
                <a:r>
                  <a:rPr lang="en-IN" i="1" dirty="0">
                    <a:solidFill>
                      <a:schemeClr val="tx1"/>
                    </a:solidFill>
                  </a:rPr>
                  <a:t> </a:t>
                </a:r>
                <a:r>
                  <a:rPr lang="en-IN" dirty="0">
                    <a:solidFill>
                      <a:schemeClr val="tx1"/>
                    </a:solidFill>
                  </a:rPr>
                  <a:t>is a random variable with probability distribution </a:t>
                </a:r>
                <a14:m>
                  <m:oMath xmlns:m="http://schemas.openxmlformats.org/officeDocument/2006/math">
                    <m:r>
                      <a:rPr lang="en-IN" i="1" dirty="0" smtClean="0">
                        <a:solidFill>
                          <a:schemeClr val="tx1"/>
                        </a:solidFill>
                        <a:latin typeface="Cambria Math" panose="02040503050406030204" pitchFamily="18" charset="0"/>
                      </a:rPr>
                      <m:t>𝑓</m:t>
                    </m:r>
                    <m:r>
                      <a:rPr lang="en-IN" i="1" dirty="0" smtClean="0">
                        <a:solidFill>
                          <a:schemeClr val="tx1"/>
                        </a:solidFill>
                        <a:latin typeface="Cambria Math" panose="02040503050406030204" pitchFamily="18" charset="0"/>
                      </a:rPr>
                      <m:t> (</m:t>
                    </m:r>
                    <m:r>
                      <a:rPr lang="en-IN" i="1" dirty="0">
                        <a:solidFill>
                          <a:schemeClr val="tx1"/>
                        </a:solidFill>
                        <a:latin typeface="Cambria Math" panose="02040503050406030204" pitchFamily="18" charset="0"/>
                      </a:rPr>
                      <m:t>𝑥</m:t>
                    </m:r>
                    <m:r>
                      <a:rPr lang="en-IN" i="1" dirty="0">
                        <a:solidFill>
                          <a:schemeClr val="tx1"/>
                        </a:solidFill>
                        <a:latin typeface="Cambria Math" panose="02040503050406030204" pitchFamily="18" charset="0"/>
                      </a:rPr>
                      <m:t>; </m:t>
                    </m:r>
                    <m:r>
                      <a:rPr lang="en-IN" i="1" dirty="0" smtClean="0">
                        <a:solidFill>
                          <a:schemeClr val="tx1"/>
                        </a:solidFill>
                        <a:latin typeface="Cambria Math" panose="02040503050406030204" pitchFamily="18" charset="0"/>
                        <a:ea typeface="Cambria Math" panose="02040503050406030204" pitchFamily="18" charset="0"/>
                      </a:rPr>
                      <m:t>𝜃</m:t>
                    </m:r>
                    <m:r>
                      <a:rPr lang="en-IN" i="1" dirty="0">
                        <a:solidFill>
                          <a:schemeClr val="tx1"/>
                        </a:solidFill>
                        <a:latin typeface="Cambria Math" panose="02040503050406030204" pitchFamily="18" charset="0"/>
                      </a:rPr>
                      <m:t>)</m:t>
                    </m:r>
                  </m:oMath>
                </a14:m>
                <a:r>
                  <a:rPr lang="en-IN" dirty="0">
                    <a:solidFill>
                      <a:schemeClr val="tx1"/>
                    </a:solidFill>
                  </a:rPr>
                  <a:t>, where </a:t>
                </a:r>
                <a14:m>
                  <m:oMath xmlns:m="http://schemas.openxmlformats.org/officeDocument/2006/math">
                    <m:r>
                      <a:rPr lang="en-IN" i="1" dirty="0">
                        <a:solidFill>
                          <a:schemeClr val="tx1"/>
                        </a:solidFill>
                        <a:latin typeface="Cambria Math" panose="02040503050406030204" pitchFamily="18" charset="0"/>
                        <a:ea typeface="Cambria Math" panose="02040503050406030204" pitchFamily="18" charset="0"/>
                      </a:rPr>
                      <m:t>𝜃</m:t>
                    </m:r>
                  </m:oMath>
                </a14:m>
                <a:r>
                  <a:rPr lang="en-IN" dirty="0">
                    <a:solidFill>
                      <a:schemeClr val="tx1"/>
                    </a:solidFill>
                  </a:rPr>
                  <a:t> is a single unknown parameter. Let </a:t>
                </a:r>
                <a14:m>
                  <m:oMath xmlns:m="http://schemas.openxmlformats.org/officeDocument/2006/math">
                    <m:sSub>
                      <m:sSubPr>
                        <m:ctrlPr>
                          <a:rPr lang="en-IN"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sub>
                    </m:sSub>
                  </m:oMath>
                </a14:m>
                <a:r>
                  <a:rPr lang="en-IN" i="1" dirty="0">
                    <a:solidFill>
                      <a:schemeClr val="tx1"/>
                    </a:solidFill>
                  </a:rPr>
                  <a:t> </a:t>
                </a:r>
                <a:r>
                  <a:rPr lang="en-IN" dirty="0">
                    <a:solidFill>
                      <a:schemeClr val="tx1"/>
                    </a:solidFill>
                  </a:rPr>
                  <a:t>be the observed values in a random sample of size </a:t>
                </a:r>
                <a:r>
                  <a:rPr lang="en-IN" i="1" dirty="0">
                    <a:solidFill>
                      <a:schemeClr val="tx1"/>
                    </a:solidFill>
                  </a:rPr>
                  <a:t>n</a:t>
                </a:r>
                <a:r>
                  <a:rPr lang="en-IN" dirty="0">
                    <a:solidFill>
                      <a:schemeClr val="tx1"/>
                    </a:solidFill>
                  </a:rPr>
                  <a:t>. Then the </a:t>
                </a:r>
                <a:r>
                  <a:rPr lang="en-IN" b="1" dirty="0">
                    <a:solidFill>
                      <a:schemeClr val="tx1"/>
                    </a:solidFill>
                  </a:rPr>
                  <a:t>likelihood function </a:t>
                </a:r>
                <a:r>
                  <a:rPr lang="en-IN" dirty="0">
                    <a:solidFill>
                      <a:schemeClr val="tx1"/>
                    </a:solidFill>
                  </a:rPr>
                  <a:t>of the sample is </a:t>
                </a:r>
                <a:endParaRPr lang="en-IN" sz="2000" dirty="0">
                  <a:solidFill>
                    <a:schemeClr val="tx1"/>
                  </a:solidFill>
                </a:endParaRPr>
              </a:p>
              <a:p>
                <a:pPr algn="just"/>
                <a:endParaRPr lang="en-IN" dirty="0">
                  <a:solidFill>
                    <a:schemeClr val="tx1"/>
                  </a:solidFill>
                </a:endParaRPr>
              </a:p>
              <a:p>
                <a:pPr algn="just"/>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𝐿</m:t>
                      </m:r>
                      <m:d>
                        <m:dPr>
                          <m:ctrlPr>
                            <a:rPr lang="en-US" b="0" i="1" smtClean="0">
                              <a:solidFill>
                                <a:schemeClr val="tx1"/>
                              </a:solidFill>
                              <a:latin typeface="Cambria Math" panose="02040503050406030204" pitchFamily="18" charset="0"/>
                            </a:rPr>
                          </m:ctrlPr>
                        </m:dPr>
                        <m:e>
                          <m:r>
                            <a:rPr lang="en-IN" i="1" dirty="0">
                              <a:solidFill>
                                <a:schemeClr val="tx1"/>
                              </a:solidFill>
                              <a:latin typeface="Cambria Math" panose="02040503050406030204" pitchFamily="18" charset="0"/>
                              <a:ea typeface="Cambria Math" panose="02040503050406030204" pitchFamily="18" charset="0"/>
                            </a:rPr>
                            <m:t>𝜃</m:t>
                          </m:r>
                        </m:e>
                      </m:d>
                      <m:r>
                        <a:rPr lang="en-US" b="0" i="0" dirty="0" smtClean="0">
                          <a:solidFill>
                            <a:schemeClr val="tx1"/>
                          </a:solidFill>
                          <a:latin typeface="Cambria Math" panose="02040503050406030204" pitchFamily="18" charset="0"/>
                          <a:ea typeface="Cambria Math" panose="02040503050406030204" pitchFamily="18" charset="0"/>
                        </a:rPr>
                        <m:t>=</m:t>
                      </m:r>
                      <m:r>
                        <a:rPr lang="en-IN" i="1" dirty="0">
                          <a:solidFill>
                            <a:schemeClr val="tx1"/>
                          </a:solidFill>
                          <a:latin typeface="Cambria Math" panose="02040503050406030204" pitchFamily="18" charset="0"/>
                        </a:rPr>
                        <m:t>𝑓</m:t>
                      </m:r>
                      <m:r>
                        <a:rPr lang="en-IN" i="1" dirty="0">
                          <a:solidFill>
                            <a:schemeClr val="tx1"/>
                          </a:solidFill>
                          <a:latin typeface="Cambria Math" panose="02040503050406030204" pitchFamily="18" charset="0"/>
                        </a:rPr>
                        <m:t> </m:t>
                      </m:r>
                      <m:d>
                        <m:dPr>
                          <m:ctrlPr>
                            <a:rPr lang="en-IN" i="1" dirty="0">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IN" i="1" dirty="0">
                              <a:solidFill>
                                <a:schemeClr val="tx1"/>
                              </a:solidFill>
                              <a:latin typeface="Cambria Math" panose="02040503050406030204" pitchFamily="18" charset="0"/>
                            </a:rPr>
                            <m:t>; </m:t>
                          </m:r>
                          <m:r>
                            <a:rPr lang="en-IN" i="1" dirty="0">
                              <a:solidFill>
                                <a:schemeClr val="tx1"/>
                              </a:solidFill>
                              <a:latin typeface="Cambria Math" panose="02040503050406030204" pitchFamily="18" charset="0"/>
                              <a:ea typeface="Cambria Math" panose="02040503050406030204" pitchFamily="18" charset="0"/>
                            </a:rPr>
                            <m:t>𝜃</m:t>
                          </m:r>
                        </m:e>
                      </m:d>
                      <m:r>
                        <a:rPr lang="en-IN" i="1" dirty="0" smtClean="0">
                          <a:solidFill>
                            <a:schemeClr val="tx1"/>
                          </a:solidFill>
                          <a:latin typeface="Cambria Math" panose="02040503050406030204" pitchFamily="18" charset="0"/>
                          <a:ea typeface="Cambria Math" panose="02040503050406030204" pitchFamily="18" charset="0"/>
                        </a:rPr>
                        <m:t>∙</m:t>
                      </m:r>
                      <m:r>
                        <a:rPr lang="en-IN" i="1" dirty="0">
                          <a:solidFill>
                            <a:schemeClr val="tx1"/>
                          </a:solidFill>
                          <a:latin typeface="Cambria Math" panose="02040503050406030204" pitchFamily="18" charset="0"/>
                        </a:rPr>
                        <m:t>𝑓</m:t>
                      </m:r>
                      <m:r>
                        <a:rPr lang="en-IN" i="1" dirty="0">
                          <a:solidFill>
                            <a:schemeClr val="tx1"/>
                          </a:solidFill>
                          <a:latin typeface="Cambria Math" panose="02040503050406030204" pitchFamily="18" charset="0"/>
                        </a:rPr>
                        <m:t> </m:t>
                      </m:r>
                      <m:d>
                        <m:dPr>
                          <m:ctrlPr>
                            <a:rPr lang="en-IN" i="1" dirty="0">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r>
                            <a:rPr lang="en-IN" i="1" dirty="0">
                              <a:solidFill>
                                <a:schemeClr val="tx1"/>
                              </a:solidFill>
                              <a:latin typeface="Cambria Math" panose="02040503050406030204" pitchFamily="18" charset="0"/>
                            </a:rPr>
                            <m:t>; </m:t>
                          </m:r>
                          <m:r>
                            <a:rPr lang="en-IN" i="1" dirty="0">
                              <a:solidFill>
                                <a:schemeClr val="tx1"/>
                              </a:solidFill>
                              <a:latin typeface="Cambria Math" panose="02040503050406030204" pitchFamily="18" charset="0"/>
                              <a:ea typeface="Cambria Math" panose="02040503050406030204" pitchFamily="18" charset="0"/>
                            </a:rPr>
                            <m:t>𝜃</m:t>
                          </m:r>
                        </m:e>
                      </m:d>
                      <m:r>
                        <a:rPr lang="en-US" b="0" i="1" dirty="0" smtClean="0">
                          <a:solidFill>
                            <a:schemeClr val="tx1"/>
                          </a:solidFill>
                          <a:latin typeface="Cambria Math" panose="02040503050406030204" pitchFamily="18" charset="0"/>
                          <a:ea typeface="Cambria Math" panose="02040503050406030204" pitchFamily="18" charset="0"/>
                        </a:rPr>
                        <m:t>…</m:t>
                      </m:r>
                      <m:r>
                        <a:rPr lang="en-IN" i="1" dirty="0">
                          <a:solidFill>
                            <a:schemeClr val="tx1"/>
                          </a:solidFill>
                          <a:latin typeface="Cambria Math" panose="02040503050406030204" pitchFamily="18" charset="0"/>
                          <a:ea typeface="Cambria Math" panose="02040503050406030204" pitchFamily="18" charset="0"/>
                        </a:rPr>
                        <m:t>∙</m:t>
                      </m:r>
                      <m:r>
                        <a:rPr lang="en-IN" i="1" dirty="0">
                          <a:solidFill>
                            <a:schemeClr val="tx1"/>
                          </a:solidFill>
                          <a:latin typeface="Cambria Math" panose="02040503050406030204" pitchFamily="18" charset="0"/>
                        </a:rPr>
                        <m:t>𝑓</m:t>
                      </m:r>
                      <m:r>
                        <a:rPr lang="en-IN" i="1" dirty="0">
                          <a:solidFill>
                            <a:schemeClr val="tx1"/>
                          </a:solidFill>
                          <a:latin typeface="Cambria Math" panose="02040503050406030204" pitchFamily="18" charset="0"/>
                        </a:rPr>
                        <m:t> (</m:t>
                      </m:r>
                      <m:sSub>
                        <m:sSubPr>
                          <m:ctrlPr>
                            <a:rPr lang="en-IN"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𝑛</m:t>
                          </m:r>
                        </m:sub>
                      </m:sSub>
                      <m:r>
                        <a:rPr lang="en-IN" i="1" dirty="0">
                          <a:solidFill>
                            <a:schemeClr val="tx1"/>
                          </a:solidFill>
                          <a:latin typeface="Cambria Math" panose="02040503050406030204" pitchFamily="18" charset="0"/>
                        </a:rPr>
                        <m:t>;</m:t>
                      </m:r>
                      <m:r>
                        <a:rPr lang="en-IN" i="1" dirty="0" smtClean="0">
                          <a:solidFill>
                            <a:schemeClr val="tx1"/>
                          </a:solidFill>
                          <a:latin typeface="Cambria Math" panose="02040503050406030204" pitchFamily="18" charset="0"/>
                        </a:rPr>
                        <m:t> </m:t>
                      </m:r>
                      <m:r>
                        <a:rPr lang="en-IN" i="1" dirty="0">
                          <a:solidFill>
                            <a:schemeClr val="tx1"/>
                          </a:solidFill>
                          <a:latin typeface="Cambria Math" panose="02040503050406030204" pitchFamily="18" charset="0"/>
                          <a:ea typeface="Cambria Math" panose="02040503050406030204" pitchFamily="18" charset="0"/>
                        </a:rPr>
                        <m:t>𝜃</m:t>
                      </m:r>
                      <m:r>
                        <a:rPr lang="en-US" i="1" dirty="0">
                          <a:solidFill>
                            <a:schemeClr val="tx1"/>
                          </a:solidFill>
                          <a:latin typeface="Cambria Math" panose="02040503050406030204" pitchFamily="18" charset="0"/>
                          <a:ea typeface="Cambria Math" panose="02040503050406030204" pitchFamily="18" charset="0"/>
                        </a:rPr>
                        <m:t>)</m:t>
                      </m:r>
                    </m:oMath>
                  </m:oMathPara>
                </a14:m>
                <a:endParaRPr lang="en-IN" dirty="0">
                  <a:solidFill>
                    <a:schemeClr val="tx1"/>
                  </a:solidFill>
                </a:endParaRPr>
              </a:p>
              <a:p>
                <a:pPr algn="just"/>
                <a:endParaRPr lang="en-IN" dirty="0">
                  <a:solidFill>
                    <a:schemeClr val="tx1"/>
                  </a:solidFill>
                </a:endParaRPr>
              </a:p>
              <a:p>
                <a:pPr algn="just"/>
                <a:r>
                  <a:rPr lang="en-IN" dirty="0">
                    <a:solidFill>
                      <a:schemeClr val="tx1"/>
                    </a:solidFill>
                  </a:rPr>
                  <a:t>Note that the likelihood function is now a function of only the unknown parameter </a:t>
                </a:r>
                <a14:m>
                  <m:oMath xmlns:m="http://schemas.openxmlformats.org/officeDocument/2006/math">
                    <m:r>
                      <a:rPr lang="en-IN" i="1" dirty="0">
                        <a:solidFill>
                          <a:schemeClr val="tx1"/>
                        </a:solidFill>
                        <a:latin typeface="Cambria Math" panose="02040503050406030204" pitchFamily="18" charset="0"/>
                        <a:ea typeface="Cambria Math" panose="02040503050406030204" pitchFamily="18" charset="0"/>
                      </a:rPr>
                      <m:t>𝜃</m:t>
                    </m:r>
                    <m:r>
                      <a:rPr lang="en-IN" i="1" dirty="0">
                        <a:solidFill>
                          <a:schemeClr val="tx1"/>
                        </a:solidFill>
                        <a:latin typeface="Cambria Math" panose="02040503050406030204" pitchFamily="18" charset="0"/>
                        <a:ea typeface="Cambria Math" panose="02040503050406030204" pitchFamily="18" charset="0"/>
                      </a:rPr>
                      <m:t> </m:t>
                    </m:r>
                  </m:oMath>
                </a14:m>
                <a:r>
                  <a:rPr lang="en-IN" dirty="0">
                    <a:solidFill>
                      <a:schemeClr val="tx1"/>
                    </a:solidFill>
                  </a:rPr>
                  <a:t>. The </a:t>
                </a:r>
                <a:r>
                  <a:rPr lang="en-IN" b="1" dirty="0">
                    <a:solidFill>
                      <a:schemeClr val="tx1"/>
                    </a:solidFill>
                  </a:rPr>
                  <a:t>maximum likelihood estimator </a:t>
                </a:r>
                <a:r>
                  <a:rPr lang="en-IN" dirty="0">
                    <a:solidFill>
                      <a:schemeClr val="tx1"/>
                    </a:solidFill>
                  </a:rPr>
                  <a:t>(MLE) of </a:t>
                </a:r>
                <a14:m>
                  <m:oMath xmlns:m="http://schemas.openxmlformats.org/officeDocument/2006/math">
                    <m:r>
                      <a:rPr lang="en-IN" i="1" dirty="0">
                        <a:solidFill>
                          <a:schemeClr val="tx1"/>
                        </a:solidFill>
                        <a:latin typeface="Cambria Math" panose="02040503050406030204" pitchFamily="18" charset="0"/>
                        <a:ea typeface="Cambria Math" panose="02040503050406030204" pitchFamily="18" charset="0"/>
                      </a:rPr>
                      <m:t>𝜃</m:t>
                    </m:r>
                  </m:oMath>
                </a14:m>
                <a:r>
                  <a:rPr lang="en-IN" dirty="0">
                    <a:solidFill>
                      <a:schemeClr val="tx1"/>
                    </a:solidFill>
                  </a:rPr>
                  <a:t> is the value of </a:t>
                </a:r>
                <a14:m>
                  <m:oMath xmlns:m="http://schemas.openxmlformats.org/officeDocument/2006/math">
                    <m:r>
                      <a:rPr lang="en-IN" i="1" dirty="0">
                        <a:solidFill>
                          <a:schemeClr val="tx1"/>
                        </a:solidFill>
                        <a:latin typeface="Cambria Math" panose="02040503050406030204" pitchFamily="18" charset="0"/>
                        <a:ea typeface="Cambria Math" panose="02040503050406030204" pitchFamily="18" charset="0"/>
                      </a:rPr>
                      <m:t>𝜃</m:t>
                    </m:r>
                  </m:oMath>
                </a14:m>
                <a:r>
                  <a:rPr lang="en-IN" dirty="0">
                    <a:solidFill>
                      <a:schemeClr val="tx1"/>
                    </a:solidFill>
                  </a:rPr>
                  <a:t> that maximizes the likelihood function </a:t>
                </a:r>
                <a14:m>
                  <m:oMath xmlns:m="http://schemas.openxmlformats.org/officeDocument/2006/math">
                    <m:r>
                      <a:rPr lang="en-US" i="1">
                        <a:solidFill>
                          <a:schemeClr val="tx1"/>
                        </a:solidFill>
                        <a:latin typeface="Cambria Math" panose="02040503050406030204" pitchFamily="18" charset="0"/>
                      </a:rPr>
                      <m:t>𝐿</m:t>
                    </m:r>
                    <m:d>
                      <m:dPr>
                        <m:ctrlPr>
                          <a:rPr lang="en-US" i="1">
                            <a:solidFill>
                              <a:schemeClr val="tx1"/>
                            </a:solidFill>
                            <a:latin typeface="Cambria Math" panose="02040503050406030204" pitchFamily="18" charset="0"/>
                          </a:rPr>
                        </m:ctrlPr>
                      </m:dPr>
                      <m:e>
                        <m:r>
                          <a:rPr lang="en-IN" i="1" dirty="0">
                            <a:solidFill>
                              <a:schemeClr val="tx1"/>
                            </a:solidFill>
                            <a:latin typeface="Cambria Math" panose="02040503050406030204" pitchFamily="18" charset="0"/>
                            <a:ea typeface="Cambria Math" panose="02040503050406030204" pitchFamily="18" charset="0"/>
                          </a:rPr>
                          <m:t>𝜃</m:t>
                        </m:r>
                      </m:e>
                    </m:d>
                  </m:oMath>
                </a14:m>
                <a:r>
                  <a:rPr lang="en-IN" dirty="0">
                    <a:solidFill>
                      <a:schemeClr val="tx1"/>
                    </a:solidFill>
                  </a:rPr>
                  <a:t>. </a:t>
                </a:r>
                <a:endParaRPr lang="en-IN" sz="2000" dirty="0">
                  <a:solidFill>
                    <a:schemeClr val="tx1"/>
                  </a:solidFill>
                </a:endParaRPr>
              </a:p>
            </p:txBody>
          </p:sp>
        </mc:Choice>
        <mc:Fallback>
          <p:sp>
            <p:nvSpPr>
              <p:cNvPr id="7" name="Rectangle 6">
                <a:extLst>
                  <a:ext uri="{FF2B5EF4-FFF2-40B4-BE49-F238E27FC236}">
                    <a16:creationId xmlns:a16="http://schemas.microsoft.com/office/drawing/2014/main" id="{6E870470-5030-C044-AF98-EC64AFE044C4}"/>
                  </a:ext>
                </a:extLst>
              </p:cNvPr>
              <p:cNvSpPr>
                <a:spLocks noRot="1" noChangeAspect="1" noMove="1" noResize="1" noEditPoints="1" noAdjustHandles="1" noChangeArrowheads="1" noChangeShapeType="1" noTextEdit="1"/>
              </p:cNvSpPr>
              <p:nvPr/>
            </p:nvSpPr>
            <p:spPr>
              <a:xfrm>
                <a:off x="217719" y="2808407"/>
                <a:ext cx="8754003" cy="3009298"/>
              </a:xfrm>
              <a:prstGeom prst="rect">
                <a:avLst/>
              </a:prstGeom>
              <a:blipFill>
                <a:blip r:embed="rId3"/>
                <a:stretch>
                  <a:fillRect/>
                </a:stretch>
              </a:blipFill>
              <a:effectLst>
                <a:glow rad="63500">
                  <a:schemeClr val="accent2">
                    <a:satMod val="175000"/>
                    <a:alpha val="40000"/>
                  </a:schemeClr>
                </a:glow>
              </a:effectLst>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1B74C474-7EFF-6E40-B082-4AEF66292B36}"/>
              </a:ext>
            </a:extLst>
          </p:cNvPr>
          <p:cNvSpPr/>
          <p:nvPr/>
        </p:nvSpPr>
        <p:spPr>
          <a:xfrm>
            <a:off x="217718" y="2355428"/>
            <a:ext cx="8754003" cy="583462"/>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prstClr val="black"/>
              </a:solidFill>
              <a:latin typeface="Times New Roman" pitchFamily="18" charset="0"/>
              <a:cs typeface="Times New Roman" pitchFamily="18" charset="0"/>
            </a:endParaRPr>
          </a:p>
          <a:p>
            <a:r>
              <a:rPr lang="en-US" sz="2000" dirty="0">
                <a:solidFill>
                  <a:prstClr val="black"/>
                </a:solidFill>
                <a:latin typeface="Times New Roman" pitchFamily="18" charset="0"/>
                <a:cs typeface="Times New Roman" pitchFamily="18" charset="0"/>
              </a:rPr>
              <a:t>Definition 12.6: </a:t>
            </a:r>
            <a:r>
              <a:rPr lang="en-US" sz="2000" b="1" dirty="0">
                <a:solidFill>
                  <a:prstClr val="black"/>
                </a:solidFill>
                <a:latin typeface="Times New Roman" pitchFamily="18" charset="0"/>
                <a:cs typeface="Times New Roman" pitchFamily="18" charset="0"/>
              </a:rPr>
              <a:t>Maximum Likelihood Estimator </a:t>
            </a:r>
          </a:p>
          <a:p>
            <a:endParaRPr lang="en-US"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616928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9"/>
            <a:ext cx="8425339" cy="682328"/>
          </a:xfrm>
        </p:spPr>
        <p:txBody>
          <a:bodyPr>
            <a:noAutofit/>
          </a:bodyPr>
          <a:lstStyle/>
          <a:p>
            <a:pPr algn="l"/>
            <a:r>
              <a:rPr lang="en-US" sz="2400" dirty="0">
                <a:solidFill>
                  <a:srgbClr val="A50021"/>
                </a:solidFill>
                <a:latin typeface="Times New Roman" pitchFamily="18" charset="0"/>
                <a:cs typeface="Times New Roman" pitchFamily="18" charset="0"/>
              </a:rPr>
              <a:t>Method of Maximum Likelihood </a:t>
            </a:r>
          </a:p>
        </p:txBody>
      </p:sp>
      <p:sp>
        <p:nvSpPr>
          <p:cNvPr id="4" name="Date Placeholder 3"/>
          <p:cNvSpPr>
            <a:spLocks noGrp="1"/>
          </p:cNvSpPr>
          <p:nvPr>
            <p:ph type="dt" sz="half" idx="10"/>
          </p:nvPr>
        </p:nvSpPr>
        <p:spPr/>
        <p:txBody>
          <a:bodyPr/>
          <a:lstStyle/>
          <a:p>
            <a:r>
              <a:rPr lang="en-IN" dirty="0">
                <a:solidFill>
                  <a:srgbClr val="04617B">
                    <a:shade val="90000"/>
                  </a:srgbClr>
                </a:solidFill>
              </a:rPr>
              <a:t>IIITS: IDA - M2021</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41CC9A61-143A-A140-AD9B-D262BF88E0E8}"/>
                  </a:ext>
                </a:extLst>
              </p:cNvPr>
              <p:cNvSpPr/>
              <p:nvPr/>
            </p:nvSpPr>
            <p:spPr>
              <a:xfrm>
                <a:off x="347398" y="1346922"/>
                <a:ext cx="8463163" cy="2862322"/>
              </a:xfrm>
              <a:prstGeom prst="rect">
                <a:avLst/>
              </a:prstGeom>
            </p:spPr>
            <p:txBody>
              <a:bodyPr wrap="square">
                <a:spAutoFit/>
              </a:bodyPr>
              <a:lstStyle/>
              <a:p>
                <a:pPr algn="just"/>
                <a:r>
                  <a:rPr lang="en-IN" sz="2000" dirty="0"/>
                  <a:t>In the case of a discrete random variable, the interpretation of the likelihood function is simple. The likelihood function of the sample </a:t>
                </a:r>
                <a14:m>
                  <m:oMath xmlns:m="http://schemas.openxmlformats.org/officeDocument/2006/math">
                    <m:r>
                      <a:rPr lang="en-US" sz="2000" i="1">
                        <a:latin typeface="Cambria Math" panose="02040503050406030204" pitchFamily="18" charset="0"/>
                      </a:rPr>
                      <m:t>𝐿</m:t>
                    </m:r>
                    <m:d>
                      <m:dPr>
                        <m:ctrlPr>
                          <a:rPr lang="en-US" sz="2000" i="1">
                            <a:latin typeface="Cambria Math" panose="02040503050406030204" pitchFamily="18" charset="0"/>
                          </a:rPr>
                        </m:ctrlPr>
                      </m:dPr>
                      <m:e>
                        <m:r>
                          <a:rPr lang="en-IN" sz="2000" i="1" dirty="0">
                            <a:latin typeface="Cambria Math" panose="02040503050406030204" pitchFamily="18" charset="0"/>
                            <a:ea typeface="Cambria Math" panose="02040503050406030204" pitchFamily="18" charset="0"/>
                          </a:rPr>
                          <m:t>𝜃</m:t>
                        </m:r>
                      </m:e>
                    </m:d>
                    <m:r>
                      <a:rPr lang="en-IN" sz="2000" i="1" dirty="0">
                        <a:latin typeface="Cambria Math" panose="02040503050406030204" pitchFamily="18" charset="0"/>
                        <a:ea typeface="Cambria Math" panose="02040503050406030204" pitchFamily="18" charset="0"/>
                      </a:rPr>
                      <m:t> </m:t>
                    </m:r>
                  </m:oMath>
                </a14:m>
                <a:r>
                  <a:rPr lang="en-IN" sz="2000" dirty="0"/>
                  <a:t>is just the probability </a:t>
                </a:r>
              </a:p>
              <a:p>
                <a:pPr algn="just"/>
                <a:endParaRPr lang="en-IN" sz="2000" dirty="0"/>
              </a:p>
              <a:p>
                <a:pPr algn="just"/>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𝑃</m:t>
                      </m:r>
                      <m:r>
                        <a:rPr lang="en-IN" sz="2000" i="1" dirty="0">
                          <a:latin typeface="Cambria Math" panose="02040503050406030204" pitchFamily="18" charset="0"/>
                        </a:rPr>
                        <m:t> </m:t>
                      </m:r>
                      <m:d>
                        <m:dPr>
                          <m:ctrlPr>
                            <a:rPr lang="en-IN" sz="2000" i="1" dirty="0">
                              <a:latin typeface="Cambria Math" panose="02040503050406030204" pitchFamily="18" charset="0"/>
                            </a:rPr>
                          </m:ctrlPr>
                        </m:dPr>
                        <m:e>
                          <m:sSub>
                            <m:sSubPr>
                              <m:ctrlPr>
                                <a:rPr lang="en-IN"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i="1">
                                  <a:latin typeface="Cambria Math" panose="02040503050406030204" pitchFamily="18" charset="0"/>
                                </a:rPr>
                                <m:t>1</m:t>
                              </m:r>
                            </m:sub>
                          </m:sSub>
                          <m:r>
                            <a:rPr lang="en-US" sz="2000" b="0" i="1" smtClean="0">
                              <a:latin typeface="Cambria Math" panose="02040503050406030204" pitchFamily="18" charset="0"/>
                            </a:rPr>
                            <m:t>=</m:t>
                          </m:r>
                          <m:sSub>
                            <m:sSubPr>
                              <m:ctrlPr>
                                <a:rPr lang="en-I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b="0" i="1" smtClean="0">
                              <a:latin typeface="Cambria Math" panose="02040503050406030204" pitchFamily="18" charset="0"/>
                            </a:rPr>
                            <m:t>,</m:t>
                          </m:r>
                          <m:sSub>
                            <m:sSubPr>
                              <m:ctrlPr>
                                <a:rPr lang="en-IN"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r>
                            <a:rPr lang="en-US" sz="2000" i="1">
                              <a:latin typeface="Cambria Math" panose="02040503050406030204" pitchFamily="18" charset="0"/>
                            </a:rPr>
                            <m:t>=</m:t>
                          </m:r>
                          <m:sSub>
                            <m:sSubPr>
                              <m:ctrlPr>
                                <a:rPr lang="en-IN"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IN"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𝑛</m:t>
                              </m:r>
                            </m:sub>
                          </m:sSub>
                          <m:r>
                            <a:rPr lang="en-US" sz="2000" i="1">
                              <a:latin typeface="Cambria Math" panose="02040503050406030204" pitchFamily="18" charset="0"/>
                            </a:rPr>
                            <m:t>=</m:t>
                          </m:r>
                          <m:sSub>
                            <m:sSubPr>
                              <m:ctrlPr>
                                <a:rPr lang="en-IN"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𝑛</m:t>
                              </m:r>
                            </m:sub>
                          </m:sSub>
                        </m:e>
                      </m:d>
                      <m:r>
                        <a:rPr lang="en-IN" sz="2000" i="1" dirty="0">
                          <a:latin typeface="Cambria Math" panose="02040503050406030204" pitchFamily="18" charset="0"/>
                          <a:ea typeface="Cambria Math" panose="02040503050406030204" pitchFamily="18" charset="0"/>
                        </a:rPr>
                        <m:t> </m:t>
                      </m:r>
                    </m:oMath>
                  </m:oMathPara>
                </a14:m>
                <a:endParaRPr lang="en-IN" sz="2000" dirty="0"/>
              </a:p>
              <a:p>
                <a:pPr algn="just"/>
                <a:endParaRPr lang="en-IN" sz="2000" dirty="0"/>
              </a:p>
              <a:p>
                <a:pPr algn="just"/>
                <a:r>
                  <a:rPr lang="en-IN" sz="2000" dirty="0"/>
                  <a:t>That is, </a:t>
                </a:r>
                <a14:m>
                  <m:oMath xmlns:m="http://schemas.openxmlformats.org/officeDocument/2006/math">
                    <m:r>
                      <a:rPr lang="en-US" sz="2000" i="1">
                        <a:latin typeface="Cambria Math" panose="02040503050406030204" pitchFamily="18" charset="0"/>
                      </a:rPr>
                      <m:t>𝐿</m:t>
                    </m:r>
                    <m:d>
                      <m:dPr>
                        <m:ctrlPr>
                          <a:rPr lang="en-US" sz="2000" i="1">
                            <a:latin typeface="Cambria Math" panose="02040503050406030204" pitchFamily="18" charset="0"/>
                          </a:rPr>
                        </m:ctrlPr>
                      </m:dPr>
                      <m:e>
                        <m:r>
                          <a:rPr lang="en-IN" sz="2000" i="1" dirty="0">
                            <a:latin typeface="Cambria Math" panose="02040503050406030204" pitchFamily="18" charset="0"/>
                            <a:ea typeface="Cambria Math" panose="02040503050406030204" pitchFamily="18" charset="0"/>
                          </a:rPr>
                          <m:t>𝜃</m:t>
                        </m:r>
                      </m:e>
                    </m:d>
                    <m:r>
                      <a:rPr lang="en-IN" sz="2000" i="1" dirty="0">
                        <a:latin typeface="Cambria Math" panose="02040503050406030204" pitchFamily="18" charset="0"/>
                        <a:ea typeface="Cambria Math" panose="02040503050406030204" pitchFamily="18" charset="0"/>
                      </a:rPr>
                      <m:t> </m:t>
                    </m:r>
                  </m:oMath>
                </a14:m>
                <a:r>
                  <a:rPr lang="en-IN" sz="2000" dirty="0"/>
                  <a:t>is just the probability of obtaining the sample values </a:t>
                </a:r>
                <a14:m>
                  <m:oMath xmlns:m="http://schemas.openxmlformats.org/officeDocument/2006/math">
                    <m:sSub>
                      <m:sSubPr>
                        <m:ctrlPr>
                          <a:rPr lang="en-I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I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I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oMath>
                </a14:m>
                <a:r>
                  <a:rPr lang="en-IN" sz="2000" dirty="0"/>
                  <a:t>. Therefore, in the discrete case, the maximum likelihood estimator is an estimator that maximizes the probability of occurrence of the sample values. </a:t>
                </a:r>
              </a:p>
            </p:txBody>
          </p:sp>
        </mc:Choice>
        <mc:Fallback>
          <p:sp>
            <p:nvSpPr>
              <p:cNvPr id="3" name="Rectangle 2">
                <a:extLst>
                  <a:ext uri="{FF2B5EF4-FFF2-40B4-BE49-F238E27FC236}">
                    <a16:creationId xmlns:a16="http://schemas.microsoft.com/office/drawing/2014/main" id="{41CC9A61-143A-A140-AD9B-D262BF88E0E8}"/>
                  </a:ext>
                </a:extLst>
              </p:cNvPr>
              <p:cNvSpPr>
                <a:spLocks noRot="1" noChangeAspect="1" noMove="1" noResize="1" noEditPoints="1" noAdjustHandles="1" noChangeArrowheads="1" noChangeShapeType="1" noTextEdit="1"/>
              </p:cNvSpPr>
              <p:nvPr/>
            </p:nvSpPr>
            <p:spPr>
              <a:xfrm>
                <a:off x="347398" y="1346922"/>
                <a:ext cx="8463163" cy="2862322"/>
              </a:xfrm>
              <a:prstGeom prst="rect">
                <a:avLst/>
              </a:prstGeom>
              <a:blipFill>
                <a:blip r:embed="rId3"/>
                <a:stretch>
                  <a:fillRect l="-599" t="-885" r="-599" b="-2655"/>
                </a:stretch>
              </a:blipFill>
            </p:spPr>
            <p:txBody>
              <a:bodyPr/>
              <a:lstStyle/>
              <a:p>
                <a:r>
                  <a:rPr lang="en-US">
                    <a:noFill/>
                  </a:rPr>
                  <a:t> </a:t>
                </a:r>
              </a:p>
            </p:txBody>
          </p:sp>
        </mc:Fallback>
      </mc:AlternateContent>
    </p:spTree>
    <p:extLst>
      <p:ext uri="{BB962C8B-B14F-4D97-AF65-F5344CB8AC3E}">
        <p14:creationId xmlns:p14="http://schemas.microsoft.com/office/powerpoint/2010/main" val="261332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30" y="456051"/>
            <a:ext cx="8229600" cy="492664"/>
          </a:xfrm>
        </p:spPr>
        <p:txBody>
          <a:bodyPr>
            <a:normAutofit fontScale="90000"/>
          </a:bodyPr>
          <a:lstStyle/>
          <a:p>
            <a:pPr algn="r"/>
            <a:r>
              <a:rPr lang="en-US" dirty="0"/>
              <a:t>Quote of the day..</a:t>
            </a:r>
            <a:endParaRPr lang="en-GB" dirty="0"/>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
        <p:nvSpPr>
          <p:cNvPr id="4" name="Date Placeholder 3">
            <a:extLst>
              <a:ext uri="{FF2B5EF4-FFF2-40B4-BE49-F238E27FC236}">
                <a16:creationId xmlns:a16="http://schemas.microsoft.com/office/drawing/2014/main" id="{10184758-FD63-4240-A162-2891C3571E1B}"/>
              </a:ext>
            </a:extLst>
          </p:cNvPr>
          <p:cNvSpPr>
            <a:spLocks noGrp="1"/>
          </p:cNvSpPr>
          <p:nvPr>
            <p:ph type="dt" sz="half" idx="10"/>
          </p:nvPr>
        </p:nvSpPr>
        <p:spPr/>
        <p:txBody>
          <a:bodyPr/>
          <a:lstStyle/>
          <a:p>
            <a:r>
              <a:rPr lang="en-IN"/>
              <a:t>IIITS: IDA - M2021</a:t>
            </a:r>
            <a:endParaRPr lang="en-IN" dirty="0"/>
          </a:p>
        </p:txBody>
      </p:sp>
      <p:pic>
        <p:nvPicPr>
          <p:cNvPr id="7" name="Picture 6">
            <a:extLst>
              <a:ext uri="{FF2B5EF4-FFF2-40B4-BE49-F238E27FC236}">
                <a16:creationId xmlns:a16="http://schemas.microsoft.com/office/drawing/2014/main" id="{812E98A6-0E1F-7C41-B06F-214251809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73" y="1149001"/>
            <a:ext cx="7320513" cy="4580550"/>
          </a:xfrm>
          <a:prstGeom prst="rect">
            <a:avLst/>
          </a:prstGeom>
        </p:spPr>
      </p:pic>
    </p:spTree>
    <p:extLst>
      <p:ext uri="{BB962C8B-B14F-4D97-AF65-F5344CB8AC3E}">
        <p14:creationId xmlns:p14="http://schemas.microsoft.com/office/powerpoint/2010/main" val="3018522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9"/>
            <a:ext cx="8425339" cy="682328"/>
          </a:xfrm>
        </p:spPr>
        <p:txBody>
          <a:bodyPr>
            <a:noAutofit/>
          </a:bodyPr>
          <a:lstStyle/>
          <a:p>
            <a:pPr algn="l"/>
            <a:r>
              <a:rPr lang="en-US" sz="2400" dirty="0">
                <a:solidFill>
                  <a:srgbClr val="A50021"/>
                </a:solidFill>
                <a:latin typeface="Times New Roman" pitchFamily="18" charset="0"/>
                <a:cs typeface="Times New Roman" pitchFamily="18" charset="0"/>
              </a:rPr>
              <a:t>Properties of the Maximum Likelihood Estimator </a:t>
            </a:r>
          </a:p>
        </p:txBody>
      </p:sp>
      <p:sp>
        <p:nvSpPr>
          <p:cNvPr id="4" name="Date Placeholder 3"/>
          <p:cNvSpPr>
            <a:spLocks noGrp="1"/>
          </p:cNvSpPr>
          <p:nvPr>
            <p:ph type="dt" sz="half" idx="10"/>
          </p:nvPr>
        </p:nvSpPr>
        <p:spPr/>
        <p:txBody>
          <a:bodyPr/>
          <a:lstStyle/>
          <a:p>
            <a:r>
              <a:rPr lang="en-IN" dirty="0">
                <a:solidFill>
                  <a:srgbClr val="04617B">
                    <a:shade val="90000"/>
                  </a:srgbClr>
                </a:solidFill>
              </a:rPr>
              <a:t>IIITS: IDA - M2021</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p:sp>
        <p:nvSpPr>
          <p:cNvPr id="3" name="Rectangle 2">
            <a:extLst>
              <a:ext uri="{FF2B5EF4-FFF2-40B4-BE49-F238E27FC236}">
                <a16:creationId xmlns:a16="http://schemas.microsoft.com/office/drawing/2014/main" id="{41CC9A61-143A-A140-AD9B-D262BF88E0E8}"/>
              </a:ext>
            </a:extLst>
          </p:cNvPr>
          <p:cNvSpPr/>
          <p:nvPr/>
        </p:nvSpPr>
        <p:spPr>
          <a:xfrm>
            <a:off x="217718" y="1108383"/>
            <a:ext cx="8754004" cy="646331"/>
          </a:xfrm>
          <a:prstGeom prst="rect">
            <a:avLst/>
          </a:prstGeom>
        </p:spPr>
        <p:txBody>
          <a:bodyPr wrap="square">
            <a:spAutoFit/>
          </a:bodyPr>
          <a:lstStyle/>
          <a:p>
            <a:pPr algn="just"/>
            <a:r>
              <a:rPr lang="en-IN" dirty="0"/>
              <a:t>The method of maximum likelihood is often the estimation method that mathematical statisticians prefer, because it produces estimators with good statistical properties. </a:t>
            </a: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6E870470-5030-C044-AF98-EC64AFE044C4}"/>
                  </a:ext>
                </a:extLst>
              </p:cNvPr>
              <p:cNvSpPr/>
              <p:nvPr/>
            </p:nvSpPr>
            <p:spPr>
              <a:xfrm>
                <a:off x="240615" y="2170544"/>
                <a:ext cx="8754003" cy="3009298"/>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dirty="0">
                    <a:solidFill>
                      <a:schemeClr val="tx1"/>
                    </a:solidFill>
                  </a:rPr>
                  <a:t>Under very general and not restrictive conditions, when the sample size </a:t>
                </a:r>
                <a:r>
                  <a:rPr lang="en-IN" sz="2000" i="1" dirty="0">
                    <a:solidFill>
                      <a:schemeClr val="tx1"/>
                    </a:solidFill>
                  </a:rPr>
                  <a:t>n </a:t>
                </a:r>
                <a:r>
                  <a:rPr lang="en-IN" sz="2000" dirty="0">
                    <a:solidFill>
                      <a:schemeClr val="tx1"/>
                    </a:solidFill>
                  </a:rPr>
                  <a:t>is large and if </a:t>
                </a:r>
                <a14:m>
                  <m:oMath xmlns:m="http://schemas.openxmlformats.org/officeDocument/2006/math">
                    <m:acc>
                      <m:accPr>
                        <m:chr m:val="̂"/>
                        <m:ctrlPr>
                          <a:rPr lang="en-IN" sz="2000" i="1">
                            <a:solidFill>
                              <a:schemeClr val="tx1"/>
                            </a:solidFill>
                            <a:latin typeface="Cambria Math" panose="02040503050406030204" pitchFamily="18" charset="0"/>
                          </a:rPr>
                        </m:ctrlPr>
                      </m:accPr>
                      <m:e>
                        <m:r>
                          <m:rPr>
                            <m:sty m:val="p"/>
                          </m:rPr>
                          <a:rPr lang="el-GR" sz="2000" i="1">
                            <a:solidFill>
                              <a:schemeClr val="tx1"/>
                            </a:solidFill>
                            <a:latin typeface="Cambria Math" panose="02040503050406030204" pitchFamily="18" charset="0"/>
                            <a:ea typeface="Cambria Math" panose="02040503050406030204" pitchFamily="18" charset="0"/>
                          </a:rPr>
                          <m:t>Θ</m:t>
                        </m:r>
                      </m:e>
                    </m:acc>
                  </m:oMath>
                </a14:m>
                <a:r>
                  <a:rPr lang="en-IN" sz="2000" dirty="0">
                    <a:solidFill>
                      <a:schemeClr val="tx1"/>
                    </a:solidFill>
                  </a:rPr>
                  <a:t> is the maximum likelihood estimator of the parameter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𝜃</m:t>
                    </m:r>
                  </m:oMath>
                </a14:m>
                <a:r>
                  <a:rPr lang="en-IN" sz="2000" dirty="0">
                    <a:solidFill>
                      <a:schemeClr val="tx1"/>
                    </a:solidFill>
                  </a:rPr>
                  <a:t>, </a:t>
                </a:r>
              </a:p>
              <a:p>
                <a:pPr marL="342900" indent="-342900" algn="just">
                  <a:buFont typeface="+mj-lt"/>
                  <a:buAutoNum type="arabicPeriod"/>
                </a:pPr>
                <a14:m>
                  <m:oMath xmlns:m="http://schemas.openxmlformats.org/officeDocument/2006/math">
                    <m:acc>
                      <m:accPr>
                        <m:chr m:val="̂"/>
                        <m:ctrlPr>
                          <a:rPr lang="en-IN" sz="2000" i="1" smtClean="0">
                            <a:solidFill>
                              <a:schemeClr val="tx1"/>
                            </a:solidFill>
                            <a:latin typeface="Cambria Math" panose="02040503050406030204" pitchFamily="18" charset="0"/>
                          </a:rPr>
                        </m:ctrlPr>
                      </m:accPr>
                      <m:e>
                        <m:r>
                          <m:rPr>
                            <m:sty m:val="p"/>
                          </m:rPr>
                          <a:rPr lang="el-GR" sz="2000" i="1">
                            <a:solidFill>
                              <a:schemeClr val="tx1"/>
                            </a:solidFill>
                            <a:latin typeface="Cambria Math" panose="02040503050406030204" pitchFamily="18" charset="0"/>
                            <a:ea typeface="Cambria Math" panose="02040503050406030204" pitchFamily="18" charset="0"/>
                          </a:rPr>
                          <m:t>Θ</m:t>
                        </m:r>
                      </m:e>
                    </m:acc>
                  </m:oMath>
                </a14:m>
                <a:r>
                  <a:rPr lang="en-IN" sz="2000" dirty="0">
                    <a:solidFill>
                      <a:schemeClr val="tx1"/>
                    </a:solidFill>
                  </a:rPr>
                  <a:t> is an approximately unbiased estimator for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𝜃</m:t>
                    </m:r>
                  </m:oMath>
                </a14:m>
                <a:r>
                  <a:rPr lang="en-IN" sz="2000" dirty="0">
                    <a:solidFill>
                      <a:schemeClr val="tx1"/>
                    </a:solidFill>
                  </a:rPr>
                  <a:t>, </a:t>
                </a:r>
                <a14:m>
                  <m:oMath xmlns:m="http://schemas.openxmlformats.org/officeDocument/2006/math">
                    <m:r>
                      <a:rPr lang="en-US" sz="2000" b="0" i="0" smtClean="0">
                        <a:solidFill>
                          <a:schemeClr val="tx1"/>
                        </a:solidFill>
                        <a:latin typeface="Cambria Math" panose="02040503050406030204" pitchFamily="18" charset="0"/>
                      </a:rPr>
                      <m:t>[</m:t>
                    </m:r>
                    <m:r>
                      <m:rPr>
                        <m:sty m:val="p"/>
                      </m:rPr>
                      <a:rPr lang="en-US" sz="2000" b="0" i="0" smtClean="0">
                        <a:solidFill>
                          <a:schemeClr val="tx1"/>
                        </a:solidFill>
                        <a:latin typeface="Cambria Math" panose="02040503050406030204" pitchFamily="18" charset="0"/>
                      </a:rPr>
                      <m:t>E</m:t>
                    </m:r>
                    <m:d>
                      <m:dPr>
                        <m:ctrlPr>
                          <a:rPr lang="en-US" sz="2000" b="0" i="0" smtClean="0">
                            <a:solidFill>
                              <a:schemeClr val="tx1"/>
                            </a:solidFill>
                            <a:latin typeface="Cambria Math" panose="02040503050406030204" pitchFamily="18" charset="0"/>
                          </a:rPr>
                        </m:ctrlPr>
                      </m:dPr>
                      <m:e>
                        <m:acc>
                          <m:accPr>
                            <m:chr m:val="̂"/>
                            <m:ctrlPr>
                              <a:rPr lang="en-IN" sz="2000" i="1">
                                <a:solidFill>
                                  <a:schemeClr val="tx1"/>
                                </a:solidFill>
                                <a:latin typeface="Cambria Math" panose="02040503050406030204" pitchFamily="18" charset="0"/>
                              </a:rPr>
                            </m:ctrlPr>
                          </m:accPr>
                          <m:e>
                            <m:r>
                              <m:rPr>
                                <m:sty m:val="p"/>
                              </m:rPr>
                              <a:rPr lang="el-GR" sz="2000" i="1">
                                <a:solidFill>
                                  <a:schemeClr val="tx1"/>
                                </a:solidFill>
                                <a:latin typeface="Cambria Math" panose="02040503050406030204" pitchFamily="18" charset="0"/>
                                <a:ea typeface="Cambria Math" panose="02040503050406030204" pitchFamily="18" charset="0"/>
                              </a:rPr>
                              <m:t>Θ</m:t>
                            </m:r>
                          </m:e>
                        </m:acc>
                      </m:e>
                    </m:d>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𝜃</m:t>
                    </m:r>
                    <m:r>
                      <a:rPr lang="en-US" sz="2000" b="0" i="1" smtClean="0">
                        <a:solidFill>
                          <a:schemeClr val="tx1"/>
                        </a:solidFill>
                        <a:latin typeface="Cambria Math" panose="02040503050406030204" pitchFamily="18" charset="0"/>
                        <a:ea typeface="Cambria Math" panose="02040503050406030204" pitchFamily="18" charset="0"/>
                      </a:rPr>
                      <m:t>]</m:t>
                    </m:r>
                  </m:oMath>
                </a14:m>
                <a:r>
                  <a:rPr lang="en-IN" sz="2000" dirty="0">
                    <a:solidFill>
                      <a:schemeClr val="tx1"/>
                    </a:solidFill>
                  </a:rPr>
                  <a:t> </a:t>
                </a:r>
              </a:p>
              <a:p>
                <a:pPr marL="342900" indent="-342900" algn="just">
                  <a:buFont typeface="+mj-lt"/>
                  <a:buAutoNum type="arabicPeriod"/>
                </a:pPr>
                <a:r>
                  <a:rPr lang="en-IN" sz="2000" dirty="0">
                    <a:solidFill>
                      <a:schemeClr val="tx1"/>
                    </a:solidFill>
                  </a:rPr>
                  <a:t>the variance of </a:t>
                </a:r>
                <a14:m>
                  <m:oMath xmlns:m="http://schemas.openxmlformats.org/officeDocument/2006/math">
                    <m:acc>
                      <m:accPr>
                        <m:chr m:val="̂"/>
                        <m:ctrlPr>
                          <a:rPr lang="en-IN" sz="2000" i="1">
                            <a:solidFill>
                              <a:schemeClr val="tx1"/>
                            </a:solidFill>
                            <a:latin typeface="Cambria Math" panose="02040503050406030204" pitchFamily="18" charset="0"/>
                          </a:rPr>
                        </m:ctrlPr>
                      </m:accPr>
                      <m:e>
                        <m:r>
                          <m:rPr>
                            <m:sty m:val="p"/>
                          </m:rPr>
                          <a:rPr lang="el-GR" sz="2000" i="1">
                            <a:solidFill>
                              <a:schemeClr val="tx1"/>
                            </a:solidFill>
                            <a:latin typeface="Cambria Math" panose="02040503050406030204" pitchFamily="18" charset="0"/>
                            <a:ea typeface="Cambria Math" panose="02040503050406030204" pitchFamily="18" charset="0"/>
                          </a:rPr>
                          <m:t>Θ</m:t>
                        </m:r>
                      </m:e>
                    </m:acc>
                  </m:oMath>
                </a14:m>
                <a:r>
                  <a:rPr lang="en-IN" sz="2000" dirty="0">
                    <a:solidFill>
                      <a:schemeClr val="tx1"/>
                    </a:solidFill>
                  </a:rPr>
                  <a:t> is nearly as small as the variance that could be obtained with any other estimator, and </a:t>
                </a:r>
              </a:p>
              <a:p>
                <a:pPr marL="342900" indent="-342900" algn="just">
                  <a:buFont typeface="+mj-lt"/>
                  <a:buAutoNum type="arabicPeriod"/>
                </a:pPr>
                <a14:m>
                  <m:oMath xmlns:m="http://schemas.openxmlformats.org/officeDocument/2006/math">
                    <m:acc>
                      <m:accPr>
                        <m:chr m:val="̂"/>
                        <m:ctrlPr>
                          <a:rPr lang="en-IN" sz="2000" i="1">
                            <a:solidFill>
                              <a:schemeClr val="tx1"/>
                            </a:solidFill>
                            <a:latin typeface="Cambria Math" panose="02040503050406030204" pitchFamily="18" charset="0"/>
                          </a:rPr>
                        </m:ctrlPr>
                      </m:accPr>
                      <m:e>
                        <m:r>
                          <m:rPr>
                            <m:sty m:val="p"/>
                          </m:rPr>
                          <a:rPr lang="el-GR" sz="2000" i="1">
                            <a:solidFill>
                              <a:schemeClr val="tx1"/>
                            </a:solidFill>
                            <a:latin typeface="Cambria Math" panose="02040503050406030204" pitchFamily="18" charset="0"/>
                            <a:ea typeface="Cambria Math" panose="02040503050406030204" pitchFamily="18" charset="0"/>
                          </a:rPr>
                          <m:t>Θ</m:t>
                        </m:r>
                      </m:e>
                    </m:acc>
                  </m:oMath>
                </a14:m>
                <a:r>
                  <a:rPr lang="en-IN" sz="2000" dirty="0">
                    <a:solidFill>
                      <a:schemeClr val="tx1"/>
                    </a:solidFill>
                  </a:rPr>
                  <a:t> has an approximate normal distribution. </a:t>
                </a:r>
                <a:endParaRPr lang="en-IN" sz="2000" dirty="0">
                  <a:solidFill>
                    <a:schemeClr val="tx1"/>
                  </a:solidFill>
                  <a:effectLst/>
                </a:endParaRPr>
              </a:p>
            </p:txBody>
          </p:sp>
        </mc:Choice>
        <mc:Fallback>
          <p:sp>
            <p:nvSpPr>
              <p:cNvPr id="7" name="Rectangle 6">
                <a:extLst>
                  <a:ext uri="{FF2B5EF4-FFF2-40B4-BE49-F238E27FC236}">
                    <a16:creationId xmlns:a16="http://schemas.microsoft.com/office/drawing/2014/main" id="{6E870470-5030-C044-AF98-EC64AFE044C4}"/>
                  </a:ext>
                </a:extLst>
              </p:cNvPr>
              <p:cNvSpPr>
                <a:spLocks noRot="1" noChangeAspect="1" noMove="1" noResize="1" noEditPoints="1" noAdjustHandles="1" noChangeArrowheads="1" noChangeShapeType="1" noTextEdit="1"/>
              </p:cNvSpPr>
              <p:nvPr/>
            </p:nvSpPr>
            <p:spPr>
              <a:xfrm>
                <a:off x="240615" y="2170544"/>
                <a:ext cx="8754003" cy="3009298"/>
              </a:xfrm>
              <a:prstGeom prst="rect">
                <a:avLst/>
              </a:prstGeom>
              <a:blipFill>
                <a:blip r:embed="rId2"/>
                <a:stretch>
                  <a:fillRect/>
                </a:stretch>
              </a:blipFill>
              <a:effectLst>
                <a:glow rad="63500">
                  <a:schemeClr val="accent2">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2487491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666" y="2420888"/>
            <a:ext cx="8425339" cy="936104"/>
          </a:xfrm>
        </p:spPr>
        <p:txBody>
          <a:bodyPr>
            <a:normAutofit fontScale="92500" lnSpcReduction="10000"/>
          </a:bodyPr>
          <a:lstStyle/>
          <a:p>
            <a:pPr marL="0" indent="0" algn="ctr">
              <a:buNone/>
            </a:pPr>
            <a:r>
              <a:rPr lang="en-US" altLang="zh-CN" sz="6000" dirty="0">
                <a:solidFill>
                  <a:srgbClr val="FF66FF"/>
                </a:solidFill>
                <a:effectLst>
                  <a:outerShdw blurRad="38100" dist="38100" dir="2700000" algn="tl">
                    <a:srgbClr val="000000">
                      <a:alpha val="43137"/>
                    </a:srgbClr>
                  </a:outerShdw>
                </a:effectLst>
                <a:ea typeface="宋体" pitchFamily="2" charset="-122"/>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7" name="Date Placeholder 6"/>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p:spTree>
    <p:extLst>
      <p:ext uri="{BB962C8B-B14F-4D97-AF65-F5344CB8AC3E}">
        <p14:creationId xmlns:p14="http://schemas.microsoft.com/office/powerpoint/2010/main" val="77158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91877"/>
          </a:xfrm>
        </p:spPr>
        <p:txBody>
          <a:bodyPr>
            <a:normAutofit fontScale="90000"/>
          </a:bodyPr>
          <a:lstStyle/>
          <a:p>
            <a:r>
              <a:rPr lang="en-US" sz="4000" b="1" dirty="0">
                <a:solidFill>
                  <a:srgbClr val="A50021"/>
                </a:solidFill>
                <a:latin typeface="Times New Roman" pitchFamily="18" charset="0"/>
                <a:cs typeface="Times New Roman" pitchFamily="18" charset="0"/>
              </a:rPr>
              <a:t>In this presentation…</a:t>
            </a:r>
            <a:endParaRPr lang="en-IN" sz="4000" b="1"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4948" y="1357462"/>
            <a:ext cx="8501751" cy="4389120"/>
          </a:xfrm>
        </p:spPr>
        <p:txBody>
          <a:bodyPr>
            <a:noAutofit/>
          </a:bodyPr>
          <a:lstStyle/>
          <a:p>
            <a:pPr marL="1600200" lvl="8" indent="0">
              <a:buNone/>
            </a:pPr>
            <a:r>
              <a:rPr lang="en-US" sz="11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POINT ESTIMATION </a:t>
            </a:r>
          </a:p>
          <a:p>
            <a:pPr lvl="8"/>
            <a:endParaRPr lang="en-US" sz="11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GENERAL CONCEPTS OF POINT ESTIMATION </a:t>
            </a:r>
          </a:p>
          <a:p>
            <a:pPr lvl="8"/>
            <a:r>
              <a:rPr lang="en-IN" b="1" dirty="0"/>
              <a:t>Unbiased Estimators </a:t>
            </a:r>
            <a:endParaRPr lang="en-IN" sz="1100" dirty="0"/>
          </a:p>
          <a:p>
            <a:pPr lvl="8"/>
            <a:r>
              <a:rPr lang="en-IN" b="1" dirty="0"/>
              <a:t>Variance of a Point Estimator </a:t>
            </a:r>
            <a:endParaRPr lang="en-IN" sz="1100" dirty="0"/>
          </a:p>
          <a:p>
            <a:pPr lvl="8"/>
            <a:r>
              <a:rPr lang="en-IN" b="1" dirty="0"/>
              <a:t>Standard Error: Reporting a Point Estimate </a:t>
            </a:r>
            <a:endParaRPr lang="en-IN" sz="1100" dirty="0"/>
          </a:p>
          <a:p>
            <a:pPr lvl="8"/>
            <a:r>
              <a:rPr lang="en-IN" b="1" dirty="0"/>
              <a:t>Mean Squared Error of an Estimator </a:t>
            </a:r>
            <a:endParaRPr lang="en-US" sz="11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METHODS OF POINT ESTIMATION </a:t>
            </a:r>
          </a:p>
          <a:p>
            <a:pPr lvl="8"/>
            <a:r>
              <a:rPr lang="en-IN" b="1" dirty="0"/>
              <a:t>Method of Moments </a:t>
            </a:r>
            <a:endParaRPr lang="en-IN" sz="1100" dirty="0"/>
          </a:p>
          <a:p>
            <a:pPr lvl="8"/>
            <a:r>
              <a:rPr lang="en-IN" b="1" dirty="0"/>
              <a:t>Method of Maximum Likelihood </a:t>
            </a:r>
            <a:endParaRPr lang="en-IN" sz="1100" dirty="0"/>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Tree>
    <p:extLst>
      <p:ext uri="{BB962C8B-B14F-4D97-AF65-F5344CB8AC3E}">
        <p14:creationId xmlns:p14="http://schemas.microsoft.com/office/powerpoint/2010/main" val="3839953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91877"/>
          </a:xfrm>
        </p:spPr>
        <p:txBody>
          <a:bodyPr>
            <a:normAutofit fontScale="90000"/>
          </a:bodyPr>
          <a:lstStyle/>
          <a:p>
            <a:pPr algn="l"/>
            <a:r>
              <a:rPr lang="en-US" sz="4000" dirty="0">
                <a:solidFill>
                  <a:srgbClr val="A50021"/>
                </a:solidFill>
                <a:latin typeface="Times New Roman" pitchFamily="18" charset="0"/>
                <a:cs typeface="Times New Roman" pitchFamily="18" charset="0"/>
              </a:rPr>
              <a:t>Point Estimation</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4948" y="1357462"/>
            <a:ext cx="8501751" cy="4389120"/>
          </a:xfrm>
        </p:spPr>
        <p:txBody>
          <a:bodyPr>
            <a:noAutofit/>
          </a:bodyPr>
          <a:lstStyle/>
          <a:p>
            <a:pPr algn="just"/>
            <a:r>
              <a:rPr lang="en-IN" sz="2000" dirty="0"/>
              <a:t>Statistical inference is always focused on drawing conclusions about one or more parameters of a population. </a:t>
            </a:r>
          </a:p>
          <a:p>
            <a:pPr algn="just"/>
            <a:r>
              <a:rPr lang="en-IN" sz="2000" dirty="0"/>
              <a:t>An important part of this process is obtaining estimates of the parameters. </a:t>
            </a:r>
          </a:p>
          <a:p>
            <a:pPr algn="just"/>
            <a:r>
              <a:rPr lang="en-IN" sz="2000" dirty="0"/>
              <a:t>Suppose that we want to obtain a </a:t>
            </a:r>
            <a:r>
              <a:rPr lang="en-IN" sz="2000" dirty="0">
                <a:solidFill>
                  <a:srgbClr val="0B5ED7"/>
                </a:solidFill>
              </a:rPr>
              <a:t>point estimate </a:t>
            </a:r>
            <a:r>
              <a:rPr lang="en-IN" sz="2000" dirty="0"/>
              <a:t>(a reasonable value) of a population parameter. </a:t>
            </a:r>
          </a:p>
          <a:p>
            <a:pPr algn="just"/>
            <a:r>
              <a:rPr lang="en-IN" sz="2000" dirty="0"/>
              <a:t>Any function of the observation, or any </a:t>
            </a:r>
            <a:r>
              <a:rPr lang="en-IN" sz="2000" dirty="0">
                <a:solidFill>
                  <a:srgbClr val="0B5ED7"/>
                </a:solidFill>
              </a:rPr>
              <a:t>statistic</a:t>
            </a:r>
            <a:r>
              <a:rPr lang="en-IN" sz="2000" dirty="0"/>
              <a:t>, is also a random variable. For example, the sample mean and the sample variance are statistics and they are also random variables. </a:t>
            </a:r>
          </a:p>
          <a:p>
            <a:pPr algn="just"/>
            <a:r>
              <a:rPr lang="en-IN" sz="2000" dirty="0"/>
              <a:t>Since a statistic is a random variable, it has a probability distribution. We call the probability distribution of a statistic a </a:t>
            </a:r>
            <a:r>
              <a:rPr lang="en-IN" sz="2000" dirty="0">
                <a:solidFill>
                  <a:srgbClr val="0B5ED7"/>
                </a:solidFill>
              </a:rPr>
              <a:t>sampling distribution</a:t>
            </a:r>
            <a:r>
              <a:rPr lang="en-IN" sz="2000" dirty="0"/>
              <a:t>. </a:t>
            </a:r>
          </a:p>
          <a:p>
            <a:pPr algn="just"/>
            <a:endParaRPr lang="en-IN" sz="2000" dirty="0"/>
          </a:p>
          <a:p>
            <a:pPr algn="just"/>
            <a:endParaRPr lang="en-IN" sz="2000" dirty="0"/>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p:spTree>
    <p:extLst>
      <p:ext uri="{BB962C8B-B14F-4D97-AF65-F5344CB8AC3E}">
        <p14:creationId xmlns:p14="http://schemas.microsoft.com/office/powerpoint/2010/main" val="635364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91877"/>
          </a:xfrm>
        </p:spPr>
        <p:txBody>
          <a:bodyPr>
            <a:normAutofit fontScale="90000"/>
          </a:bodyPr>
          <a:lstStyle/>
          <a:p>
            <a:pPr algn="l"/>
            <a:r>
              <a:rPr lang="en-US" sz="4000" dirty="0">
                <a:solidFill>
                  <a:srgbClr val="A50021"/>
                </a:solidFill>
                <a:latin typeface="Times New Roman" pitchFamily="18" charset="0"/>
                <a:cs typeface="Times New Roman" pitchFamily="18" charset="0"/>
              </a:rPr>
              <a:t>Point Estimation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04948" y="1357462"/>
                <a:ext cx="8501751" cy="4389120"/>
              </a:xfrm>
            </p:spPr>
            <p:txBody>
              <a:bodyPr>
                <a:noAutofit/>
              </a:bodyPr>
              <a:lstStyle/>
              <a:p>
                <a:pPr algn="just"/>
                <a:r>
                  <a:rPr lang="en-IN" sz="2000" dirty="0"/>
                  <a:t>When discussing inference problems, it is convenient to have a general symbol to represent the parameter of interest. </a:t>
                </a:r>
              </a:p>
              <a:p>
                <a:pPr algn="just"/>
                <a:r>
                  <a:rPr lang="en-IN" sz="2000" dirty="0"/>
                  <a:t>We will use the Greek symbol </a:t>
                </a:r>
                <a14:m>
                  <m:oMath xmlns:m="http://schemas.openxmlformats.org/officeDocument/2006/math">
                    <m:r>
                      <a:rPr lang="en-IN" sz="2000" i="1" smtClean="0">
                        <a:latin typeface="Cambria Math" panose="02040503050406030204" pitchFamily="18" charset="0"/>
                        <a:ea typeface="Cambria Math" panose="02040503050406030204" pitchFamily="18" charset="0"/>
                      </a:rPr>
                      <m:t>𝜃</m:t>
                    </m:r>
                  </m:oMath>
                </a14:m>
                <a:r>
                  <a:rPr lang="en-IN" sz="2000" dirty="0"/>
                  <a:t> (theta) to represent the parameter. The symbol </a:t>
                </a:r>
                <a14:m>
                  <m:oMath xmlns:m="http://schemas.openxmlformats.org/officeDocument/2006/math">
                    <m:r>
                      <a:rPr lang="en-IN" sz="2000" i="1">
                        <a:latin typeface="Cambria Math" panose="02040503050406030204" pitchFamily="18" charset="0"/>
                        <a:ea typeface="Cambria Math" panose="02040503050406030204" pitchFamily="18" charset="0"/>
                      </a:rPr>
                      <m:t>𝜃</m:t>
                    </m:r>
                  </m:oMath>
                </a14:m>
                <a:r>
                  <a:rPr lang="en-IN" sz="2000" dirty="0"/>
                  <a:t> can represent the mean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𝜇</m:t>
                    </m:r>
                  </m:oMath>
                </a14:m>
                <a:r>
                  <a:rPr lang="en-IN" sz="2000" dirty="0"/>
                  <a:t>, the variance </a:t>
                </a:r>
                <a14:m>
                  <m:oMath xmlns:m="http://schemas.openxmlformats.org/officeDocument/2006/math">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e>
                      <m:sup>
                        <m:r>
                          <a:rPr lang="en-US" sz="2000" i="1">
                            <a:latin typeface="Cambria Math" panose="02040503050406030204" pitchFamily="18" charset="0"/>
                            <a:cs typeface="Times New Roman" panose="02020603050405020304" pitchFamily="18" charset="0"/>
                          </a:rPr>
                          <m:t>2</m:t>
                        </m:r>
                      </m:sup>
                    </m:sSup>
                  </m:oMath>
                </a14:m>
                <a:r>
                  <a:rPr lang="en-IN" sz="2000" dirty="0"/>
                  <a:t>, or any parameter of interest to us. </a:t>
                </a:r>
              </a:p>
              <a:p>
                <a:pPr algn="just"/>
                <a:r>
                  <a:rPr lang="en-IN" sz="2000" dirty="0"/>
                  <a:t>The objective of point estimation is to select a single number, based on sample data, that is the most plausible value for </a:t>
                </a:r>
                <a14:m>
                  <m:oMath xmlns:m="http://schemas.openxmlformats.org/officeDocument/2006/math">
                    <m:r>
                      <a:rPr lang="en-IN" sz="2000" i="1">
                        <a:latin typeface="Cambria Math" panose="02040503050406030204" pitchFamily="18" charset="0"/>
                        <a:ea typeface="Cambria Math" panose="02040503050406030204" pitchFamily="18" charset="0"/>
                      </a:rPr>
                      <m:t>𝜃</m:t>
                    </m:r>
                  </m:oMath>
                </a14:m>
                <a:r>
                  <a:rPr lang="en-IN" sz="2000" dirty="0"/>
                  <a:t>. </a:t>
                </a:r>
              </a:p>
              <a:p>
                <a:r>
                  <a:rPr lang="en-IN" sz="2000" dirty="0"/>
                  <a:t>A numerical value of a sample statistic will be used as the point estimate. The </a:t>
                </a:r>
                <a:br>
                  <a:rPr lang="en-IN" sz="2000" i="1" dirty="0"/>
                </a:br>
                <a:r>
                  <a:rPr lang="en-IN" sz="2000" dirty="0"/>
                  <a:t>statistic </a:t>
                </a:r>
                <a14:m>
                  <m:oMath xmlns:m="http://schemas.openxmlformats.org/officeDocument/2006/math">
                    <m:acc>
                      <m:accPr>
                        <m:chr m:val="̂"/>
                        <m:ctrlPr>
                          <a:rPr lang="en-IN" sz="2000" i="1" smtClean="0"/>
                        </m:ctrlPr>
                      </m:accPr>
                      <m:e>
                        <m:r>
                          <m:rPr>
                            <m:sty m:val="p"/>
                          </m:rPr>
                          <a:rPr lang="el-GR" sz="2000" i="1">
                            <a:ea typeface="Cambria Math" panose="02040503050406030204" pitchFamily="18" charset="0"/>
                          </a:rPr>
                          <m:t>Θ</m:t>
                        </m:r>
                      </m:e>
                    </m:acc>
                  </m:oMath>
                </a14:m>
                <a:r>
                  <a:rPr lang="en-IN" sz="2000" dirty="0"/>
                  <a:t> is called a </a:t>
                </a:r>
                <a:r>
                  <a:rPr lang="en-IN" sz="2000" b="1" dirty="0">
                    <a:solidFill>
                      <a:srgbClr val="0B5ED7"/>
                    </a:solidFill>
                  </a:rPr>
                  <a:t>point estimator </a:t>
                </a:r>
                <a:r>
                  <a:rPr lang="en-IN" sz="2000" dirty="0"/>
                  <a:t>of </a:t>
                </a:r>
                <a14:m>
                  <m:oMath xmlns:m="http://schemas.openxmlformats.org/officeDocument/2006/math">
                    <m:r>
                      <a:rPr lang="en-IN" sz="2000" i="1">
                        <a:ea typeface="Cambria Math" panose="02040503050406030204" pitchFamily="18" charset="0"/>
                      </a:rPr>
                      <m:t>𝜃</m:t>
                    </m:r>
                  </m:oMath>
                </a14:m>
                <a:r>
                  <a:rPr lang="en-IN" sz="2000" dirty="0"/>
                  <a:t>. </a:t>
                </a:r>
              </a:p>
              <a:p>
                <a:pPr algn="just"/>
                <a:endParaRPr lang="en-IN"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04948" y="1357462"/>
                <a:ext cx="8501751" cy="4389120"/>
              </a:xfrm>
              <a:blipFill>
                <a:blip r:embed="rId2"/>
                <a:stretch>
                  <a:fillRect l="-597" t="-578" r="-74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spTree>
    <p:extLst>
      <p:ext uri="{BB962C8B-B14F-4D97-AF65-F5344CB8AC3E}">
        <p14:creationId xmlns:p14="http://schemas.microsoft.com/office/powerpoint/2010/main" val="3839477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91877"/>
          </a:xfrm>
        </p:spPr>
        <p:txBody>
          <a:bodyPr>
            <a:normAutofit fontScale="90000"/>
          </a:bodyPr>
          <a:lstStyle/>
          <a:p>
            <a:pPr algn="l"/>
            <a:r>
              <a:rPr lang="en-US" sz="4000" dirty="0">
                <a:solidFill>
                  <a:srgbClr val="A50021"/>
                </a:solidFill>
                <a:latin typeface="Times New Roman" pitchFamily="18" charset="0"/>
                <a:cs typeface="Times New Roman" pitchFamily="18" charset="0"/>
              </a:rPr>
              <a:t>Point Estimator</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54230" y="3343067"/>
                <a:ext cx="7926774" cy="2874853"/>
              </a:xfrm>
            </p:spPr>
            <p:txBody>
              <a:bodyPr>
                <a:noAutofit/>
              </a:bodyPr>
              <a:lstStyle/>
              <a:p>
                <a:pPr algn="just"/>
                <a:r>
                  <a:rPr lang="en-IN" b="1" dirty="0"/>
                  <a:t>Example:</a:t>
                </a:r>
              </a:p>
              <a:p>
                <a:pPr algn="just"/>
                <a:r>
                  <a:rPr lang="en-IN" dirty="0"/>
                  <a:t>Suppose that the random variable </a:t>
                </a:r>
                <a:r>
                  <a:rPr lang="en-IN" i="1" dirty="0"/>
                  <a:t>X </a:t>
                </a:r>
                <a:r>
                  <a:rPr lang="en-IN" dirty="0"/>
                  <a:t>is normally distributed with an unknown mean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𝜇</m:t>
                    </m:r>
                  </m:oMath>
                </a14:m>
                <a:r>
                  <a:rPr lang="en-IN" dirty="0"/>
                  <a:t>. The sample mean is a point estimator of the unknown population mean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𝜇</m:t>
                    </m:r>
                  </m:oMath>
                </a14:m>
                <a:r>
                  <a:rPr lang="en-IN" dirty="0"/>
                  <a:t>. That is, </a:t>
                </a:r>
                <a14:m>
                  <m:oMath xmlns:m="http://schemas.openxmlformats.org/officeDocument/2006/math">
                    <m:acc>
                      <m:accPr>
                        <m:chr m:val="̂"/>
                        <m:ctrlPr>
                          <a:rPr lang="en-IN" i="1">
                            <a:solidFill>
                              <a:schemeClr val="tx1"/>
                            </a:solidFill>
                            <a:latin typeface="Cambria Math" panose="02040503050406030204" pitchFamily="18" charset="0"/>
                          </a:rPr>
                        </m:ctrlPr>
                      </m:accPr>
                      <m:e>
                        <m:r>
                          <a:rPr lang="en-US" i="1">
                            <a:latin typeface="Cambria Math" panose="02040503050406030204" pitchFamily="18" charset="0"/>
                            <a:ea typeface="Cambria Math" panose="02040503050406030204" pitchFamily="18" charset="0"/>
                            <a:cs typeface="Times New Roman" panose="02020603050405020304" pitchFamily="18" charset="0"/>
                          </a:rPr>
                          <m:t>𝜇</m:t>
                        </m:r>
                      </m:e>
                    </m:acc>
                    <m:r>
                      <a:rPr lang="en-US" b="0" i="1" smtClean="0">
                        <a:solidFill>
                          <a:schemeClr val="tx1"/>
                        </a:solidFill>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𝑋</m:t>
                        </m:r>
                      </m:e>
                    </m:acc>
                  </m:oMath>
                </a14:m>
                <a:r>
                  <a:rPr lang="en-IN" dirty="0"/>
                  <a:t>.  </a:t>
                </a:r>
              </a:p>
              <a:p>
                <a:pPr algn="just"/>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54230" y="3343067"/>
                <a:ext cx="7926774" cy="2874853"/>
              </a:xfrm>
              <a:blipFill>
                <a:blip r:embed="rId2"/>
                <a:stretch>
                  <a:fillRect l="-480" t="-439" r="-48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1B9F39E0-1457-874A-807E-DC21AB9E1A4A}"/>
                  </a:ext>
                </a:extLst>
              </p:cNvPr>
              <p:cNvSpPr/>
              <p:nvPr/>
            </p:nvSpPr>
            <p:spPr>
              <a:xfrm>
                <a:off x="824650" y="1661719"/>
                <a:ext cx="7734300" cy="1354247"/>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a:p>
                <a:r>
                  <a:rPr lang="en-IN" dirty="0">
                    <a:solidFill>
                      <a:schemeClr val="tx1"/>
                    </a:solidFill>
                  </a:rPr>
                  <a:t>A </a:t>
                </a:r>
                <a:r>
                  <a:rPr lang="en-IN" b="1" dirty="0">
                    <a:solidFill>
                      <a:schemeClr val="tx1"/>
                    </a:solidFill>
                  </a:rPr>
                  <a:t>point estimate </a:t>
                </a:r>
                <a:r>
                  <a:rPr lang="en-IN" dirty="0">
                    <a:solidFill>
                      <a:schemeClr val="tx1"/>
                    </a:solidFill>
                  </a:rPr>
                  <a:t>of some population parameter </a:t>
                </a:r>
                <a14:m>
                  <m:oMath xmlns:m="http://schemas.openxmlformats.org/officeDocument/2006/math">
                    <m:r>
                      <a:rPr lang="en-IN" i="1">
                        <a:solidFill>
                          <a:schemeClr val="tx1"/>
                        </a:solidFill>
                        <a:latin typeface="Cambria Math" panose="02040503050406030204" pitchFamily="18" charset="0"/>
                        <a:ea typeface="Cambria Math" panose="02040503050406030204" pitchFamily="18" charset="0"/>
                      </a:rPr>
                      <m:t>𝜃</m:t>
                    </m:r>
                  </m:oMath>
                </a14:m>
                <a:r>
                  <a:rPr lang="en-IN" dirty="0">
                    <a:solidFill>
                      <a:schemeClr val="tx1"/>
                    </a:solidFill>
                  </a:rPr>
                  <a:t> is a single numerical value </a:t>
                </a:r>
                <a14:m>
                  <m:oMath xmlns:m="http://schemas.openxmlformats.org/officeDocument/2006/math">
                    <m:acc>
                      <m:accPr>
                        <m:chr m:val="̂"/>
                        <m:ctrlPr>
                          <a:rPr lang="en-IN" i="1">
                            <a:solidFill>
                              <a:schemeClr val="tx1"/>
                            </a:solidFill>
                            <a:latin typeface="Cambria Math" panose="02040503050406030204" pitchFamily="18" charset="0"/>
                          </a:rPr>
                        </m:ctrlPr>
                      </m:accPr>
                      <m:e>
                        <m:r>
                          <a:rPr lang="en-IN" i="1">
                            <a:solidFill>
                              <a:schemeClr val="tx1"/>
                            </a:solidFill>
                            <a:latin typeface="Cambria Math" panose="02040503050406030204" pitchFamily="18" charset="0"/>
                            <a:ea typeface="Cambria Math" panose="02040503050406030204" pitchFamily="18" charset="0"/>
                          </a:rPr>
                          <m:t>𝜃</m:t>
                        </m:r>
                      </m:e>
                    </m:acc>
                  </m:oMath>
                </a14:m>
                <a:r>
                  <a:rPr lang="en-IN" dirty="0">
                    <a:solidFill>
                      <a:schemeClr val="tx1"/>
                    </a:solidFill>
                  </a:rPr>
                  <a:t> of a statistic </a:t>
                </a:r>
                <a14:m>
                  <m:oMath xmlns:m="http://schemas.openxmlformats.org/officeDocument/2006/math">
                    <m:acc>
                      <m:accPr>
                        <m:chr m:val="̂"/>
                        <m:ctrlPr>
                          <a:rPr lang="en-IN" i="1">
                            <a:solidFill>
                              <a:schemeClr val="tx1"/>
                            </a:solidFill>
                            <a:latin typeface="Cambria Math" panose="02040503050406030204" pitchFamily="18" charset="0"/>
                          </a:rPr>
                        </m:ctrlPr>
                      </m:accPr>
                      <m:e>
                        <m:r>
                          <m:rPr>
                            <m:sty m:val="p"/>
                          </m:rPr>
                          <a:rPr lang="el-GR" i="1">
                            <a:solidFill>
                              <a:schemeClr val="tx1"/>
                            </a:solidFill>
                            <a:latin typeface="Cambria Math" panose="02040503050406030204" pitchFamily="18" charset="0"/>
                            <a:ea typeface="Cambria Math" panose="02040503050406030204" pitchFamily="18" charset="0"/>
                          </a:rPr>
                          <m:t>Θ</m:t>
                        </m:r>
                      </m:e>
                    </m:acc>
                  </m:oMath>
                </a14:m>
                <a:r>
                  <a:rPr lang="en-IN" dirty="0">
                    <a:solidFill>
                      <a:schemeClr val="tx1"/>
                    </a:solidFill>
                  </a:rPr>
                  <a:t> . The statistic </a:t>
                </a:r>
                <a14:m>
                  <m:oMath xmlns:m="http://schemas.openxmlformats.org/officeDocument/2006/math">
                    <m:acc>
                      <m:accPr>
                        <m:chr m:val="̂"/>
                        <m:ctrlPr>
                          <a:rPr lang="en-IN" i="1">
                            <a:solidFill>
                              <a:schemeClr val="tx1"/>
                            </a:solidFill>
                            <a:latin typeface="Cambria Math" panose="02040503050406030204" pitchFamily="18" charset="0"/>
                          </a:rPr>
                        </m:ctrlPr>
                      </m:accPr>
                      <m:e>
                        <m:r>
                          <m:rPr>
                            <m:sty m:val="p"/>
                          </m:rPr>
                          <a:rPr lang="el-GR" i="1">
                            <a:solidFill>
                              <a:schemeClr val="tx1"/>
                            </a:solidFill>
                            <a:latin typeface="Cambria Math" panose="02040503050406030204" pitchFamily="18" charset="0"/>
                            <a:ea typeface="Cambria Math" panose="02040503050406030204" pitchFamily="18" charset="0"/>
                          </a:rPr>
                          <m:t>Θ</m:t>
                        </m:r>
                      </m:e>
                    </m:acc>
                  </m:oMath>
                </a14:m>
                <a:r>
                  <a:rPr lang="en-IN" dirty="0">
                    <a:solidFill>
                      <a:schemeClr val="tx1"/>
                    </a:solidFill>
                  </a:rPr>
                  <a:t> is called the </a:t>
                </a:r>
                <a:r>
                  <a:rPr lang="en-IN" b="1" dirty="0">
                    <a:solidFill>
                      <a:schemeClr val="tx1"/>
                    </a:solidFill>
                  </a:rPr>
                  <a:t>point estimator. </a:t>
                </a:r>
                <a:endParaRPr lang="en-IN" dirty="0">
                  <a:solidFill>
                    <a:schemeClr val="tx1"/>
                  </a:solidFill>
                </a:endParaRPr>
              </a:p>
            </p:txBody>
          </p:sp>
        </mc:Choice>
        <mc:Fallback>
          <p:sp>
            <p:nvSpPr>
              <p:cNvPr id="7" name="Rectangle 6">
                <a:extLst>
                  <a:ext uri="{FF2B5EF4-FFF2-40B4-BE49-F238E27FC236}">
                    <a16:creationId xmlns:a16="http://schemas.microsoft.com/office/drawing/2014/main" id="{1B9F39E0-1457-874A-807E-DC21AB9E1A4A}"/>
                  </a:ext>
                </a:extLst>
              </p:cNvPr>
              <p:cNvSpPr>
                <a:spLocks noRot="1" noChangeAspect="1" noMove="1" noResize="1" noEditPoints="1" noAdjustHandles="1" noChangeArrowheads="1" noChangeShapeType="1" noTextEdit="1"/>
              </p:cNvSpPr>
              <p:nvPr/>
            </p:nvSpPr>
            <p:spPr>
              <a:xfrm>
                <a:off x="824650" y="1661719"/>
                <a:ext cx="7734300" cy="1354247"/>
              </a:xfrm>
              <a:prstGeom prst="rect">
                <a:avLst/>
              </a:prstGeom>
              <a:blipFill>
                <a:blip r:embed="rId3"/>
                <a:stretch>
                  <a:fillRect/>
                </a:stretch>
              </a:blipFill>
              <a:effectLst>
                <a:glow rad="63500">
                  <a:schemeClr val="accent2">
                    <a:satMod val="175000"/>
                    <a:alpha val="40000"/>
                  </a:schemeClr>
                </a:glow>
              </a:effectLst>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B498089A-E988-4444-B886-3D8D73062200}"/>
              </a:ext>
            </a:extLst>
          </p:cNvPr>
          <p:cNvSpPr/>
          <p:nvPr/>
        </p:nvSpPr>
        <p:spPr>
          <a:xfrm>
            <a:off x="824650" y="1661719"/>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Definition 12.1: </a:t>
            </a:r>
            <a:r>
              <a:rPr lang="en-US" sz="2000" b="1" dirty="0">
                <a:solidFill>
                  <a:prstClr val="black"/>
                </a:solidFill>
                <a:latin typeface="Times New Roman" pitchFamily="18" charset="0"/>
                <a:cs typeface="Times New Roman" pitchFamily="18" charset="0"/>
              </a:rPr>
              <a:t>Point Estimator</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22307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91877"/>
          </a:xfrm>
        </p:spPr>
        <p:txBody>
          <a:bodyPr>
            <a:normAutofit fontScale="90000"/>
          </a:bodyPr>
          <a:lstStyle/>
          <a:p>
            <a:pPr algn="l"/>
            <a:r>
              <a:rPr lang="en-US" sz="4000" dirty="0">
                <a:solidFill>
                  <a:srgbClr val="A50021"/>
                </a:solidFill>
                <a:latin typeface="Times New Roman" pitchFamily="18" charset="0"/>
                <a:cs typeface="Times New Roman" pitchFamily="18" charset="0"/>
              </a:rPr>
              <a:t>Point Estimator</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54230" y="1713050"/>
                <a:ext cx="7926774" cy="3707089"/>
              </a:xfrm>
            </p:spPr>
            <p:txBody>
              <a:bodyPr>
                <a:noAutofit/>
              </a:bodyPr>
              <a:lstStyle/>
              <a:p>
                <a:pPr marL="0" indent="0">
                  <a:buNone/>
                </a:pPr>
                <a:r>
                  <a:rPr lang="en-IN" sz="2000" dirty="0"/>
                  <a:t>Estimation problems occur frequently in engineering.  We often need to estimate </a:t>
                </a:r>
              </a:p>
              <a:p>
                <a:r>
                  <a:rPr lang="en-IN" sz="2000" dirty="0"/>
                  <a:t>The mean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𝜇</m:t>
                    </m:r>
                  </m:oMath>
                </a14:m>
                <a:r>
                  <a:rPr lang="en-IN" sz="2000" dirty="0"/>
                  <a:t> of a single population</a:t>
                </a:r>
              </a:p>
              <a:p>
                <a:r>
                  <a:rPr lang="en-IN" sz="2000" dirty="0"/>
                  <a:t>The variance </a:t>
                </a:r>
                <a14:m>
                  <m:oMath xmlns:m="http://schemas.openxmlformats.org/officeDocument/2006/math">
                    <m:sSup>
                      <m:sSupPr>
                        <m:ctrlPr>
                          <a:rPr lang="en-IN" sz="2000" i="1" smtClean="0">
                            <a:latin typeface="Cambria Math" panose="02040503050406030204" pitchFamily="18" charset="0"/>
                          </a:rPr>
                        </m:ctrlPr>
                      </m:sSupPr>
                      <m:e>
                        <m:r>
                          <a:rPr lang="en-IN" sz="200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oMath>
                </a14:m>
                <a:r>
                  <a:rPr lang="en-IN" sz="2000" dirty="0"/>
                  <a:t> (or standard deviation </a:t>
                </a:r>
                <a14:m>
                  <m:oMath xmlns:m="http://schemas.openxmlformats.org/officeDocument/2006/math">
                    <m:r>
                      <a:rPr lang="en-IN" sz="2000" i="1">
                        <a:latin typeface="Cambria Math" panose="02040503050406030204" pitchFamily="18" charset="0"/>
                        <a:ea typeface="Cambria Math" panose="02040503050406030204" pitchFamily="18" charset="0"/>
                      </a:rPr>
                      <m:t>𝜎</m:t>
                    </m:r>
                  </m:oMath>
                </a14:m>
                <a:r>
                  <a:rPr lang="en-IN" sz="2000" dirty="0"/>
                  <a:t>) of a single population</a:t>
                </a:r>
              </a:p>
              <a:p>
                <a:r>
                  <a:rPr lang="en-IN" sz="2000" dirty="0"/>
                  <a:t>The proportion </a:t>
                </a:r>
                <a14:m>
                  <m:oMath xmlns:m="http://schemas.openxmlformats.org/officeDocument/2006/math">
                    <m:r>
                      <a:rPr lang="en-US" sz="2000" i="1">
                        <a:latin typeface="Cambria Math" panose="02040503050406030204" pitchFamily="18" charset="0"/>
                      </a:rPr>
                      <m:t>𝑝</m:t>
                    </m:r>
                  </m:oMath>
                </a14:m>
                <a:r>
                  <a:rPr lang="en-IN" sz="2000" i="1" dirty="0"/>
                  <a:t> </a:t>
                </a:r>
                <a:r>
                  <a:rPr lang="en-IN" sz="2000" dirty="0"/>
                  <a:t>of items in a population that belong to a class of interest.</a:t>
                </a:r>
              </a:p>
              <a:p>
                <a:r>
                  <a:rPr lang="en-IN" sz="2000" dirty="0"/>
                  <a:t> The difference in means of two populations, </a:t>
                </a:r>
                <a14:m>
                  <m:oMath xmlns:m="http://schemas.openxmlformats.org/officeDocument/2006/math">
                    <m:sSub>
                      <m:sSubPr>
                        <m:ctrlPr>
                          <a:rPr lang="en-IN"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IN"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000" b="0" i="1" smtClean="0">
                            <a:latin typeface="Cambria Math" panose="02040503050406030204" pitchFamily="18" charset="0"/>
                          </a:rPr>
                          <m:t>2</m:t>
                        </m:r>
                      </m:sub>
                    </m:sSub>
                  </m:oMath>
                </a14:m>
                <a:endParaRPr lang="en-IN" sz="2000" dirty="0"/>
              </a:p>
              <a:p>
                <a:r>
                  <a:rPr lang="en-IN" sz="2000" dirty="0"/>
                  <a:t>The difference in two population proportions, </a:t>
                </a:r>
                <a14:m>
                  <m:oMath xmlns:m="http://schemas.openxmlformats.org/officeDocument/2006/math">
                    <m:sSub>
                      <m:sSubPr>
                        <m:ctrlPr>
                          <a:rPr lang="en-IN"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b="0" i="0" smtClean="0">
                        <a:latin typeface="Cambria Math" panose="02040503050406030204" pitchFamily="18" charset="0"/>
                      </a:rPr>
                      <m:t>−</m:t>
                    </m:r>
                    <m:sSub>
                      <m:sSubPr>
                        <m:ctrlPr>
                          <a:rPr lang="en-IN"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IN" sz="2000"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54230" y="1713050"/>
                <a:ext cx="7926774" cy="3707089"/>
              </a:xfrm>
              <a:blipFill>
                <a:blip r:embed="rId2"/>
                <a:stretch>
                  <a:fillRect l="-800" t="-68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Tree>
    <p:extLst>
      <p:ext uri="{BB962C8B-B14F-4D97-AF65-F5344CB8AC3E}">
        <p14:creationId xmlns:p14="http://schemas.microsoft.com/office/powerpoint/2010/main" val="558697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91877"/>
          </a:xfrm>
        </p:spPr>
        <p:txBody>
          <a:bodyPr>
            <a:normAutofit fontScale="90000"/>
          </a:bodyPr>
          <a:lstStyle/>
          <a:p>
            <a:pPr algn="l"/>
            <a:r>
              <a:rPr lang="en-US" sz="4000" dirty="0">
                <a:solidFill>
                  <a:srgbClr val="A50021"/>
                </a:solidFill>
                <a:latin typeface="Times New Roman" pitchFamily="18" charset="0"/>
                <a:cs typeface="Times New Roman" pitchFamily="18" charset="0"/>
              </a:rPr>
              <a:t>Point Estimator</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09327" y="1408250"/>
                <a:ext cx="7926774" cy="3866115"/>
              </a:xfrm>
            </p:spPr>
            <p:txBody>
              <a:bodyPr>
                <a:noAutofit/>
              </a:bodyPr>
              <a:lstStyle/>
              <a:p>
                <a:pPr marL="0" indent="0">
                  <a:buNone/>
                </a:pPr>
                <a:r>
                  <a:rPr lang="en-IN" sz="2000" dirty="0"/>
                  <a:t>Reasonable point estimates of these parameters are as follows: </a:t>
                </a:r>
              </a:p>
              <a:p>
                <a:r>
                  <a:rPr lang="en-IN" sz="2000" dirty="0"/>
                  <a:t>For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𝜇</m:t>
                    </m:r>
                  </m:oMath>
                </a14:m>
                <a:r>
                  <a:rPr lang="en-IN" sz="2000" dirty="0"/>
                  <a:t>, the estimate is </a:t>
                </a:r>
                <a14:m>
                  <m:oMath xmlns:m="http://schemas.openxmlformats.org/officeDocument/2006/math">
                    <m:acc>
                      <m:accPr>
                        <m:chr m:val="̂"/>
                        <m:ctrlPr>
                          <a:rPr lang="en-IN" sz="2000" i="1">
                            <a:solidFill>
                              <a:schemeClr val="tx1"/>
                            </a:solidFill>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cs typeface="Times New Roman" panose="02020603050405020304" pitchFamily="18" charset="0"/>
                          </a:rPr>
                          <m:t>𝜇</m:t>
                        </m:r>
                      </m:e>
                    </m:acc>
                    <m:r>
                      <a:rPr lang="en-US" sz="2000" i="1">
                        <a:solidFill>
                          <a:schemeClr val="tx1"/>
                        </a:solidFill>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𝑋</m:t>
                        </m:r>
                      </m:e>
                    </m:acc>
                  </m:oMath>
                </a14:m>
                <a:r>
                  <a:rPr lang="en-IN" sz="2000" dirty="0"/>
                  <a:t>, the sample mean.</a:t>
                </a:r>
              </a:p>
              <a:p>
                <a:r>
                  <a:rPr lang="en-IN" sz="2000" dirty="0"/>
                  <a:t>For </a:t>
                </a:r>
                <a14:m>
                  <m:oMath xmlns:m="http://schemas.openxmlformats.org/officeDocument/2006/math">
                    <m:sSup>
                      <m:sSupPr>
                        <m:ctrlPr>
                          <a:rPr lang="en-IN" sz="2000" i="1">
                            <a:latin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a14:m>
                <a:r>
                  <a:rPr lang="en-IN" sz="2000" dirty="0"/>
                  <a:t>, the estimate is </a:t>
                </a:r>
                <a14:m>
                  <m:oMath xmlns:m="http://schemas.openxmlformats.org/officeDocument/2006/math">
                    <m:sSup>
                      <m:sSupPr>
                        <m:ctrlPr>
                          <a:rPr lang="en-IN" sz="2000" i="1" smtClean="0">
                            <a:latin typeface="Cambria Math" panose="02040503050406030204" pitchFamily="18" charset="0"/>
                          </a:rPr>
                        </m:ctrlPr>
                      </m:sSupPr>
                      <m:e>
                        <m:acc>
                          <m:accPr>
                            <m:chr m:val="̂"/>
                            <m:ctrlPr>
                              <a:rPr lang="en-IN" sz="2000" i="1" smtClean="0">
                                <a:latin typeface="Cambria Math" panose="02040503050406030204" pitchFamily="18" charset="0"/>
                              </a:rPr>
                            </m:ctrlPr>
                          </m:accPr>
                          <m:e>
                            <m:r>
                              <a:rPr lang="en-IN" sz="2000" i="1">
                                <a:latin typeface="Cambria Math" panose="02040503050406030204" pitchFamily="18" charset="0"/>
                                <a:ea typeface="Cambria Math" panose="02040503050406030204" pitchFamily="18" charset="0"/>
                              </a:rPr>
                              <m:t>𝜎</m:t>
                            </m:r>
                          </m:e>
                        </m:acc>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p>
                      <m:sSupPr>
                        <m:ctrlPr>
                          <a:rPr lang="en-IN" sz="2000" i="1">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𝑠</m:t>
                        </m:r>
                      </m:e>
                      <m:sup>
                        <m:r>
                          <a:rPr lang="en-US" sz="2000" i="1">
                            <a:latin typeface="Cambria Math" panose="02040503050406030204" pitchFamily="18" charset="0"/>
                          </a:rPr>
                          <m:t>2</m:t>
                        </m:r>
                      </m:sup>
                    </m:sSup>
                  </m:oMath>
                </a14:m>
                <a:r>
                  <a:rPr lang="en-IN" sz="2000" dirty="0"/>
                  <a:t>, the sample variance. </a:t>
                </a:r>
              </a:p>
              <a:p>
                <a:r>
                  <a:rPr lang="en-IN" sz="2000" dirty="0"/>
                  <a:t>For </a:t>
                </a:r>
                <a14:m>
                  <m:oMath xmlns:m="http://schemas.openxmlformats.org/officeDocument/2006/math">
                    <m:r>
                      <a:rPr lang="en-US" sz="2000" i="1">
                        <a:latin typeface="Cambria Math" panose="02040503050406030204" pitchFamily="18" charset="0"/>
                      </a:rPr>
                      <m:t>𝑝</m:t>
                    </m:r>
                  </m:oMath>
                </a14:m>
                <a:r>
                  <a:rPr lang="en-IN" sz="2000" dirty="0"/>
                  <a:t>, the estimate is </a:t>
                </a:r>
                <a14:m>
                  <m:oMath xmlns:m="http://schemas.openxmlformats.org/officeDocument/2006/math">
                    <m:acc>
                      <m:accPr>
                        <m:chr m:val="̂"/>
                        <m:ctrlPr>
                          <a:rPr lang="en-IN" sz="2000" i="1">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𝑝</m:t>
                        </m:r>
                      </m:e>
                    </m:acc>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𝑛</m:t>
                    </m:r>
                  </m:oMath>
                </a14:m>
                <a:r>
                  <a:rPr lang="en-IN" sz="2000" dirty="0"/>
                  <a:t>, the sample proportion, where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𝑥</m:t>
                    </m:r>
                  </m:oMath>
                </a14:m>
                <a:r>
                  <a:rPr lang="en-IN" sz="2000" i="1" dirty="0"/>
                  <a:t> </a:t>
                </a:r>
                <a:r>
                  <a:rPr lang="en-IN" sz="2000" dirty="0"/>
                  <a:t>is the number of items in a random sample of size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𝑛</m:t>
                    </m:r>
                  </m:oMath>
                </a14:m>
                <a:r>
                  <a:rPr lang="en-IN" sz="2000" i="1" dirty="0"/>
                  <a:t> </a:t>
                </a:r>
                <a:r>
                  <a:rPr lang="en-IN" sz="2000" dirty="0"/>
                  <a:t>that belong to the class of interest. </a:t>
                </a:r>
              </a:p>
              <a:p>
                <a:r>
                  <a:rPr lang="en-IN" sz="2000" dirty="0"/>
                  <a:t>For </a:t>
                </a:r>
                <a14:m>
                  <m:oMath xmlns:m="http://schemas.openxmlformats.org/officeDocument/2006/math">
                    <m:sSub>
                      <m:sSubPr>
                        <m:ctrlPr>
                          <a:rPr lang="en-IN"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IN"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000" i="1">
                            <a:latin typeface="Cambria Math" panose="02040503050406030204" pitchFamily="18" charset="0"/>
                          </a:rPr>
                          <m:t>2</m:t>
                        </m:r>
                      </m:sub>
                    </m:sSub>
                  </m:oMath>
                </a14:m>
                <a:r>
                  <a:rPr lang="en-IN" sz="2000" dirty="0"/>
                  <a:t>, the estimate is </a:t>
                </a:r>
                <a14:m>
                  <m:oMath xmlns:m="http://schemas.openxmlformats.org/officeDocument/2006/math">
                    <m:sSub>
                      <m:sSubPr>
                        <m:ctrlPr>
                          <a:rPr lang="en-IN" sz="2000" i="1" smtClean="0">
                            <a:solidFill>
                              <a:schemeClr val="tx1"/>
                            </a:solidFill>
                            <a:latin typeface="Cambria Math" panose="02040503050406030204" pitchFamily="18" charset="0"/>
                          </a:rPr>
                        </m:ctrlPr>
                      </m:sSubPr>
                      <m:e>
                        <m:acc>
                          <m:accPr>
                            <m:chr m:val="̂"/>
                            <m:ctrlPr>
                              <a:rPr lang="en-IN" sz="2000" i="1" smtClean="0">
                                <a:solidFill>
                                  <a:schemeClr val="tx1"/>
                                </a:solidFill>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cs typeface="Times New Roman" panose="02020603050405020304" pitchFamily="18" charset="0"/>
                              </a:rPr>
                              <m:t>𝜇</m:t>
                            </m:r>
                          </m:e>
                        </m:acc>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acc>
                          <m:accPr>
                            <m:chr m:val="̂"/>
                            <m:ctrlPr>
                              <a:rPr lang="en-IN" sz="2000" i="1">
                                <a:solidFill>
                                  <a:schemeClr val="tx1"/>
                                </a:solidFill>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cs typeface="Times New Roman" panose="02020603050405020304" pitchFamily="18" charset="0"/>
                              </a:rPr>
                              <m:t>𝜇</m:t>
                            </m:r>
                          </m:e>
                        </m:acc>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000" b="0" i="1" smtClean="0">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acc>
                          <m:accPr>
                            <m:chr m:val="̂"/>
                            <m:ctrlPr>
                              <a:rPr lang="en-IN" sz="2000" i="1">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acc>
                          <m:accPr>
                            <m:chr m:val="̂"/>
                            <m:ctrlPr>
                              <a:rPr lang="en-IN" sz="2000" i="1">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𝑥</m:t>
                            </m:r>
                          </m:e>
                        </m:acc>
                      </m:e>
                      <m:sub>
                        <m:r>
                          <a:rPr lang="en-US" sz="2000" i="1">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IN" sz="2000" dirty="0"/>
                  <a:t>, the difference between the sample means of two independent random samples. </a:t>
                </a:r>
              </a:p>
              <a:p>
                <a:r>
                  <a:rPr lang="en-IN" sz="2000" dirty="0"/>
                  <a:t>For </a:t>
                </a:r>
                <a14:m>
                  <m:oMath xmlns:m="http://schemas.openxmlformats.org/officeDocument/2006/math">
                    <m:sSub>
                      <m:sSubPr>
                        <m:ctrlPr>
                          <a:rPr lang="en-IN"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r>
                      <a:rPr lang="en-US" sz="2000">
                        <a:latin typeface="Cambria Math" panose="02040503050406030204" pitchFamily="18" charset="0"/>
                      </a:rPr>
                      <m:t>−</m:t>
                    </m:r>
                    <m:sSub>
                      <m:sSubPr>
                        <m:ctrlPr>
                          <a:rPr lang="en-IN"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IN" sz="2000" dirty="0"/>
                  <a:t>, the estimate is </a:t>
                </a:r>
                <a14:m>
                  <m:oMath xmlns:m="http://schemas.openxmlformats.org/officeDocument/2006/math">
                    <m:sSub>
                      <m:sSubPr>
                        <m:ctrlPr>
                          <a:rPr lang="en-IN" sz="2000" i="1">
                            <a:solidFill>
                              <a:schemeClr val="tx1"/>
                            </a:solidFill>
                            <a:latin typeface="Cambria Math" panose="02040503050406030204" pitchFamily="18" charset="0"/>
                          </a:rPr>
                        </m:ctrlPr>
                      </m:sSubPr>
                      <m:e>
                        <m:acc>
                          <m:accPr>
                            <m:chr m:val="̂"/>
                            <m:ctrlPr>
                              <a:rPr lang="en-IN" sz="2000" i="1">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𝑝</m:t>
                            </m:r>
                          </m:e>
                        </m:acc>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acc>
                          <m:accPr>
                            <m:chr m:val="̂"/>
                            <m:ctrlPr>
                              <a:rPr lang="en-IN" sz="2000" i="1">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𝑝</m:t>
                            </m:r>
                          </m:e>
                        </m:acc>
                      </m:e>
                      <m:sub>
                        <m:r>
                          <a:rPr lang="en-US" sz="2000" i="1">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IN" sz="2000" dirty="0"/>
                  <a:t>, the difference between two sample proportions computed from two independent random samples. </a:t>
                </a:r>
              </a:p>
              <a:p>
                <a:endParaRPr lang="en-IN"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09327" y="1408250"/>
                <a:ext cx="7926774" cy="3866115"/>
              </a:xfrm>
              <a:blipFill>
                <a:blip r:embed="rId2"/>
                <a:stretch>
                  <a:fillRect l="-640" t="-656" r="-800" b="-32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spTree>
    <p:extLst>
      <p:ext uri="{BB962C8B-B14F-4D97-AF65-F5344CB8AC3E}">
        <p14:creationId xmlns:p14="http://schemas.microsoft.com/office/powerpoint/2010/main" val="180478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91877"/>
          </a:xfrm>
        </p:spPr>
        <p:txBody>
          <a:bodyPr>
            <a:normAutofit fontScale="90000"/>
          </a:bodyPr>
          <a:lstStyle/>
          <a:p>
            <a:pPr algn="l"/>
            <a:r>
              <a:rPr lang="en-US" sz="4000" dirty="0">
                <a:solidFill>
                  <a:srgbClr val="A50021"/>
                </a:solidFill>
                <a:latin typeface="Times New Roman" pitchFamily="18" charset="0"/>
                <a:cs typeface="Times New Roman" pitchFamily="18" charset="0"/>
              </a:rPr>
              <a:t>Central limit theorem</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1B9F39E0-1457-874A-807E-DC21AB9E1A4A}"/>
                  </a:ext>
                </a:extLst>
              </p:cNvPr>
              <p:cNvSpPr/>
              <p:nvPr/>
            </p:nvSpPr>
            <p:spPr>
              <a:xfrm>
                <a:off x="824650" y="1661719"/>
                <a:ext cx="7734300" cy="3957203"/>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a:p>
                <a:r>
                  <a:rPr lang="en-IN" dirty="0">
                    <a:solidFill>
                      <a:schemeClr val="tx1"/>
                    </a:solidFill>
                  </a:rPr>
                  <a:t>If we have two independent populations with means </a:t>
                </a:r>
                <a14:m>
                  <m:oMath xmlns:m="http://schemas.openxmlformats.org/officeDocument/2006/math">
                    <m:sSub>
                      <m:sSubPr>
                        <m:ctrlPr>
                          <a:rPr lang="en-IN"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US" i="1">
                            <a:solidFill>
                              <a:schemeClr val="tx1"/>
                            </a:solidFill>
                            <a:latin typeface="Cambria Math" panose="02040503050406030204" pitchFamily="18" charset="0"/>
                          </a:rPr>
                          <m:t>1</m:t>
                        </m:r>
                      </m:sub>
                    </m:sSub>
                  </m:oMath>
                </a14:m>
                <a:r>
                  <a:rPr lang="en-IN" dirty="0">
                    <a:solidFill>
                      <a:schemeClr val="tx1"/>
                    </a:solidFill>
                  </a:rPr>
                  <a:t> and </a:t>
                </a:r>
                <a14:m>
                  <m:oMath xmlns:m="http://schemas.openxmlformats.org/officeDocument/2006/math">
                    <m:sSub>
                      <m:sSubPr>
                        <m:ctrlPr>
                          <a:rPr lang="en-IN"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US" i="1">
                            <a:solidFill>
                              <a:schemeClr val="tx1"/>
                            </a:solidFill>
                            <a:latin typeface="Cambria Math" panose="02040503050406030204" pitchFamily="18" charset="0"/>
                          </a:rPr>
                          <m:t>2</m:t>
                        </m:r>
                      </m:sub>
                    </m:sSub>
                  </m:oMath>
                </a14:m>
                <a:r>
                  <a:rPr lang="en-IN" dirty="0">
                    <a:solidFill>
                      <a:schemeClr val="tx1"/>
                    </a:solidFill>
                  </a:rPr>
                  <a:t> and variances </a:t>
                </a:r>
                <a14:m>
                  <m:oMath xmlns:m="http://schemas.openxmlformats.org/officeDocument/2006/math">
                    <m:sSubSup>
                      <m:sSubSupPr>
                        <m:ctrlPr>
                          <a:rPr lang="en-IN" i="1" smtClean="0">
                            <a:solidFill>
                              <a:schemeClr val="tx1"/>
                            </a:solidFill>
                            <a:latin typeface="Cambria Math" panose="02040503050406030204" pitchFamily="18" charset="0"/>
                          </a:rPr>
                        </m:ctrlPr>
                      </m:sSubSupPr>
                      <m:e>
                        <m:r>
                          <a:rPr lang="en-IN" i="1" smtClean="0">
                            <a:solidFill>
                              <a:schemeClr val="tx1"/>
                            </a:solidFill>
                            <a:latin typeface="Cambria Math" panose="02040503050406030204" pitchFamily="18" charset="0"/>
                            <a:ea typeface="Cambria Math" panose="02040503050406030204" pitchFamily="18" charset="0"/>
                          </a:rPr>
                          <m:t>𝜎</m:t>
                        </m:r>
                      </m:e>
                      <m:sub>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2</m:t>
                        </m:r>
                      </m:sup>
                    </m:sSubSup>
                  </m:oMath>
                </a14:m>
                <a:r>
                  <a:rPr lang="en-IN" dirty="0">
                    <a:solidFill>
                      <a:schemeClr val="tx1"/>
                    </a:solidFill>
                  </a:rPr>
                  <a:t> and </a:t>
                </a:r>
                <a14:m>
                  <m:oMath xmlns:m="http://schemas.openxmlformats.org/officeDocument/2006/math">
                    <m:sSubSup>
                      <m:sSubSupPr>
                        <m:ctrlPr>
                          <a:rPr lang="en-IN" i="1">
                            <a:solidFill>
                              <a:schemeClr val="tx1"/>
                            </a:solidFill>
                            <a:latin typeface="Cambria Math" panose="02040503050406030204" pitchFamily="18" charset="0"/>
                          </a:rPr>
                        </m:ctrlPr>
                      </m:sSubSupPr>
                      <m:e>
                        <m:r>
                          <a:rPr lang="en-IN" i="1">
                            <a:solidFill>
                              <a:schemeClr val="tx1"/>
                            </a:solidFill>
                            <a:latin typeface="Cambria Math" panose="02040503050406030204" pitchFamily="18" charset="0"/>
                            <a:ea typeface="Cambria Math" panose="02040503050406030204" pitchFamily="18" charset="0"/>
                          </a:rPr>
                          <m:t>𝜎</m:t>
                        </m:r>
                      </m:e>
                      <m:sub>
                        <m:r>
                          <a:rPr lang="en-US" b="0" i="1" smtClean="0">
                            <a:solidFill>
                              <a:schemeClr val="tx1"/>
                            </a:solidFill>
                            <a:latin typeface="Cambria Math" panose="02040503050406030204" pitchFamily="18" charset="0"/>
                          </a:rPr>
                          <m:t>2</m:t>
                        </m:r>
                      </m:sub>
                      <m:sup>
                        <m:r>
                          <a:rPr lang="en-US" i="1">
                            <a:solidFill>
                              <a:schemeClr val="tx1"/>
                            </a:solidFill>
                            <a:latin typeface="Cambria Math" panose="02040503050406030204" pitchFamily="18" charset="0"/>
                          </a:rPr>
                          <m:t>2</m:t>
                        </m:r>
                      </m:sup>
                    </m:sSubSup>
                  </m:oMath>
                </a14:m>
                <a:r>
                  <a:rPr lang="en-IN" dirty="0">
                    <a:solidFill>
                      <a:schemeClr val="tx1"/>
                    </a:solidFill>
                  </a:rPr>
                  <a:t>, and if </a:t>
                </a:r>
                <a14:m>
                  <m:oMath xmlns:m="http://schemas.openxmlformats.org/officeDocument/2006/math">
                    <m:sSub>
                      <m:sSubPr>
                        <m:ctrlPr>
                          <a:rPr lang="en-IN" i="1" dirty="0" smtClean="0">
                            <a:solidFill>
                              <a:schemeClr val="tx1"/>
                            </a:solidFill>
                            <a:latin typeface="Cambria Math" panose="02040503050406030204" pitchFamily="18" charset="0"/>
                          </a:rPr>
                        </m:ctrlPr>
                      </m:sSubPr>
                      <m:e>
                        <m:acc>
                          <m:accPr>
                            <m:chr m:val="̅"/>
                            <m:ctrlPr>
                              <a:rPr lang="en-IN"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𝑋</m:t>
                            </m:r>
                          </m:e>
                        </m:acc>
                      </m:e>
                      <m:sub>
                        <m:r>
                          <a:rPr lang="en-US" b="0" i="1" dirty="0" smtClean="0">
                            <a:solidFill>
                              <a:schemeClr val="tx1"/>
                            </a:solidFill>
                            <a:latin typeface="Cambria Math" panose="02040503050406030204" pitchFamily="18" charset="0"/>
                          </a:rPr>
                          <m:t>1</m:t>
                        </m:r>
                      </m:sub>
                    </m:sSub>
                  </m:oMath>
                </a14:m>
                <a:r>
                  <a:rPr lang="en-IN" dirty="0">
                    <a:solidFill>
                      <a:schemeClr val="tx1"/>
                    </a:solidFill>
                  </a:rPr>
                  <a:t> and </a:t>
                </a:r>
                <a14:m>
                  <m:oMath xmlns:m="http://schemas.openxmlformats.org/officeDocument/2006/math">
                    <m:sSub>
                      <m:sSubPr>
                        <m:ctrlPr>
                          <a:rPr lang="en-IN" i="1" dirty="0">
                            <a:solidFill>
                              <a:schemeClr val="tx1"/>
                            </a:solidFill>
                            <a:latin typeface="Cambria Math" panose="02040503050406030204" pitchFamily="18" charset="0"/>
                          </a:rPr>
                        </m:ctrlPr>
                      </m:sSubPr>
                      <m:e>
                        <m:acc>
                          <m:accPr>
                            <m:chr m:val="̅"/>
                            <m:ctrlPr>
                              <a:rPr lang="en-IN" i="1" dirty="0">
                                <a:solidFill>
                                  <a:schemeClr val="tx1"/>
                                </a:solidFill>
                                <a:latin typeface="Cambria Math" panose="02040503050406030204" pitchFamily="18" charset="0"/>
                              </a:rPr>
                            </m:ctrlPr>
                          </m:accPr>
                          <m:e>
                            <m:r>
                              <a:rPr lang="en-US" i="1" dirty="0">
                                <a:solidFill>
                                  <a:schemeClr val="tx1"/>
                                </a:solidFill>
                                <a:latin typeface="Cambria Math" panose="02040503050406030204" pitchFamily="18" charset="0"/>
                              </a:rPr>
                              <m:t>𝑋</m:t>
                            </m:r>
                          </m:e>
                        </m:acc>
                      </m:e>
                      <m:sub>
                        <m:r>
                          <a:rPr lang="en-US" b="0" i="1" dirty="0" smtClean="0">
                            <a:solidFill>
                              <a:schemeClr val="tx1"/>
                            </a:solidFill>
                            <a:latin typeface="Cambria Math" panose="02040503050406030204" pitchFamily="18" charset="0"/>
                          </a:rPr>
                          <m:t>2</m:t>
                        </m:r>
                      </m:sub>
                    </m:sSub>
                  </m:oMath>
                </a14:m>
                <a:r>
                  <a:rPr lang="en-IN" i="1" dirty="0">
                    <a:solidFill>
                      <a:schemeClr val="tx1"/>
                    </a:solidFill>
                  </a:rPr>
                  <a:t> </a:t>
                </a:r>
                <a:r>
                  <a:rPr lang="en-IN" dirty="0">
                    <a:solidFill>
                      <a:schemeClr val="tx1"/>
                    </a:solidFill>
                  </a:rPr>
                  <a:t>are the sample means of two independent random samples of sizes </a:t>
                </a:r>
                <a14:m>
                  <m:oMath xmlns:m="http://schemas.openxmlformats.org/officeDocument/2006/math">
                    <m:sSub>
                      <m:sSubPr>
                        <m:ctrlPr>
                          <a:rPr lang="en-IN"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e>
                      <m:sub>
                        <m:r>
                          <a:rPr lang="en-US" i="1">
                            <a:solidFill>
                              <a:schemeClr val="tx1"/>
                            </a:solidFill>
                            <a:latin typeface="Cambria Math" panose="02040503050406030204" pitchFamily="18" charset="0"/>
                          </a:rPr>
                          <m:t>1</m:t>
                        </m:r>
                      </m:sub>
                    </m:sSub>
                  </m:oMath>
                </a14:m>
                <a:r>
                  <a:rPr lang="en-IN" dirty="0">
                    <a:solidFill>
                      <a:schemeClr val="tx1"/>
                    </a:solidFill>
                  </a:rPr>
                  <a:t> and </a:t>
                </a:r>
                <a14:m>
                  <m:oMath xmlns:m="http://schemas.openxmlformats.org/officeDocument/2006/math">
                    <m:sSub>
                      <m:sSubPr>
                        <m:ctrlPr>
                          <a:rPr lang="en-IN"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 </m:t>
                    </m:r>
                  </m:oMath>
                </a14:m>
                <a:r>
                  <a:rPr lang="en-IN" dirty="0">
                    <a:solidFill>
                      <a:schemeClr val="tx1"/>
                    </a:solidFill>
                  </a:rPr>
                  <a:t>from these populations, then the sampling distribution of </a:t>
                </a:r>
              </a:p>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𝑍</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sSub>
                            <m:sSubPr>
                              <m:ctrlPr>
                                <a:rPr lang="en-IN" i="1" dirty="0">
                                  <a:solidFill>
                                    <a:schemeClr val="tx1"/>
                                  </a:solidFill>
                                  <a:latin typeface="Cambria Math" panose="02040503050406030204" pitchFamily="18" charset="0"/>
                                </a:rPr>
                              </m:ctrlPr>
                            </m:sSubPr>
                            <m:e>
                              <m:acc>
                                <m:accPr>
                                  <m:chr m:val="̅"/>
                                  <m:ctrlPr>
                                    <a:rPr lang="en-IN" i="1" dirty="0">
                                      <a:solidFill>
                                        <a:schemeClr val="tx1"/>
                                      </a:solidFill>
                                      <a:latin typeface="Cambria Math" panose="02040503050406030204" pitchFamily="18" charset="0"/>
                                    </a:rPr>
                                  </m:ctrlPr>
                                </m:accPr>
                                <m:e>
                                  <m:r>
                                    <a:rPr lang="en-US" i="1" dirty="0">
                                      <a:solidFill>
                                        <a:schemeClr val="tx1"/>
                                      </a:solidFill>
                                      <a:latin typeface="Cambria Math" panose="02040503050406030204" pitchFamily="18" charset="0"/>
                                    </a:rPr>
                                    <m:t>𝑋</m:t>
                                  </m:r>
                                </m:e>
                              </m:acc>
                            </m:e>
                            <m:sub>
                              <m:r>
                                <a:rPr lang="en-US" i="1" dirty="0">
                                  <a:solidFill>
                                    <a:schemeClr val="tx1"/>
                                  </a:solidFill>
                                  <a:latin typeface="Cambria Math" panose="02040503050406030204" pitchFamily="18" charset="0"/>
                                </a:rPr>
                                <m:t>1</m:t>
                              </m:r>
                            </m:sub>
                          </m:sSub>
                          <m:r>
                            <a:rPr lang="en-US" b="0" i="1" dirty="0" smtClean="0">
                              <a:solidFill>
                                <a:schemeClr val="tx1"/>
                              </a:solidFill>
                              <a:latin typeface="Cambria Math" panose="02040503050406030204" pitchFamily="18" charset="0"/>
                            </a:rPr>
                            <m:t>−</m:t>
                          </m:r>
                          <m:sSub>
                            <m:sSubPr>
                              <m:ctrlPr>
                                <a:rPr lang="en-IN" i="1" dirty="0">
                                  <a:solidFill>
                                    <a:schemeClr val="tx1"/>
                                  </a:solidFill>
                                  <a:latin typeface="Cambria Math" panose="02040503050406030204" pitchFamily="18" charset="0"/>
                                </a:rPr>
                              </m:ctrlPr>
                            </m:sSubPr>
                            <m:e>
                              <m:acc>
                                <m:accPr>
                                  <m:chr m:val="̅"/>
                                  <m:ctrlPr>
                                    <a:rPr lang="en-IN" i="1" dirty="0">
                                      <a:solidFill>
                                        <a:schemeClr val="tx1"/>
                                      </a:solidFill>
                                      <a:latin typeface="Cambria Math" panose="02040503050406030204" pitchFamily="18" charset="0"/>
                                    </a:rPr>
                                  </m:ctrlPr>
                                </m:accPr>
                                <m:e>
                                  <m:r>
                                    <a:rPr lang="en-US" i="1" dirty="0">
                                      <a:solidFill>
                                        <a:schemeClr val="tx1"/>
                                      </a:solidFill>
                                      <a:latin typeface="Cambria Math" panose="02040503050406030204" pitchFamily="18" charset="0"/>
                                    </a:rPr>
                                    <m:t>𝑋</m:t>
                                  </m:r>
                                </m:e>
                              </m:acc>
                            </m:e>
                            <m:sub>
                              <m:r>
                                <a:rPr lang="en-US" b="0" i="1" dirty="0" smtClean="0">
                                  <a:solidFill>
                                    <a:schemeClr val="tx1"/>
                                  </a:solidFill>
                                  <a:latin typeface="Cambria Math" panose="02040503050406030204" pitchFamily="18" charset="0"/>
                                </a:rPr>
                                <m:t>2</m:t>
                              </m:r>
                            </m:sub>
                          </m:sSub>
                          <m:r>
                            <a:rPr lang="en-US" b="0" i="1" dirty="0" smtClean="0">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b="0" i="1" smtClean="0">
                              <a:solidFill>
                                <a:schemeClr val="tx1"/>
                              </a:solidFill>
                              <a:latin typeface="Cambria Math" panose="02040503050406030204" pitchFamily="18" charset="0"/>
                            </a:rPr>
                            <m:t>)</m:t>
                          </m:r>
                        </m:num>
                        <m:den>
                          <m:rad>
                            <m:radPr>
                              <m:degHide m:val="on"/>
                              <m:ctrlPr>
                                <a:rPr lang="en-US" b="0" i="1" smtClean="0">
                                  <a:solidFill>
                                    <a:schemeClr val="tx1"/>
                                  </a:solidFill>
                                  <a:latin typeface="Cambria Math" panose="02040503050406030204" pitchFamily="18" charset="0"/>
                                </a:rPr>
                              </m:ctrlPr>
                            </m:radPr>
                            <m:deg/>
                            <m:e>
                              <m:f>
                                <m:fPr>
                                  <m:ctrlPr>
                                    <a:rPr lang="en-US" b="0" i="1" smtClean="0">
                                      <a:solidFill>
                                        <a:schemeClr val="tx1"/>
                                      </a:solidFill>
                                      <a:latin typeface="Cambria Math" panose="02040503050406030204" pitchFamily="18" charset="0"/>
                                    </a:rPr>
                                  </m:ctrlPr>
                                </m:fPr>
                                <m:num>
                                  <m:sSubSup>
                                    <m:sSubSupPr>
                                      <m:ctrlPr>
                                        <a:rPr lang="en-IN" i="1" smtClean="0">
                                          <a:solidFill>
                                            <a:schemeClr val="tx1"/>
                                          </a:solidFill>
                                          <a:latin typeface="Cambria Math" panose="02040503050406030204" pitchFamily="18" charset="0"/>
                                        </a:rPr>
                                      </m:ctrlPr>
                                    </m:sSubSupPr>
                                    <m:e>
                                      <m:r>
                                        <a:rPr lang="en-IN" i="1">
                                          <a:solidFill>
                                            <a:schemeClr val="tx1"/>
                                          </a:solidFill>
                                          <a:latin typeface="Cambria Math" panose="02040503050406030204" pitchFamily="18" charset="0"/>
                                          <a:ea typeface="Cambria Math" panose="02040503050406030204" pitchFamily="18" charset="0"/>
                                        </a:rPr>
                                        <m:t>𝜎</m:t>
                                      </m:r>
                                    </m:e>
                                    <m:sub>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2</m:t>
                                      </m:r>
                                    </m:sup>
                                  </m:sSubSup>
                                </m:num>
                                <m:den>
                                  <m:sSub>
                                    <m:sSubPr>
                                      <m:ctrlPr>
                                        <a:rPr lang="en-IN"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e>
                                    <m:sub>
                                      <m:r>
                                        <a:rPr lang="en-US" i="1">
                                          <a:solidFill>
                                            <a:schemeClr val="tx1"/>
                                          </a:solidFill>
                                          <a:latin typeface="Cambria Math" panose="02040503050406030204" pitchFamily="18" charset="0"/>
                                        </a:rPr>
                                        <m:t>1</m:t>
                                      </m:r>
                                    </m:sub>
                                  </m:sSub>
                                </m:den>
                              </m:f>
                              <m:r>
                                <a:rPr lang="en-US" b="0" i="1" smtClean="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Sup>
                                    <m:sSubSupPr>
                                      <m:ctrlPr>
                                        <a:rPr lang="en-IN" i="1">
                                          <a:solidFill>
                                            <a:schemeClr val="tx1"/>
                                          </a:solidFill>
                                          <a:latin typeface="Cambria Math" panose="02040503050406030204" pitchFamily="18" charset="0"/>
                                        </a:rPr>
                                      </m:ctrlPr>
                                    </m:sSubSupPr>
                                    <m:e>
                                      <m:r>
                                        <a:rPr lang="en-IN" i="1">
                                          <a:solidFill>
                                            <a:schemeClr val="tx1"/>
                                          </a:solidFill>
                                          <a:latin typeface="Cambria Math" panose="02040503050406030204" pitchFamily="18" charset="0"/>
                                          <a:ea typeface="Cambria Math" panose="02040503050406030204" pitchFamily="18" charset="0"/>
                                        </a:rPr>
                                        <m:t>𝜎</m:t>
                                      </m:r>
                                    </m:e>
                                    <m:sub>
                                      <m:r>
                                        <a:rPr lang="en-US" b="0" i="1" smtClean="0">
                                          <a:solidFill>
                                            <a:schemeClr val="tx1"/>
                                          </a:solidFill>
                                          <a:latin typeface="Cambria Math" panose="02040503050406030204" pitchFamily="18" charset="0"/>
                                          <a:ea typeface="Cambria Math" panose="02040503050406030204" pitchFamily="18" charset="0"/>
                                        </a:rPr>
                                        <m:t>2</m:t>
                                      </m:r>
                                    </m:sub>
                                    <m:sup>
                                      <m:r>
                                        <a:rPr lang="en-US" i="1">
                                          <a:solidFill>
                                            <a:schemeClr val="tx1"/>
                                          </a:solidFill>
                                          <a:latin typeface="Cambria Math" panose="02040503050406030204" pitchFamily="18" charset="0"/>
                                        </a:rPr>
                                        <m:t>2</m:t>
                                      </m:r>
                                    </m:sup>
                                  </m:sSubSup>
                                </m:num>
                                <m:den>
                                  <m:sSub>
                                    <m:sSubPr>
                                      <m:ctrlPr>
                                        <a:rPr lang="en-IN"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e>
                                    <m:sub>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b>
                                  </m:sSub>
                                </m:den>
                              </m:f>
                            </m:e>
                          </m:rad>
                        </m:den>
                      </m:f>
                    </m:oMath>
                  </m:oMathPara>
                </a14:m>
                <a:endParaRPr lang="en-IN" dirty="0">
                  <a:solidFill>
                    <a:schemeClr val="tx1"/>
                  </a:solidFill>
                </a:endParaRPr>
              </a:p>
              <a:p>
                <a:r>
                  <a:rPr lang="en-IN" dirty="0">
                    <a:solidFill>
                      <a:schemeClr val="tx1"/>
                    </a:solidFill>
                  </a:rPr>
                  <a:t>is approximately standard normal, if the conditions of the central limit theorem apply. If the two populations are normal, the sampling distribution of Z is exactly standard normal. </a:t>
                </a:r>
              </a:p>
              <a:p>
                <a:endParaRPr lang="en-IN" dirty="0">
                  <a:solidFill>
                    <a:schemeClr val="tx1"/>
                  </a:solidFill>
                </a:endParaRPr>
              </a:p>
            </p:txBody>
          </p:sp>
        </mc:Choice>
        <mc:Fallback>
          <p:sp>
            <p:nvSpPr>
              <p:cNvPr id="7" name="Rectangle 6">
                <a:extLst>
                  <a:ext uri="{FF2B5EF4-FFF2-40B4-BE49-F238E27FC236}">
                    <a16:creationId xmlns:a16="http://schemas.microsoft.com/office/drawing/2014/main" id="{1B9F39E0-1457-874A-807E-DC21AB9E1A4A}"/>
                  </a:ext>
                </a:extLst>
              </p:cNvPr>
              <p:cNvSpPr>
                <a:spLocks noRot="1" noChangeAspect="1" noMove="1" noResize="1" noEditPoints="1" noAdjustHandles="1" noChangeArrowheads="1" noChangeShapeType="1" noTextEdit="1"/>
              </p:cNvSpPr>
              <p:nvPr/>
            </p:nvSpPr>
            <p:spPr>
              <a:xfrm>
                <a:off x="824650" y="1661719"/>
                <a:ext cx="7734300" cy="3957203"/>
              </a:xfrm>
              <a:prstGeom prst="rect">
                <a:avLst/>
              </a:prstGeom>
              <a:blipFill>
                <a:blip r:embed="rId2"/>
                <a:stretch>
                  <a:fillRect/>
                </a:stretch>
              </a:blipFill>
              <a:effectLst>
                <a:glow rad="63500">
                  <a:schemeClr val="accent2">
                    <a:satMod val="175000"/>
                    <a:alpha val="40000"/>
                  </a:schemeClr>
                </a:glow>
              </a:effectLst>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B498089A-E988-4444-B886-3D8D73062200}"/>
              </a:ext>
            </a:extLst>
          </p:cNvPr>
          <p:cNvSpPr/>
          <p:nvPr/>
        </p:nvSpPr>
        <p:spPr>
          <a:xfrm>
            <a:off x="800550" y="1238809"/>
            <a:ext cx="7758400" cy="84582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Definition 12.2: </a:t>
            </a:r>
            <a:r>
              <a:rPr lang="en-US" sz="2000" b="1" dirty="0">
                <a:solidFill>
                  <a:prstClr val="black"/>
                </a:solidFill>
                <a:latin typeface="Times New Roman" pitchFamily="18" charset="0"/>
                <a:cs typeface="Times New Roman" pitchFamily="18" charset="0"/>
              </a:rPr>
              <a:t>Approximate Sampling Distribution of a Difference in Sample Means </a:t>
            </a:r>
          </a:p>
        </p:txBody>
      </p:sp>
    </p:spTree>
    <p:extLst>
      <p:ext uri="{BB962C8B-B14F-4D97-AF65-F5344CB8AC3E}">
        <p14:creationId xmlns:p14="http://schemas.microsoft.com/office/powerpoint/2010/main" val="376962638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15114</TotalTime>
  <Words>2012</Words>
  <Application>Microsoft Macintosh PowerPoint</Application>
  <PresentationFormat>Custom</PresentationFormat>
  <Paragraphs>165</Paragraphs>
  <Slides>21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宋体</vt:lpstr>
      <vt:lpstr>Arial</vt:lpstr>
      <vt:lpstr>Calibri</vt:lpstr>
      <vt:lpstr>Cambria Math</vt:lpstr>
      <vt:lpstr>Corbel</vt:lpstr>
      <vt:lpstr>Garamond</vt:lpstr>
      <vt:lpstr>Gill Sans MT</vt:lpstr>
      <vt:lpstr>MathematicalPi</vt:lpstr>
      <vt:lpstr>Noto Sans CJK SC</vt:lpstr>
      <vt:lpstr>Times</vt:lpstr>
      <vt:lpstr>Times New Roman</vt:lpstr>
      <vt:lpstr>TimesNewRomanPS</vt:lpstr>
      <vt:lpstr>Wingdings 2</vt:lpstr>
      <vt:lpstr>Parcel</vt:lpstr>
      <vt:lpstr>Introduction to  Data Analytics</vt:lpstr>
      <vt:lpstr>Quote of the day..</vt:lpstr>
      <vt:lpstr>In this presentation…</vt:lpstr>
      <vt:lpstr>Point Estimation</vt:lpstr>
      <vt:lpstr>Point Estimation</vt:lpstr>
      <vt:lpstr>Point Estimator</vt:lpstr>
      <vt:lpstr>Point Estimator</vt:lpstr>
      <vt:lpstr>Point Estimator</vt:lpstr>
      <vt:lpstr>Central limit theorem</vt:lpstr>
      <vt:lpstr>Unbiased Estimators </vt:lpstr>
      <vt:lpstr>Variance of a Point Estimator </vt:lpstr>
      <vt:lpstr>Standard Error</vt:lpstr>
      <vt:lpstr>Mean Squared Error of an Estimator </vt:lpstr>
      <vt:lpstr>Mean Squared Error of an Estimator </vt:lpstr>
      <vt:lpstr>METHODS OF POINT ESTIMATION </vt:lpstr>
      <vt:lpstr>Method of Moments </vt:lpstr>
      <vt:lpstr>Method of Moments </vt:lpstr>
      <vt:lpstr>Method of Maximum Likelihood </vt:lpstr>
      <vt:lpstr>Method of Maximum Likelihood </vt:lpstr>
      <vt:lpstr>Properties of the Maximum Likelihood Estimator </vt:lpstr>
      <vt:lpstr>PowerPoint Presentation</vt:lpstr>
    </vt:vector>
  </TitlesOfParts>
  <Manager/>
  <Company>IIIT Sri City</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Dr Sreeja S R</dc:creator>
  <cp:keywords/>
  <dc:description/>
  <cp:lastModifiedBy>Microsoft Office User</cp:lastModifiedBy>
  <cp:revision>795</cp:revision>
  <dcterms:created xsi:type="dcterms:W3CDTF">2016-07-28T11:27:44Z</dcterms:created>
  <dcterms:modified xsi:type="dcterms:W3CDTF">2021-09-13T05:10:13Z</dcterms:modified>
  <cp:category/>
</cp:coreProperties>
</file>