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5"/>
  </p:notesMasterIdLst>
  <p:handoutMasterIdLst>
    <p:handoutMasterId r:id="rId36"/>
  </p:handoutMasterIdLst>
  <p:sldIdLst>
    <p:sldId id="494" r:id="rId2"/>
    <p:sldId id="377" r:id="rId3"/>
    <p:sldId id="454" r:id="rId4"/>
    <p:sldId id="419" r:id="rId5"/>
    <p:sldId id="420" r:id="rId6"/>
    <p:sldId id="421" r:id="rId7"/>
    <p:sldId id="422" r:id="rId8"/>
    <p:sldId id="423" r:id="rId9"/>
    <p:sldId id="416" r:id="rId10"/>
    <p:sldId id="417" r:id="rId11"/>
    <p:sldId id="404" r:id="rId12"/>
    <p:sldId id="461" r:id="rId13"/>
    <p:sldId id="405" r:id="rId14"/>
    <p:sldId id="388" r:id="rId15"/>
    <p:sldId id="389" r:id="rId16"/>
    <p:sldId id="406" r:id="rId17"/>
    <p:sldId id="390" r:id="rId18"/>
    <p:sldId id="462" r:id="rId19"/>
    <p:sldId id="463" r:id="rId20"/>
    <p:sldId id="464" r:id="rId21"/>
    <p:sldId id="465" r:id="rId22"/>
    <p:sldId id="466" r:id="rId23"/>
    <p:sldId id="467" r:id="rId24"/>
    <p:sldId id="468" r:id="rId25"/>
    <p:sldId id="469" r:id="rId26"/>
    <p:sldId id="474" r:id="rId27"/>
    <p:sldId id="470" r:id="rId28"/>
    <p:sldId id="471" r:id="rId29"/>
    <p:sldId id="472" r:id="rId30"/>
    <p:sldId id="475" r:id="rId31"/>
    <p:sldId id="476" r:id="rId32"/>
    <p:sldId id="473" r:id="rId33"/>
    <p:sldId id="294" r:id="rId34"/>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2C6035-CFFB-4F8D-B6C5-BBCB24B98285}">
          <p14:sldIdLst>
            <p14:sldId id="494"/>
            <p14:sldId id="377"/>
            <p14:sldId id="454"/>
            <p14:sldId id="419"/>
            <p14:sldId id="420"/>
            <p14:sldId id="421"/>
            <p14:sldId id="422"/>
            <p14:sldId id="423"/>
            <p14:sldId id="416"/>
            <p14:sldId id="417"/>
            <p14:sldId id="404"/>
            <p14:sldId id="461"/>
            <p14:sldId id="405"/>
            <p14:sldId id="388"/>
            <p14:sldId id="389"/>
            <p14:sldId id="406"/>
            <p14:sldId id="390"/>
            <p14:sldId id="462"/>
            <p14:sldId id="463"/>
            <p14:sldId id="464"/>
            <p14:sldId id="465"/>
            <p14:sldId id="466"/>
            <p14:sldId id="467"/>
            <p14:sldId id="468"/>
            <p14:sldId id="469"/>
            <p14:sldId id="474"/>
            <p14:sldId id="470"/>
            <p14:sldId id="471"/>
            <p14:sldId id="472"/>
            <p14:sldId id="475"/>
            <p14:sldId id="476"/>
            <p14:sldId id="473"/>
            <p14:sldId id="294"/>
          </p14:sldIdLst>
        </p14:section>
      </p14:sectionLst>
    </p:ex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B5ED7"/>
    <a:srgbClr val="A50021"/>
    <a:srgbClr val="073C8B"/>
    <a:srgbClr val="CC3300"/>
    <a:srgbClr val="9966FF"/>
    <a:srgbClr val="EBEBBD"/>
    <a:srgbClr val="FFFFFF"/>
    <a:srgbClr val="FFFF99"/>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3" autoAdjust="0"/>
    <p:restoredTop sz="94660"/>
  </p:normalViewPr>
  <p:slideViewPr>
    <p:cSldViewPr snapToGrid="0">
      <p:cViewPr varScale="1">
        <p:scale>
          <a:sx n="108" d="100"/>
          <a:sy n="108" d="100"/>
        </p:scale>
        <p:origin x="216" y="248"/>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869DFD-33B0-FF44-9D32-DC482486C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65D88A-242F-BB40-BDA1-0EDC295D8E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60678-548A-5E4E-834F-439F34AB8E17}" type="datetimeFigureOut">
              <a:rPr lang="en-US" smtClean="0"/>
              <a:t>10/18/21</a:t>
            </a:fld>
            <a:endParaRPr lang="en-US"/>
          </a:p>
        </p:txBody>
      </p:sp>
      <p:sp>
        <p:nvSpPr>
          <p:cNvPr id="4" name="Footer Placeholder 3">
            <a:extLst>
              <a:ext uri="{FF2B5EF4-FFF2-40B4-BE49-F238E27FC236}">
                <a16:creationId xmlns:a16="http://schemas.microsoft.com/office/drawing/2014/main" id="{3121D6BB-4956-3B4C-B4FB-9C046E72EF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IIITS: Data Analytics</a:t>
            </a:r>
          </a:p>
        </p:txBody>
      </p:sp>
      <p:sp>
        <p:nvSpPr>
          <p:cNvPr id="5" name="Slide Number Placeholder 4">
            <a:extLst>
              <a:ext uri="{FF2B5EF4-FFF2-40B4-BE49-F238E27FC236}">
                <a16:creationId xmlns:a16="http://schemas.microsoft.com/office/drawing/2014/main" id="{ABD504C6-18DF-4C47-B130-9CD97FAB90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411D32-C201-9A45-8F23-DAB0F7BDFEB2}" type="slidenum">
              <a:rPr lang="en-US" smtClean="0"/>
              <a:t>‹#›</a:t>
            </a:fld>
            <a:endParaRPr lang="en-US"/>
          </a:p>
        </p:txBody>
      </p:sp>
    </p:spTree>
    <p:extLst>
      <p:ext uri="{BB962C8B-B14F-4D97-AF65-F5344CB8AC3E}">
        <p14:creationId xmlns:p14="http://schemas.microsoft.com/office/powerpoint/2010/main" val="802699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DDF0D-1718-8B45-BE9A-81996082AD0B}" type="datetimeFigureOut">
              <a:rPr lang="en-US" smtClean="0"/>
              <a:t>10/17/21</a:t>
            </a:fld>
            <a:endParaRPr lang="en-US"/>
          </a:p>
        </p:txBody>
      </p:sp>
      <p:sp>
        <p:nvSpPr>
          <p:cNvPr id="4" name="Slide Image Placeholder 3"/>
          <p:cNvSpPr>
            <a:spLocks noGrp="1" noRot="1" noChangeAspect="1"/>
          </p:cNvSpPr>
          <p:nvPr>
            <p:ph type="sldImg" idx="2"/>
          </p:nvPr>
        </p:nvSpPr>
        <p:spPr>
          <a:xfrm>
            <a:off x="1322388" y="1143000"/>
            <a:ext cx="421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IIITS: Data Analytics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54D39-CC0D-9447-BB27-BCB833642F46}" type="slidenum">
              <a:rPr lang="en-US" smtClean="0"/>
              <a:t>‹#›</a:t>
            </a:fld>
            <a:endParaRPr lang="en-US"/>
          </a:p>
        </p:txBody>
      </p:sp>
    </p:spTree>
    <p:extLst>
      <p:ext uri="{BB962C8B-B14F-4D97-AF65-F5344CB8AC3E}">
        <p14:creationId xmlns:p14="http://schemas.microsoft.com/office/powerpoint/2010/main" val="22989095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58" y="2386744"/>
            <a:ext cx="7104575" cy="1645920"/>
          </a:xfrm>
          <a:solidFill>
            <a:srgbClr val="FFFFFF"/>
          </a:solidFill>
          <a:ln w="38100">
            <a:solidFill>
              <a:srgbClr val="404040"/>
            </a:solidFill>
          </a:ln>
        </p:spPr>
        <p:txBody>
          <a:bodyPr lIns="274320" rIns="274320" anchor="ctr" anchorCtr="1">
            <a:normAutofit/>
          </a:bodyPr>
          <a:lstStyle>
            <a:lvl1pPr algn="ctr">
              <a:defRPr sz="341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69475" y="4352544"/>
            <a:ext cx="5222540" cy="1239894"/>
          </a:xfrm>
          <a:noFill/>
        </p:spPr>
        <p:txBody>
          <a:bodyPr>
            <a:normAutofit/>
          </a:bodyPr>
          <a:lstStyle>
            <a:lvl1pPr marL="0" indent="0" algn="ctr">
              <a:buNone/>
              <a:defRPr sz="1856">
                <a:solidFill>
                  <a:schemeClr val="tx1">
                    <a:lumMod val="75000"/>
                    <a:lumOff val="25000"/>
                  </a:schemeClr>
                </a:solidFill>
              </a:defRPr>
            </a:lvl1pPr>
            <a:lvl2pPr marL="446593" indent="0" algn="ctr">
              <a:buNone/>
              <a:defRPr sz="1856"/>
            </a:lvl2pPr>
            <a:lvl3pPr marL="893186" indent="0" algn="ctr">
              <a:buNone/>
              <a:defRPr sz="1758"/>
            </a:lvl3pPr>
            <a:lvl4pPr marL="1339779" indent="0" algn="ctr">
              <a:buNone/>
              <a:defRPr sz="1563"/>
            </a:lvl4pPr>
            <a:lvl5pPr marL="1786372" indent="0" algn="ctr">
              <a:buNone/>
              <a:defRPr sz="1563"/>
            </a:lvl5pPr>
            <a:lvl6pPr marL="2232965" indent="0" algn="ctr">
              <a:buNone/>
              <a:defRPr sz="1563"/>
            </a:lvl6pPr>
            <a:lvl7pPr marL="2679558" indent="0" algn="ctr">
              <a:buNone/>
              <a:defRPr sz="1563"/>
            </a:lvl7pPr>
            <a:lvl8pPr marL="3126151" indent="0" algn="ctr">
              <a:buNone/>
              <a:defRPr sz="1563"/>
            </a:lvl8pPr>
            <a:lvl9pPr marL="3572744" indent="0" algn="ctr">
              <a:buNone/>
              <a:defRPr sz="156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r>
              <a:rPr lang="en-IN"/>
              <a:t>IIITS: Data Analytics</a:t>
            </a:r>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35912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r>
              <a:rPr lang="en-IN"/>
              <a:t>IIITS: Data Analytics</a:t>
            </a:r>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89798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4193" y="937260"/>
            <a:ext cx="1079034"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44247" y="937260"/>
            <a:ext cx="4828347"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r>
              <a:rPr lang="en-IN"/>
              <a:t>IIITS: Data Analytics</a:t>
            </a:r>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27653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r>
              <a:rPr lang="en-IN"/>
              <a:t>IIITS: Data Analytics</a:t>
            </a: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255043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2740" y="2386744"/>
            <a:ext cx="7105369" cy="1645920"/>
          </a:xfrm>
          <a:solidFill>
            <a:srgbClr val="FFFFFF"/>
          </a:solidFill>
          <a:ln w="38100">
            <a:solidFill>
              <a:srgbClr val="404040"/>
            </a:solidFill>
          </a:ln>
        </p:spPr>
        <p:txBody>
          <a:bodyPr lIns="274320" rIns="274320" anchor="ctr" anchorCtr="1">
            <a:normAutofit/>
          </a:bodyPr>
          <a:lstStyle>
            <a:lvl1pPr>
              <a:defRPr sz="341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69475" y="4352465"/>
            <a:ext cx="5222540" cy="1265082"/>
          </a:xfrm>
        </p:spPr>
        <p:txBody>
          <a:bodyPr anchor="t" anchorCtr="1">
            <a:normAutofit/>
          </a:bodyPr>
          <a:lstStyle>
            <a:lvl1pPr marL="0" indent="0">
              <a:buNone/>
              <a:defRPr sz="1856">
                <a:solidFill>
                  <a:schemeClr val="tx1"/>
                </a:solidFill>
              </a:defRPr>
            </a:lvl1pPr>
            <a:lvl2pPr marL="446593" indent="0">
              <a:buNone/>
              <a:defRPr sz="1856">
                <a:solidFill>
                  <a:schemeClr val="tx1">
                    <a:tint val="75000"/>
                  </a:schemeClr>
                </a:solidFill>
              </a:defRPr>
            </a:lvl2pPr>
            <a:lvl3pPr marL="893186" indent="0">
              <a:buNone/>
              <a:defRPr sz="1758">
                <a:solidFill>
                  <a:schemeClr val="tx1">
                    <a:tint val="75000"/>
                  </a:schemeClr>
                </a:solidFill>
              </a:defRPr>
            </a:lvl3pPr>
            <a:lvl4pPr marL="1339779" indent="0">
              <a:buNone/>
              <a:defRPr sz="1563">
                <a:solidFill>
                  <a:schemeClr val="tx1">
                    <a:tint val="75000"/>
                  </a:schemeClr>
                </a:solidFill>
              </a:defRPr>
            </a:lvl4pPr>
            <a:lvl5pPr marL="1786372" indent="0">
              <a:buNone/>
              <a:defRPr sz="1563">
                <a:solidFill>
                  <a:schemeClr val="tx1">
                    <a:tint val="75000"/>
                  </a:schemeClr>
                </a:solidFill>
              </a:defRPr>
            </a:lvl5pPr>
            <a:lvl6pPr marL="2232965" indent="0">
              <a:buNone/>
              <a:defRPr sz="1563">
                <a:solidFill>
                  <a:schemeClr val="tx1">
                    <a:tint val="75000"/>
                  </a:schemeClr>
                </a:solidFill>
              </a:defRPr>
            </a:lvl6pPr>
            <a:lvl7pPr marL="2679558" indent="0">
              <a:buNone/>
              <a:defRPr sz="1563">
                <a:solidFill>
                  <a:schemeClr val="tx1">
                    <a:tint val="75000"/>
                  </a:schemeClr>
                </a:solidFill>
              </a:defRPr>
            </a:lvl7pPr>
            <a:lvl8pPr marL="3126151" indent="0">
              <a:buNone/>
              <a:defRPr sz="1563">
                <a:solidFill>
                  <a:schemeClr val="tx1">
                    <a:tint val="75000"/>
                  </a:schemeClr>
                </a:solidFill>
              </a:defRPr>
            </a:lvl8pPr>
            <a:lvl9pPr marL="3572744" indent="0">
              <a:buNone/>
              <a:defRPr sz="1563">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r>
              <a:rPr lang="en-IN"/>
              <a:t>IIITS: Data Analytics</a:t>
            </a: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38452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57" y="2638044"/>
            <a:ext cx="3366228"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6804" y="2638044"/>
            <a:ext cx="3368780"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IN"/>
              <a:t>IIITS: IDA - M2021</a:t>
            </a:r>
          </a:p>
        </p:txBody>
      </p:sp>
      <p:sp>
        <p:nvSpPr>
          <p:cNvPr id="9" name="Footer Placeholder 8"/>
          <p:cNvSpPr>
            <a:spLocks noGrp="1"/>
          </p:cNvSpPr>
          <p:nvPr>
            <p:ph type="ftr" sz="quarter" idx="11"/>
          </p:nvPr>
        </p:nvSpPr>
        <p:spPr/>
        <p:txBody>
          <a:bodyPr/>
          <a:lstStyle/>
          <a:p>
            <a:r>
              <a:rPr lang="en-IN"/>
              <a:t>IIITS: Data Analytics</a:t>
            </a:r>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91272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8455" y="2313437"/>
            <a:ext cx="3366229"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4" name="Content Placeholder 3"/>
          <p:cNvSpPr>
            <a:spLocks noGrp="1"/>
          </p:cNvSpPr>
          <p:nvPr>
            <p:ph sz="half" idx="2"/>
          </p:nvPr>
        </p:nvSpPr>
        <p:spPr>
          <a:xfrm>
            <a:off x="1128455" y="3143250"/>
            <a:ext cx="3366229"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866804" y="3143250"/>
            <a:ext cx="3368780"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866804" y="2313437"/>
            <a:ext cx="3368780"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r>
              <a:rPr lang="en-IN"/>
              <a:t>IIITS: Data Analytics</a:t>
            </a:r>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642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IIITS: IDA - M2021</a:t>
            </a:r>
          </a:p>
        </p:txBody>
      </p:sp>
      <p:sp>
        <p:nvSpPr>
          <p:cNvPr id="4" name="Footer Placeholder 3"/>
          <p:cNvSpPr>
            <a:spLocks noGrp="1"/>
          </p:cNvSpPr>
          <p:nvPr>
            <p:ph type="ftr" sz="quarter" idx="11"/>
          </p:nvPr>
        </p:nvSpPr>
        <p:spPr/>
        <p:txBody>
          <a:bodyPr/>
          <a:lstStyle/>
          <a:p>
            <a:r>
              <a:rPr lang="en-IN"/>
              <a:t>IIITS: Data Analytics</a:t>
            </a:r>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7887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IIITS: IDA - M2021</a:t>
            </a:r>
          </a:p>
        </p:txBody>
      </p:sp>
      <p:sp>
        <p:nvSpPr>
          <p:cNvPr id="3" name="Footer Placeholder 2"/>
          <p:cNvSpPr>
            <a:spLocks noGrp="1"/>
          </p:cNvSpPr>
          <p:nvPr>
            <p:ph type="ftr" sz="quarter" idx="11"/>
          </p:nvPr>
        </p:nvSpPr>
        <p:spPr/>
        <p:txBody>
          <a:bodyPr/>
          <a:lstStyle/>
          <a:p>
            <a:r>
              <a:rPr lang="en-IN"/>
              <a:t>IIITS: Data Analytics</a:t>
            </a:r>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39588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680744" y="0"/>
            <a:ext cx="46807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5942" y="2243832"/>
            <a:ext cx="3368860" cy="1141497"/>
          </a:xfrm>
          <a:solidFill>
            <a:srgbClr val="FFFFFF"/>
          </a:solidFill>
          <a:ln>
            <a:solidFill>
              <a:srgbClr val="404040"/>
            </a:solidFill>
          </a:ln>
        </p:spPr>
        <p:txBody>
          <a:bodyPr anchor="ctr" anchorCtr="1">
            <a:normAutofit/>
          </a:bodyPr>
          <a:lstStyle>
            <a:lvl1pPr>
              <a:defRPr sz="205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172222" y="804672"/>
            <a:ext cx="3697788" cy="5248656"/>
          </a:xfrm>
        </p:spPr>
        <p:txBody>
          <a:bodyPr>
            <a:normAutofit/>
          </a:bodyPr>
          <a:lstStyle>
            <a:lvl1pPr>
              <a:defRPr sz="1856">
                <a:solidFill>
                  <a:schemeClr val="tx1"/>
                </a:solidFill>
              </a:defRPr>
            </a:lvl1pPr>
            <a:lvl2pPr>
              <a:defRPr sz="1563">
                <a:solidFill>
                  <a:schemeClr val="tx1"/>
                </a:solidFill>
              </a:defRPr>
            </a:lvl2pPr>
            <a:lvl3pPr>
              <a:defRPr sz="1563">
                <a:solidFill>
                  <a:schemeClr val="tx1"/>
                </a:solidFill>
              </a:defRPr>
            </a:lvl3pPr>
            <a:lvl4pPr>
              <a:defRPr sz="1563">
                <a:solidFill>
                  <a:schemeClr val="tx1"/>
                </a:solidFill>
              </a:defRPr>
            </a:lvl4pPr>
            <a:lvl5pPr>
              <a:defRPr sz="1563">
                <a:solidFill>
                  <a:schemeClr val="tx1"/>
                </a:solidFill>
              </a:defRPr>
            </a:lvl5pPr>
            <a:lvl6pPr>
              <a:defRPr sz="1563"/>
            </a:lvl6pPr>
            <a:lvl7pPr>
              <a:defRPr sz="1563"/>
            </a:lvl7pPr>
            <a:lvl8pPr>
              <a:defRPr sz="1563"/>
            </a:lvl8pPr>
            <a:lvl9pPr>
              <a:defRPr sz="1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3492" y="3549918"/>
            <a:ext cx="2913763" cy="2194036"/>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9" name="Date Placeholder 8"/>
          <p:cNvSpPr>
            <a:spLocks noGrp="1"/>
          </p:cNvSpPr>
          <p:nvPr>
            <p:ph type="dt" sz="half" idx="10"/>
          </p:nvPr>
        </p:nvSpPr>
        <p:spPr/>
        <p:txBody>
          <a:bodyPr/>
          <a:lstStyle/>
          <a:p>
            <a:r>
              <a:rPr lang="en-IN"/>
              <a:t>IIITS: IDA - M2021</a:t>
            </a:r>
          </a:p>
        </p:txBody>
      </p:sp>
      <p:sp>
        <p:nvSpPr>
          <p:cNvPr id="10" name="Footer Placeholder 9"/>
          <p:cNvSpPr>
            <a:spLocks noGrp="1"/>
          </p:cNvSpPr>
          <p:nvPr>
            <p:ph type="ftr" sz="quarter" idx="11"/>
          </p:nvPr>
        </p:nvSpPr>
        <p:spPr>
          <a:xfrm>
            <a:off x="655942" y="6236208"/>
            <a:ext cx="3896932" cy="320040"/>
          </a:xfrm>
        </p:spPr>
        <p:txBody>
          <a:bodyPr>
            <a:normAutofit/>
          </a:bodyPr>
          <a:lstStyle>
            <a:lvl1pPr>
              <a:defRPr>
                <a:solidFill>
                  <a:schemeClr val="tx1">
                    <a:alpha val="70000"/>
                  </a:schemeClr>
                </a:solidFill>
              </a:defRPr>
            </a:lvl1pPr>
          </a:lstStyle>
          <a:p>
            <a:r>
              <a:rPr lang="en-IN"/>
              <a:t>IIITS: Data Analytics</a:t>
            </a:r>
          </a:p>
        </p:txBody>
      </p:sp>
      <p:sp>
        <p:nvSpPr>
          <p:cNvPr id="11" name="Slide Number Placeholder 10"/>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19215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5304" y="2243828"/>
            <a:ext cx="3370136" cy="1143000"/>
          </a:xfrm>
          <a:solidFill>
            <a:srgbClr val="FFFFFF"/>
          </a:solidFill>
          <a:ln>
            <a:solidFill>
              <a:srgbClr val="262626"/>
            </a:solidFill>
          </a:ln>
        </p:spPr>
        <p:txBody>
          <a:bodyPr anchor="ctr" anchorCtr="1">
            <a:noAutofit/>
          </a:bodyPr>
          <a:lstStyle>
            <a:lvl1pPr>
              <a:defRPr sz="205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680744" y="0"/>
            <a:ext cx="4685426" cy="6858000"/>
          </a:xfrm>
          <a:solidFill>
            <a:schemeClr val="bg1"/>
          </a:solidFill>
        </p:spPr>
        <p:txBody>
          <a:bodyPr anchor="t"/>
          <a:lstStyle>
            <a:lvl1pPr marL="0" indent="0">
              <a:buNone/>
              <a:defRPr sz="3126">
                <a:solidFill>
                  <a:schemeClr val="tx1"/>
                </a:solidFill>
              </a:defRPr>
            </a:lvl1pPr>
            <a:lvl2pPr marL="446593" indent="0">
              <a:buNone/>
              <a:defRPr sz="2735"/>
            </a:lvl2pPr>
            <a:lvl3pPr marL="893186" indent="0">
              <a:buNone/>
              <a:defRPr sz="2344"/>
            </a:lvl3pPr>
            <a:lvl4pPr marL="1339779" indent="0">
              <a:buNone/>
              <a:defRPr sz="1954"/>
            </a:lvl4pPr>
            <a:lvl5pPr marL="1786372" indent="0">
              <a:buNone/>
              <a:defRPr sz="1954"/>
            </a:lvl5pPr>
            <a:lvl6pPr marL="2232965" indent="0">
              <a:buNone/>
              <a:defRPr sz="1954"/>
            </a:lvl6pPr>
            <a:lvl7pPr marL="2679558" indent="0">
              <a:buNone/>
              <a:defRPr sz="1954"/>
            </a:lvl7pPr>
            <a:lvl8pPr marL="3126151" indent="0">
              <a:buNone/>
              <a:defRPr sz="1954"/>
            </a:lvl8pPr>
            <a:lvl9pPr marL="3572744" indent="0">
              <a:buNone/>
              <a:defRPr sz="1954"/>
            </a:lvl9pPr>
          </a:lstStyle>
          <a:p>
            <a:r>
              <a:rPr lang="en-US"/>
              <a:t>Click icon to add picture</a:t>
            </a:r>
            <a:endParaRPr lang="en-US" dirty="0"/>
          </a:p>
        </p:txBody>
      </p:sp>
      <p:sp>
        <p:nvSpPr>
          <p:cNvPr id="4" name="Text Placeholder 3"/>
          <p:cNvSpPr>
            <a:spLocks noGrp="1"/>
          </p:cNvSpPr>
          <p:nvPr>
            <p:ph type="body" sz="half" idx="2"/>
          </p:nvPr>
        </p:nvSpPr>
        <p:spPr>
          <a:xfrm>
            <a:off x="883492" y="3549922"/>
            <a:ext cx="2913763" cy="2194037"/>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IN"/>
              <a:t>IIITS: IDA - M2021</a:t>
            </a:r>
          </a:p>
        </p:txBody>
      </p:sp>
      <p:sp>
        <p:nvSpPr>
          <p:cNvPr id="9" name="Footer Placeholder 8"/>
          <p:cNvSpPr>
            <a:spLocks noGrp="1"/>
          </p:cNvSpPr>
          <p:nvPr>
            <p:ph type="ftr" sz="quarter" idx="11"/>
          </p:nvPr>
        </p:nvSpPr>
        <p:spPr>
          <a:xfrm>
            <a:off x="655304" y="6236208"/>
            <a:ext cx="3894379" cy="320040"/>
          </a:xfrm>
        </p:spPr>
        <p:txBody>
          <a:bodyPr>
            <a:normAutofit/>
          </a:bodyPr>
          <a:lstStyle>
            <a:lvl1pPr>
              <a:defRPr>
                <a:solidFill>
                  <a:schemeClr val="tx1">
                    <a:alpha val="70000"/>
                  </a:schemeClr>
                </a:solidFill>
              </a:defRPr>
            </a:lvl1pPr>
          </a:lstStyle>
          <a:p>
            <a:r>
              <a:rPr lang="en-IN"/>
              <a:t>IIITS: Data Analytics</a:t>
            </a:r>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00817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4246" y="964692"/>
            <a:ext cx="6078983"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44246" y="2638048"/>
            <a:ext cx="6078983"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21152" y="6238816"/>
            <a:ext cx="2114433" cy="323968"/>
          </a:xfrm>
          <a:prstGeom prst="rect">
            <a:avLst/>
          </a:prstGeom>
        </p:spPr>
        <p:txBody>
          <a:bodyPr vert="horz" lIns="91440" tIns="45720" rIns="91440" bIns="45720" rtlCol="0" anchor="ctr"/>
          <a:lstStyle>
            <a:lvl1pPr algn="r">
              <a:defRPr sz="977">
                <a:solidFill>
                  <a:schemeClr val="tx1">
                    <a:alpha val="70000"/>
                  </a:schemeClr>
                </a:solidFill>
              </a:defRPr>
            </a:lvl1pPr>
          </a:lstStyle>
          <a:p>
            <a:r>
              <a:rPr lang="en-IN"/>
              <a:t>IIITS: IDA - M2021</a:t>
            </a:r>
          </a:p>
        </p:txBody>
      </p:sp>
      <p:sp>
        <p:nvSpPr>
          <p:cNvPr id="5" name="Footer Placeholder 4"/>
          <p:cNvSpPr>
            <a:spLocks noGrp="1"/>
          </p:cNvSpPr>
          <p:nvPr>
            <p:ph type="ftr" sz="quarter" idx="3"/>
          </p:nvPr>
        </p:nvSpPr>
        <p:spPr>
          <a:xfrm>
            <a:off x="1128457" y="6236208"/>
            <a:ext cx="4665043" cy="320040"/>
          </a:xfrm>
          <a:prstGeom prst="rect">
            <a:avLst/>
          </a:prstGeom>
        </p:spPr>
        <p:txBody>
          <a:bodyPr vert="horz" lIns="91440" tIns="45720" rIns="91440" bIns="45720" rtlCol="0" anchor="ctr"/>
          <a:lstStyle>
            <a:lvl1pPr algn="l">
              <a:defRPr sz="977">
                <a:solidFill>
                  <a:schemeClr val="tx1">
                    <a:alpha val="70000"/>
                  </a:schemeClr>
                </a:solidFill>
              </a:defRPr>
            </a:lvl1pPr>
          </a:lstStyle>
          <a:p>
            <a:r>
              <a:rPr lang="en-IN"/>
              <a:t>IIITS: Data Analytics</a:t>
            </a:r>
          </a:p>
        </p:txBody>
      </p:sp>
      <p:sp>
        <p:nvSpPr>
          <p:cNvPr id="6" name="Slide Number Placeholder 5"/>
          <p:cNvSpPr>
            <a:spLocks noGrp="1"/>
          </p:cNvSpPr>
          <p:nvPr>
            <p:ph type="sldNum" sz="quarter" idx="4"/>
          </p:nvPr>
        </p:nvSpPr>
        <p:spPr>
          <a:xfrm>
            <a:off x="8436101" y="6217920"/>
            <a:ext cx="374460" cy="365760"/>
          </a:xfrm>
          <a:prstGeom prst="ellipse">
            <a:avLst/>
          </a:prstGeom>
          <a:solidFill>
            <a:srgbClr val="1D1D1D">
              <a:alpha val="69804"/>
            </a:srgbClr>
          </a:solidFill>
        </p:spPr>
        <p:txBody>
          <a:bodyPr vert="horz" lIns="18288" tIns="45720" rIns="18288" bIns="45720" rtlCol="0" anchor="ctr">
            <a:noAutofit/>
          </a:bodyPr>
          <a:lstStyle>
            <a:lvl1pPr algn="ctr">
              <a:defRPr sz="1074" spc="0" baseline="0">
                <a:solidFill>
                  <a:srgbClr val="FFFFFF"/>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22194386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ctr" defTabSz="893186" rtl="0" eaLnBrk="1" latinLnBrk="0" hangingPunct="1">
        <a:lnSpc>
          <a:spcPct val="90000"/>
        </a:lnSpc>
        <a:spcBef>
          <a:spcPct val="0"/>
        </a:spcBef>
        <a:buNone/>
        <a:defRPr sz="2540" kern="1200" cap="all" spc="195" baseline="0">
          <a:solidFill>
            <a:schemeClr val="tx1">
              <a:lumMod val="85000"/>
              <a:lumOff val="15000"/>
            </a:schemeClr>
          </a:solidFill>
          <a:latin typeface="+mj-lt"/>
          <a:ea typeface="+mj-ea"/>
          <a:cs typeface="+mj-cs"/>
        </a:defRPr>
      </a:lvl1pPr>
    </p:titleStyle>
    <p:bodyStyle>
      <a:lvl1pPr marL="223296" indent="-223296" algn="l" defTabSz="893186" rtl="0" eaLnBrk="1" latinLnBrk="0" hangingPunct="1">
        <a:lnSpc>
          <a:spcPct val="100000"/>
        </a:lnSpc>
        <a:spcBef>
          <a:spcPts val="977"/>
        </a:spcBef>
        <a:buClr>
          <a:schemeClr val="accent2"/>
        </a:buClr>
        <a:buFont typeface="Arial" panose="020B0604020202020204" pitchFamily="34" charset="0"/>
        <a:buChar char="•"/>
        <a:defRPr sz="1758" kern="1200">
          <a:solidFill>
            <a:schemeClr val="tx1">
              <a:lumMod val="85000"/>
              <a:lumOff val="15000"/>
            </a:schemeClr>
          </a:solidFill>
          <a:latin typeface="+mn-lt"/>
          <a:ea typeface="+mn-ea"/>
          <a:cs typeface="+mn-cs"/>
        </a:defRPr>
      </a:lvl1pPr>
      <a:lvl2pPr marL="446593"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2pPr>
      <a:lvl3pPr marL="66988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3pPr>
      <a:lvl4pPr marL="893186"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4pPr>
      <a:lvl5pPr marL="111648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5pPr>
      <a:lvl6pPr marL="1283955"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6pPr>
      <a:lvl7pPr marL="1451427"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7pPr>
      <a:lvl8pPr marL="161889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8pPr>
      <a:lvl9pPr marL="178637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9pPr>
    </p:bodyStyle>
    <p:otherStyle>
      <a:defPPr>
        <a:defRPr lang="en-US"/>
      </a:defPPr>
      <a:lvl1pPr marL="0" algn="l" defTabSz="893186" rtl="0" eaLnBrk="1" latinLnBrk="0" hangingPunct="1">
        <a:defRPr sz="1758" kern="1200">
          <a:solidFill>
            <a:schemeClr val="tx1"/>
          </a:solidFill>
          <a:latin typeface="+mn-lt"/>
          <a:ea typeface="+mn-ea"/>
          <a:cs typeface="+mn-cs"/>
        </a:defRPr>
      </a:lvl1pPr>
      <a:lvl2pPr marL="446593" algn="l" defTabSz="893186" rtl="0" eaLnBrk="1" latinLnBrk="0" hangingPunct="1">
        <a:defRPr sz="1758" kern="1200">
          <a:solidFill>
            <a:schemeClr val="tx1"/>
          </a:solidFill>
          <a:latin typeface="+mn-lt"/>
          <a:ea typeface="+mn-ea"/>
          <a:cs typeface="+mn-cs"/>
        </a:defRPr>
      </a:lvl2pPr>
      <a:lvl3pPr marL="893186" algn="l" defTabSz="893186" rtl="0" eaLnBrk="1" latinLnBrk="0" hangingPunct="1">
        <a:defRPr sz="1758" kern="1200">
          <a:solidFill>
            <a:schemeClr val="tx1"/>
          </a:solidFill>
          <a:latin typeface="+mn-lt"/>
          <a:ea typeface="+mn-ea"/>
          <a:cs typeface="+mn-cs"/>
        </a:defRPr>
      </a:lvl3pPr>
      <a:lvl4pPr marL="1339779" algn="l" defTabSz="893186" rtl="0" eaLnBrk="1" latinLnBrk="0" hangingPunct="1">
        <a:defRPr sz="1758" kern="1200">
          <a:solidFill>
            <a:schemeClr val="tx1"/>
          </a:solidFill>
          <a:latin typeface="+mn-lt"/>
          <a:ea typeface="+mn-ea"/>
          <a:cs typeface="+mn-cs"/>
        </a:defRPr>
      </a:lvl4pPr>
      <a:lvl5pPr marL="1786372" algn="l" defTabSz="893186" rtl="0" eaLnBrk="1" latinLnBrk="0" hangingPunct="1">
        <a:defRPr sz="1758" kern="1200">
          <a:solidFill>
            <a:schemeClr val="tx1"/>
          </a:solidFill>
          <a:latin typeface="+mn-lt"/>
          <a:ea typeface="+mn-ea"/>
          <a:cs typeface="+mn-cs"/>
        </a:defRPr>
      </a:lvl5pPr>
      <a:lvl6pPr marL="2232965" algn="l" defTabSz="893186" rtl="0" eaLnBrk="1" latinLnBrk="0" hangingPunct="1">
        <a:defRPr sz="1758" kern="1200">
          <a:solidFill>
            <a:schemeClr val="tx1"/>
          </a:solidFill>
          <a:latin typeface="+mn-lt"/>
          <a:ea typeface="+mn-ea"/>
          <a:cs typeface="+mn-cs"/>
        </a:defRPr>
      </a:lvl6pPr>
      <a:lvl7pPr marL="2679558" algn="l" defTabSz="893186" rtl="0" eaLnBrk="1" latinLnBrk="0" hangingPunct="1">
        <a:defRPr sz="1758" kern="1200">
          <a:solidFill>
            <a:schemeClr val="tx1"/>
          </a:solidFill>
          <a:latin typeface="+mn-lt"/>
          <a:ea typeface="+mn-ea"/>
          <a:cs typeface="+mn-cs"/>
        </a:defRPr>
      </a:lvl7pPr>
      <a:lvl8pPr marL="3126151" algn="l" defTabSz="893186" rtl="0" eaLnBrk="1" latinLnBrk="0" hangingPunct="1">
        <a:defRPr sz="1758" kern="1200">
          <a:solidFill>
            <a:schemeClr val="tx1"/>
          </a:solidFill>
          <a:latin typeface="+mn-lt"/>
          <a:ea typeface="+mn-ea"/>
          <a:cs typeface="+mn-cs"/>
        </a:defRPr>
      </a:lvl8pPr>
      <a:lvl9pPr marL="3572744" algn="l" defTabSz="893186" rtl="0" eaLnBrk="1" latinLnBrk="0" hangingPunct="1">
        <a:defRPr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emf"/><Relationship Id="rId12"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image" Target="../media/image580.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984" y="1670624"/>
            <a:ext cx="7591830" cy="1084198"/>
          </a:xfrm>
        </p:spPr>
        <p:txBody>
          <a:bodyPr>
            <a:normAutofit fontScale="90000"/>
          </a:bodyPr>
          <a:lstStyle/>
          <a:p>
            <a:r>
              <a:rPr lang="en-US" dirty="0">
                <a:solidFill>
                  <a:srgbClr val="6C0000"/>
                </a:solidFill>
                <a:latin typeface="Times New Roman" pitchFamily="18" charset="0"/>
                <a:cs typeface="Times New Roman" pitchFamily="18" charset="0"/>
              </a:rPr>
              <a:t>Introduction to </a:t>
            </a:r>
            <a:br>
              <a:rPr lang="en-US" dirty="0">
                <a:solidFill>
                  <a:srgbClr val="6C0000"/>
                </a:solidFill>
                <a:latin typeface="Times New Roman" pitchFamily="18" charset="0"/>
                <a:cs typeface="Times New Roman" pitchFamily="18" charset="0"/>
              </a:rPr>
            </a:br>
            <a:r>
              <a:rPr lang="en-US" dirty="0">
                <a:solidFill>
                  <a:srgbClr val="6C0000"/>
                </a:solidFill>
                <a:latin typeface="Times New Roman" pitchFamily="18" charset="0"/>
                <a:cs typeface="Times New Roman" pitchFamily="18" charset="0"/>
              </a:rPr>
              <a:t>Data Analytics</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912792" y="4413693"/>
            <a:ext cx="7672215" cy="1711883"/>
          </a:xfrm>
        </p:spPr>
        <p:txBody>
          <a:bodyPr>
            <a:normAutofit/>
          </a:bodyPr>
          <a:lstStyle/>
          <a:p>
            <a:r>
              <a:rPr lang="en-US" sz="2344" b="1" dirty="0">
                <a:solidFill>
                  <a:schemeClr val="tx1"/>
                </a:solidFill>
              </a:rPr>
              <a:t>Dr. Sreeja S R</a:t>
            </a:r>
          </a:p>
          <a:p>
            <a:r>
              <a:rPr lang="en-US" sz="1954" i="1" dirty="0">
                <a:solidFill>
                  <a:schemeClr val="tx1"/>
                </a:solidFill>
              </a:rPr>
              <a:t>Assistant Professor</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Indian Institute of Information Technology </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IIIT Sri City </a:t>
            </a: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64" y="79664"/>
            <a:ext cx="1511707" cy="148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403797AF-6A0F-C940-A7C0-49B60E974C69}"/>
              </a:ext>
            </a:extLst>
          </p:cNvPr>
          <p:cNvSpPr txBox="1">
            <a:spLocks/>
          </p:cNvSpPr>
          <p:nvPr/>
        </p:nvSpPr>
        <p:spPr>
          <a:xfrm>
            <a:off x="890839" y="3006991"/>
            <a:ext cx="7672215" cy="1711883"/>
          </a:xfrm>
          <a:prstGeom prst="rect">
            <a:avLst/>
          </a:prstGeom>
        </p:spPr>
        <p:txBody>
          <a:bodyPr vert="horz" lIns="0" rIns="17863">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R="44659" algn="l" defTabSz="893186">
              <a:buClr>
                <a:srgbClr val="C96731"/>
              </a:buClr>
              <a:defRPr/>
            </a:pPr>
            <a:r>
              <a:rPr lang="en-US" sz="2344" b="1" i="1" dirty="0">
                <a:solidFill>
                  <a:srgbClr val="000000">
                    <a:lumMod val="65000"/>
                    <a:lumOff val="35000"/>
                  </a:srgbClr>
                </a:solidFill>
                <a:latin typeface="Gill Sans MT" panose="020B0502020104020203"/>
              </a:rPr>
              <a:t>Class # 16</a:t>
            </a:r>
          </a:p>
          <a:p>
            <a:pPr marR="44659" algn="l" defTabSz="893186">
              <a:buClr>
                <a:srgbClr val="C96731"/>
              </a:buClr>
            </a:pPr>
            <a:r>
              <a:rPr lang="en-US" sz="2735" b="1" dirty="0">
                <a:solidFill>
                  <a:srgbClr val="000000">
                    <a:lumMod val="65000"/>
                    <a:lumOff val="35000"/>
                  </a:srgbClr>
                </a:solidFill>
              </a:rPr>
              <a:t>Relation Analysis</a:t>
            </a:r>
          </a:p>
        </p:txBody>
      </p:sp>
    </p:spTree>
    <p:extLst>
      <p:ext uri="{BB962C8B-B14F-4D97-AF65-F5344CB8AC3E}">
        <p14:creationId xmlns:p14="http://schemas.microsoft.com/office/powerpoint/2010/main" val="224096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1"/>
              <p:cNvSpPr>
                <a:spLocks noGrp="1"/>
              </p:cNvSpPr>
              <p:nvPr>
                <p:ph type="title"/>
              </p:nvPr>
            </p:nvSpPr>
            <p:spPr>
              <a:xfrm>
                <a:off x="14289" y="306105"/>
                <a:ext cx="9347199" cy="643467"/>
              </a:xfrm>
            </p:spPr>
            <p:txBody>
              <a:bodyPr>
                <a:noAutofit/>
              </a:bodyPr>
              <a:lstStyle/>
              <a:p>
                <a:pPr algn="ctr"/>
                <a:r>
                  <a:rPr lang="en-US" sz="2800" dirty="0">
                    <a:solidFill>
                      <a:srgbClr val="A50021"/>
                    </a:solidFill>
                    <a:latin typeface="Times New Roman" pitchFamily="18" charset="0"/>
                    <a:cs typeface="Times New Roman" pitchFamily="18" charset="0"/>
                  </a:rPr>
                  <a:t>Least Square method to estimate </a:t>
                </a:r>
                <a14:m>
                  <m:oMath xmlns:m="http://schemas.openxmlformats.org/officeDocument/2006/math">
                    <m:r>
                      <a:rPr lang="en-US" sz="2800" i="1" smtClean="0">
                        <a:solidFill>
                          <a:srgbClr val="A50021"/>
                        </a:solidFill>
                        <a:latin typeface="Cambria Math" panose="02040503050406030204" pitchFamily="18" charset="0"/>
                        <a:ea typeface="Cambria Math" panose="02040503050406030204" pitchFamily="18" charset="0"/>
                        <a:cs typeface="Times New Roman" pitchFamily="18" charset="0"/>
                      </a:rPr>
                      <m:t>𝛼</m:t>
                    </m:r>
                    <m:r>
                      <a:rPr lang="en-US" sz="2800" b="0" i="1" smtClean="0">
                        <a:solidFill>
                          <a:srgbClr val="A50021"/>
                        </a:solidFill>
                        <a:latin typeface="Cambria Math" panose="02040503050406030204" pitchFamily="18" charset="0"/>
                        <a:ea typeface="Cambria Math" panose="02040503050406030204" pitchFamily="18" charset="0"/>
                        <a:cs typeface="Times New Roman" pitchFamily="18" charset="0"/>
                      </a:rPr>
                      <m:t> </m:t>
                    </m:r>
                    <m:r>
                      <m:rPr>
                        <m:sty m:val="p"/>
                      </m:rPr>
                      <a:rPr lang="en-US" sz="2800" b="0" i="0" smtClean="0">
                        <a:solidFill>
                          <a:srgbClr val="A50021"/>
                        </a:solidFill>
                        <a:latin typeface="Cambria Math" panose="02040503050406030204" pitchFamily="18" charset="0"/>
                        <a:ea typeface="Cambria Math" panose="02040503050406030204" pitchFamily="18" charset="0"/>
                        <a:cs typeface="Times New Roman" pitchFamily="18" charset="0"/>
                      </a:rPr>
                      <m:t>and</m:t>
                    </m:r>
                    <m:r>
                      <a:rPr lang="en-US" sz="2800" b="0" i="1" smtClean="0">
                        <a:solidFill>
                          <a:srgbClr val="A50021"/>
                        </a:solidFill>
                        <a:latin typeface="Cambria Math" panose="02040503050406030204" pitchFamily="18" charset="0"/>
                        <a:ea typeface="Cambria Math" panose="02040503050406030204" pitchFamily="18" charset="0"/>
                        <a:cs typeface="Times New Roman" pitchFamily="18" charset="0"/>
                      </a:rPr>
                      <m:t> </m:t>
                    </m:r>
                    <m:r>
                      <a:rPr lang="en-US" sz="2800" i="1" smtClean="0">
                        <a:solidFill>
                          <a:srgbClr val="A50021"/>
                        </a:solidFill>
                        <a:latin typeface="Cambria Math" panose="02040503050406030204" pitchFamily="18" charset="0"/>
                        <a:ea typeface="Cambria Math" panose="02040503050406030204" pitchFamily="18" charset="0"/>
                        <a:cs typeface="Times New Roman" pitchFamily="18" charset="0"/>
                      </a:rPr>
                      <m:t>𝛽</m:t>
                    </m:r>
                  </m:oMath>
                </a14:m>
                <a:endParaRPr lang="en-IN" sz="2800" dirty="0">
                  <a:solidFill>
                    <a:srgbClr val="A50021"/>
                  </a:solidFill>
                  <a:latin typeface="Times New Roman" pitchFamily="18" charset="0"/>
                  <a:cs typeface="Times New Roman" pitchFamily="18" charset="0"/>
                </a:endParaRPr>
              </a:p>
            </p:txBody>
          </p:sp>
        </mc:Choice>
        <mc:Fallback xmlns="">
          <p:sp>
            <p:nvSpPr>
              <p:cNvPr id="7" name="Title 1"/>
              <p:cNvSpPr>
                <a:spLocks noGrp="1" noRot="1" noChangeAspect="1" noMove="1" noResize="1" noEditPoints="1" noAdjustHandles="1" noChangeArrowheads="1" noChangeShapeType="1" noTextEdit="1"/>
              </p:cNvSpPr>
              <p:nvPr>
                <p:ph type="title"/>
              </p:nvPr>
            </p:nvSpPr>
            <p:spPr>
              <a:xfrm>
                <a:off x="14289" y="306105"/>
                <a:ext cx="9347199" cy="643467"/>
              </a:xfrm>
              <a:blipFill>
                <a:blip r:embed="rId2"/>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5222" y="1277469"/>
                <a:ext cx="8425339" cy="301969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Thus we set</a:t>
                </a:r>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anose="02020603050405020304" pitchFamily="18" charset="0"/>
                        </a:rPr>
                        <m:t>𝑛𝑎</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𝑏</m:t>
                      </m:r>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𝑥</m:t>
                              </m:r>
                            </m:e>
                            <m:sub>
                              <m:r>
                                <a:rPr lang="en-US" sz="1800" i="1">
                                  <a:latin typeface="Cambria Math" panose="02040503050406030204" pitchFamily="18" charset="0"/>
                                  <a:cs typeface="Times New Roman" panose="02020603050405020304" pitchFamily="18" charset="0"/>
                                </a:rPr>
                                <m:t>𝑖</m:t>
                              </m:r>
                            </m:sub>
                          </m:sSub>
                        </m:e>
                      </m:nary>
                      <m:r>
                        <a:rPr lang="en-US" sz="1800" i="1">
                          <a:latin typeface="Cambria Math" panose="02040503050406030204" pitchFamily="18" charset="0"/>
                          <a:cs typeface="Times New Roman" panose="02020603050405020304" pitchFamily="18" charset="0"/>
                        </a:rPr>
                        <m:t>=</m:t>
                      </m:r>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e>
                      </m:nary>
                    </m:oMath>
                  </m:oMathPara>
                </a14:m>
                <a:endParaRPr lang="en-US" sz="1800" i="1" dirty="0">
                  <a:latin typeface="Cambria Math" panose="02040503050406030204" pitchFamily="18" charset="0"/>
                  <a:cs typeface="Times New Roman" panose="02020603050405020304" pitchFamily="18" charset="0"/>
                </a:endParaRPr>
              </a:p>
              <a:p>
                <a:pPr marL="0" indent="0" algn="ctr">
                  <a:buNone/>
                </a:pPr>
                <a:endParaRPr lang="en-US" sz="1800" i="1" dirty="0">
                  <a:latin typeface="Cambria Math" panose="02040503050406030204" pitchFamily="18" charset="0"/>
                  <a:cs typeface="Times New Roman" panose="02020603050405020304" pitchFamily="18" charset="0"/>
                </a:endParaRPr>
              </a:p>
              <a:p>
                <a:pPr marL="0" indent="0" algn="ctr">
                  <a:buNone/>
                </a:pPr>
                <a14:m>
                  <m:oMath xmlns:m="http://schemas.openxmlformats.org/officeDocument/2006/math">
                    <m:r>
                      <a:rPr lang="en-US" sz="1800" i="1">
                        <a:latin typeface="Cambria Math" panose="02040503050406030204" pitchFamily="18" charset="0"/>
                        <a:cs typeface="Times New Roman" panose="02020603050405020304" pitchFamily="18" charset="0"/>
                      </a:rPr>
                      <m:t>𝑎</m:t>
                    </m:r>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𝑥</m:t>
                            </m:r>
                          </m:e>
                          <m:sub>
                            <m:r>
                              <a:rPr lang="en-US" sz="1800" i="1">
                                <a:latin typeface="Cambria Math" panose="02040503050406030204" pitchFamily="18" charset="0"/>
                                <a:cs typeface="Times New Roman" panose="02020603050405020304" pitchFamily="18" charset="0"/>
                              </a:rPr>
                              <m:t>𝑖</m:t>
                            </m:r>
                          </m:sub>
                        </m:sSub>
                      </m:e>
                    </m:nary>
                  </m:oMath>
                </a14:m>
                <a:r>
                  <a:rPr lang="en-US" sz="1800" dirty="0">
                    <a:latin typeface="Times New Roman" panose="02020603050405020304" pitchFamily="18" charset="0"/>
                    <a:cs typeface="Times New Roman" panose="02020603050405020304" pitchFamily="18" charset="0"/>
                  </a:rPr>
                  <a:t>+b</a:t>
                </a:r>
                <a14:m>
                  <m:oMath xmlns:m="http://schemas.openxmlformats.org/officeDocument/2006/math">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p>
                          <m:sSupPr>
                            <m:ctrlPr>
                              <a:rPr lang="en-US" sz="1800" i="1">
                                <a:latin typeface="Cambria Math" panose="02040503050406030204" pitchFamily="18" charset="0"/>
                                <a:cs typeface="Times New Roman" panose="02020603050405020304" pitchFamily="18" charset="0"/>
                              </a:rPr>
                            </m:ctrlPr>
                          </m:sSupPr>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𝑥</m:t>
                                </m:r>
                              </m:e>
                              <m:sub>
                                <m:r>
                                  <a:rPr lang="en-US" sz="1800" i="1">
                                    <a:latin typeface="Cambria Math" panose="02040503050406030204" pitchFamily="18" charset="0"/>
                                    <a:cs typeface="Times New Roman" panose="02020603050405020304" pitchFamily="18" charset="0"/>
                                  </a:rPr>
                                  <m:t>𝑖</m:t>
                                </m:r>
                              </m:sub>
                            </m:sSub>
                          </m:e>
                          <m:sup>
                            <m:r>
                              <a:rPr lang="en-US" sz="1800" i="1">
                                <a:latin typeface="Cambria Math" panose="02040503050406030204" pitchFamily="18" charset="0"/>
                                <a:cs typeface="Times New Roman" panose="02020603050405020304" pitchFamily="18" charset="0"/>
                              </a:rPr>
                              <m:t>2</m:t>
                            </m:r>
                          </m:sup>
                        </m:sSup>
                      </m:e>
                    </m:nary>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𝑥</m:t>
                            </m:r>
                          </m:e>
                          <m:sub>
                            <m:r>
                              <a:rPr lang="en-US" sz="1800" i="1">
                                <a:latin typeface="Cambria Math" panose="02040503050406030204" pitchFamily="18" charset="0"/>
                                <a:cs typeface="Times New Roman" panose="02020603050405020304" pitchFamily="18" charset="0"/>
                              </a:rPr>
                              <m:t>𝑖</m:t>
                            </m:r>
                          </m:sub>
                        </m:sSub>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e>
                    </m:nary>
                  </m:oMath>
                </a14:m>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These two equations can be solved to determine the values of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𝑎</m:t>
                    </m:r>
                  </m:oMath>
                </a14:m>
                <a:r>
                  <a:rPr lang="en-US" sz="1800" dirty="0">
                    <a:latin typeface="Times New Roman" panose="02020603050405020304" pitchFamily="18" charset="0"/>
                    <a:cs typeface="Times New Roman" panose="02020603050405020304" pitchFamily="18" charset="0"/>
                  </a:rPr>
                  <a:t> and </a:t>
                </a:r>
                <a:r>
                  <a:rPr lang="en-US" sz="1800" i="1" dirty="0">
                    <a:latin typeface="Times New Roman" pitchFamily="18" charset="0"/>
                    <a:cs typeface="Times New Roman" pitchFamily="18" charset="0"/>
                  </a:rPr>
                  <a:t>b</a:t>
                </a:r>
                <a:r>
                  <a:rPr lang="en-US" sz="1800" i="0" dirty="0">
                    <a:latin typeface="Times New Roman" pitchFamily="18" charset="0"/>
                    <a:cs typeface="Times New Roman" pitchFamily="18" charset="0"/>
                  </a:rPr>
                  <a:t>, and it can be calculated that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5222" y="1277469"/>
                <a:ext cx="8425339" cy="3019697"/>
              </a:xfrm>
              <a:blipFill>
                <a:blip r:embed="rId3"/>
                <a:stretch>
                  <a:fillRect l="-451" t="-19328" b="-252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6" name="TextBox 5"/>
              <p:cNvSpPr txBox="1"/>
              <p:nvPr/>
            </p:nvSpPr>
            <p:spPr>
              <a:xfrm>
                <a:off x="2343150" y="4625063"/>
                <a:ext cx="4075611" cy="15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𝑏</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𝑛</m:t>
                              </m:r>
                            </m:sup>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𝑥</m:t>
                                  </m:r>
                                </m:e>
                              </m:ba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𝑦</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𝑦</m:t>
                                  </m:r>
                                </m:e>
                              </m:bar>
                              <m:r>
                                <a:rPr lang="en-US" i="1">
                                  <a:latin typeface="Cambria Math" panose="02040503050406030204" pitchFamily="18" charset="0"/>
                                  <a:cs typeface="Times New Roman" panose="02020603050405020304" pitchFamily="18" charset="0"/>
                                </a:rPr>
                                <m:t>)</m:t>
                              </m:r>
                            </m:e>
                          </m:nary>
                        </m:num>
                        <m:den>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𝑛</m:t>
                              </m:r>
                            </m:sup>
                            <m:e>
                              <m:sSup>
                                <m:sSupPr>
                                  <m:ctrlPr>
                                    <a:rPr lang="en-US" i="1">
                                      <a:latin typeface="Cambria Math" panose="02040503050406030204" pitchFamily="18" charset="0"/>
                                      <a:cs typeface="Times New Roman" panose="02020603050405020304" pitchFamily="18" charset="0"/>
                                    </a:rPr>
                                  </m:ctrlPr>
                                </m:sSup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𝑥</m:t>
                                      </m:r>
                                    </m:e>
                                  </m:bar>
                                  <m:r>
                                    <a:rPr lang="en-US" i="1">
                                      <a:latin typeface="Cambria Math" panose="02040503050406030204" pitchFamily="18" charset="0"/>
                                      <a:cs typeface="Times New Roman" panose="02020603050405020304" pitchFamily="18" charset="0"/>
                                    </a:rPr>
                                    <m:t>)</m:t>
                                  </m:r>
                                </m:e>
                                <m:sup>
                                  <m:r>
                                    <a:rPr lang="en-US" i="1">
                                      <a:latin typeface="Cambria Math" panose="02040503050406030204" pitchFamily="18" charset="0"/>
                                      <a:cs typeface="Times New Roman" panose="02020603050405020304" pitchFamily="18" charset="0"/>
                                    </a:rPr>
                                    <m:t>2</m:t>
                                  </m:r>
                                </m:sup>
                              </m:sSup>
                            </m:e>
                          </m:nary>
                        </m:den>
                      </m:f>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𝑎</m:t>
                      </m:r>
                      <m:r>
                        <a:rPr lang="en-US" i="1">
                          <a:latin typeface="Cambria Math" panose="02040503050406030204" pitchFamily="18" charset="0"/>
                          <a:cs typeface="Times New Roman" panose="02020603050405020304" pitchFamily="18" charset="0"/>
                        </a:rPr>
                        <m:t>=</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𝑦</m:t>
                          </m:r>
                        </m:e>
                      </m:ba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𝑏</m:t>
                      </m:r>
                      <m:bar>
                        <m:barPr>
                          <m:pos m:val="top"/>
                          <m:ctrlPr>
                            <a:rPr lang="en-US" i="1">
                              <a:latin typeface="Cambria Math" panose="02040503050406030204" pitchFamily="18" charset="0"/>
                              <a:cs typeface="Times New Roman" panose="02020603050405020304" pitchFamily="18" charset="0"/>
                            </a:rPr>
                          </m:ctrlPr>
                        </m:barPr>
                        <m:e>
                          <m:r>
                            <a:rPr lang="en-US" i="1">
                              <a:latin typeface="Cambria Math" panose="02040503050406030204" pitchFamily="18" charset="0"/>
                              <a:cs typeface="Times New Roman" panose="02020603050405020304" pitchFamily="18" charset="0"/>
                            </a:rPr>
                            <m:t>𝑥</m:t>
                          </m:r>
                        </m:e>
                      </m:bar>
                    </m:oMath>
                  </m:oMathPara>
                </a14:m>
                <a:endParaRPr lang="en-US" i="1" dirty="0">
                  <a:latin typeface="Cambria Math" panose="02040503050406030204" pitchFamily="18" charset="0"/>
                  <a:cs typeface="Times New Roman" panose="02020603050405020304" pitchFamily="18" charset="0"/>
                </a:endParaRPr>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343150" y="4625063"/>
                <a:ext cx="4075611" cy="1530997"/>
              </a:xfrm>
              <a:prstGeom prst="rect">
                <a:avLst/>
              </a:prstGeom>
              <a:blipFill rotWithShape="1">
                <a:blip r:embed="rId4"/>
                <a:stretch>
                  <a:fillRect/>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FA2D70E9-6596-DD44-A9E4-4FC2D6D5770F}"/>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82397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itle 1"/>
              <p:cNvSpPr>
                <a:spLocks noGrp="1"/>
              </p:cNvSpPr>
              <p:nvPr>
                <p:ph type="title"/>
              </p:nvPr>
            </p:nvSpPr>
            <p:spPr>
              <a:xfrm>
                <a:off x="522515" y="395553"/>
                <a:ext cx="8335736" cy="643467"/>
              </a:xfrm>
            </p:spPr>
            <p:txBody>
              <a:bodyPr>
                <a:noAutofit/>
              </a:bodyPr>
              <a:lstStyle/>
              <a:p>
                <a14:m>
                  <m:oMath xmlns:m="http://schemas.openxmlformats.org/officeDocument/2006/math">
                    <m:sSup>
                      <m:sSupPr>
                        <m:ctrlPr>
                          <a:rPr lang="en-US" sz="3200" i="1">
                            <a:solidFill>
                              <a:srgbClr val="A50021"/>
                            </a:solidFill>
                            <a:latin typeface="Cambria Math" panose="02040503050406030204" pitchFamily="18" charset="0"/>
                            <a:cs typeface="Times New Roman" pitchFamily="18" charset="0"/>
                          </a:rPr>
                        </m:ctrlPr>
                      </m:sSupPr>
                      <m:e>
                        <m:r>
                          <a:rPr lang="en-US" sz="3200" i="1">
                            <a:solidFill>
                              <a:srgbClr val="A50021"/>
                            </a:solidFill>
                            <a:latin typeface="Cambria Math" panose="02040503050406030204" pitchFamily="18" charset="0"/>
                            <a:cs typeface="Times New Roman" pitchFamily="18" charset="0"/>
                          </a:rPr>
                          <m:t>𝑅</m:t>
                        </m:r>
                      </m:e>
                      <m:sup>
                        <m:r>
                          <a:rPr lang="en-US" sz="3200" i="1">
                            <a:solidFill>
                              <a:srgbClr val="A50021"/>
                            </a:solidFill>
                            <a:latin typeface="Cambria Math" panose="02040503050406030204" pitchFamily="18" charset="0"/>
                            <a:cs typeface="Times New Roman" pitchFamily="18" charset="0"/>
                          </a:rPr>
                          <m:t>2</m:t>
                        </m:r>
                      </m:sup>
                    </m:sSup>
                    <m:r>
                      <a:rPr lang="en-US" sz="3200" i="1">
                        <a:solidFill>
                          <a:srgbClr val="A50021"/>
                        </a:solidFill>
                        <a:latin typeface="Cambria Math"/>
                        <a:cs typeface="Times New Roman" pitchFamily="18" charset="0"/>
                      </a:rPr>
                      <m:t> </m:t>
                    </m:r>
                  </m:oMath>
                </a14:m>
                <a:r>
                  <a:rPr lang="en-US" sz="3200" dirty="0">
                    <a:solidFill>
                      <a:srgbClr val="A50021"/>
                    </a:solidFill>
                    <a:latin typeface="Times New Roman" pitchFamily="18" charset="0"/>
                    <a:cs typeface="Times New Roman" pitchFamily="18" charset="0"/>
                  </a:rPr>
                  <a:t>: Measure of Quality of Fit</a:t>
                </a:r>
                <a:endParaRPr lang="en-IN" sz="3200" dirty="0">
                  <a:solidFill>
                    <a:srgbClr val="A50021"/>
                  </a:solidFill>
                  <a:latin typeface="Times New Roman" pitchFamily="18" charset="0"/>
                  <a:cs typeface="Times New Roman" pitchFamily="18" charset="0"/>
                </a:endParaRPr>
              </a:p>
            </p:txBody>
          </p:sp>
        </mc:Choice>
        <mc:Fallback xmlns="">
          <p:sp>
            <p:nvSpPr>
              <p:cNvPr id="9" name="Title 1"/>
              <p:cNvSpPr>
                <a:spLocks noGrp="1" noRot="1" noChangeAspect="1" noMove="1" noResize="1" noEditPoints="1" noAdjustHandles="1" noChangeArrowheads="1" noChangeShapeType="1" noTextEdit="1"/>
              </p:cNvSpPr>
              <p:nvPr>
                <p:ph type="title"/>
              </p:nvPr>
            </p:nvSpPr>
            <p:spPr>
              <a:xfrm>
                <a:off x="522515" y="395553"/>
                <a:ext cx="8335736" cy="643467"/>
              </a:xfrm>
              <a:blipFill>
                <a:blip r:embed="rId2"/>
                <a:stretch>
                  <a:fillRect t="-7273" b="-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3585" y="1244800"/>
                <a:ext cx="8425339" cy="4980005"/>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A quantity </a:t>
                </a: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𝑅</m:t>
                        </m:r>
                      </m:e>
                      <m:sup>
                        <m:r>
                          <a:rPr lang="en-US" sz="1800" b="0" i="1" smtClean="0">
                            <a:latin typeface="Cambria Math" panose="02040503050406030204" pitchFamily="18" charset="0"/>
                            <a:cs typeface="Times New Roman" panose="02020603050405020304" pitchFamily="18" charset="0"/>
                          </a:rPr>
                          <m:t>2</m:t>
                        </m:r>
                      </m:sup>
                    </m:sSup>
                  </m:oMath>
                </a14:m>
                <a:r>
                  <a:rPr lang="en-US" sz="1800" dirty="0">
                    <a:latin typeface="Times New Roman" panose="02020603050405020304" pitchFamily="18" charset="0"/>
                    <a:cs typeface="Times New Roman" panose="02020603050405020304" pitchFamily="18" charset="0"/>
                  </a:rPr>
                  <a:t>, is called </a:t>
                </a:r>
                <a:r>
                  <a:rPr lang="en-US" sz="1800" b="1" dirty="0">
                    <a:solidFill>
                      <a:srgbClr val="A50021"/>
                    </a:solidFill>
                    <a:latin typeface="Times New Roman" panose="02020603050405020304" pitchFamily="18" charset="0"/>
                    <a:cs typeface="Times New Roman" panose="02020603050405020304" pitchFamily="18" charset="0"/>
                  </a:rPr>
                  <a:t>coefficient of determination </a:t>
                </a:r>
                <a:r>
                  <a:rPr lang="en-US" sz="1800" dirty="0">
                    <a:latin typeface="Times New Roman" panose="02020603050405020304" pitchFamily="18" charset="0"/>
                    <a:cs typeface="Times New Roman" panose="02020603050405020304" pitchFamily="18" charset="0"/>
                  </a:rPr>
                  <a:t>is used to measure the proportion of variability of the fitted model.</a:t>
                </a:r>
                <a:endParaRPr lang="en-US" sz="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have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𝑆𝑆𝐸</m:t>
                    </m:r>
                    <m:r>
                      <a:rPr lang="en-US" sz="1800" b="0" i="1" dirty="0" smtClean="0">
                        <a:latin typeface="Cambria Math" panose="02040503050406030204" pitchFamily="18" charset="0"/>
                        <a:cs typeface="Times New Roman" panose="02020603050405020304" pitchFamily="18" charset="0"/>
                      </a:rPr>
                      <m:t>=</m:t>
                    </m:r>
                    <m:nary>
                      <m:naryPr>
                        <m:chr m:val="∑"/>
                        <m:ctrlPr>
                          <a:rPr lang="en-US" sz="1800" i="1">
                            <a:latin typeface="Cambria Math" panose="02040503050406030204" pitchFamily="18" charset="0"/>
                            <a:cs typeface="Times New Roman" panose="02020603050405020304" pitchFamily="18" charset="0"/>
                          </a:rPr>
                        </m:ctrlPr>
                      </m:naryPr>
                      <m:sub>
                        <m:r>
                          <m:rPr>
                            <m:brk m:alnAt="23"/>
                          </m:rPr>
                          <a:rPr lang="en-US" sz="1800" i="1">
                            <a:latin typeface="Cambria Math" panose="02040503050406030204" pitchFamily="18" charset="0"/>
                            <a:cs typeface="Times New Roman" panose="02020603050405020304" pitchFamily="18" charset="0"/>
                          </a:rPr>
                          <m:t>𝑖</m:t>
                        </m:r>
                        <m:r>
                          <a:rPr lang="en-US" sz="1800" i="1">
                            <a:latin typeface="Cambria Math" panose="02040503050406030204" pitchFamily="18" charset="0"/>
                            <a:cs typeface="Times New Roman" panose="02020603050405020304" pitchFamily="18" charset="0"/>
                          </a:rPr>
                          <m:t>=1</m:t>
                        </m:r>
                      </m:sub>
                      <m:sup>
                        <m:r>
                          <a:rPr lang="en-US" sz="1800" i="1">
                            <a:latin typeface="Cambria Math" panose="02040503050406030204" pitchFamily="18" charset="0"/>
                            <a:cs typeface="Times New Roman" panose="02020603050405020304" pitchFamily="18" charset="0"/>
                          </a:rPr>
                          <m:t>𝑛</m:t>
                        </m:r>
                      </m:sup>
                      <m:e>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r>
                              <a:rPr lang="en-US" sz="1800" i="1">
                                <a:latin typeface="Cambria Math" panose="02040503050406030204" pitchFamily="18" charset="0"/>
                                <a:cs typeface="Times New Roman" panose="02020603050405020304" pitchFamily="18" charset="0"/>
                              </a:rPr>
                              <m:t>−</m:t>
                            </m:r>
                            <m:acc>
                              <m:accPr>
                                <m:chr m:val="̂"/>
                                <m:ctrlPr>
                                  <a:rPr lang="en-US" sz="1800" i="1" smtClean="0">
                                    <a:latin typeface="Cambria Math" panose="02040503050406030204" pitchFamily="18" charset="0"/>
                                    <a:cs typeface="Times New Roman" panose="02020603050405020304" pitchFamily="18" charset="0"/>
                                  </a:rPr>
                                </m:ctrlPr>
                              </m:accPr>
                              <m:e>
                                <m:r>
                                  <a:rPr lang="en-US" sz="1800" b="0" i="1" smtClean="0">
                                    <a:latin typeface="Cambria Math"/>
                                    <a:cs typeface="Times New Roman" panose="02020603050405020304" pitchFamily="18" charset="0"/>
                                  </a:rPr>
                                  <m:t>𝑦</m:t>
                                </m:r>
                              </m:e>
                            </m:acc>
                            <m:r>
                              <a:rPr lang="en-US" sz="1800" i="1">
                                <a:latin typeface="Cambria Math" panose="02040503050406030204" pitchFamily="18" charset="0"/>
                                <a:cs typeface="Times New Roman" panose="02020603050405020304" pitchFamily="18" charset="0"/>
                              </a:rPr>
                              <m:t>)</m:t>
                            </m:r>
                          </m:e>
                          <m:sup>
                            <m:r>
                              <a:rPr lang="en-US" sz="1800" i="1">
                                <a:latin typeface="Cambria Math" panose="02040503050406030204" pitchFamily="18" charset="0"/>
                                <a:cs typeface="Times New Roman" panose="02020603050405020304" pitchFamily="18" charset="0"/>
                              </a:rPr>
                              <m:t>2</m:t>
                            </m:r>
                          </m:sup>
                        </m:sSup>
                      </m:e>
                    </m:nary>
                  </m:oMath>
                </a14:m>
                <a:endParaRPr lang="en-US" sz="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signifies the </a:t>
                </a:r>
                <a:r>
                  <a:rPr lang="en-US" sz="1800" b="1" dirty="0">
                    <a:solidFill>
                      <a:srgbClr val="A50021"/>
                    </a:solidFill>
                    <a:latin typeface="Times New Roman" panose="02020603050405020304" pitchFamily="18" charset="0"/>
                    <a:cs typeface="Times New Roman" panose="02020603050405020304" pitchFamily="18" charset="0"/>
                  </a:rPr>
                  <a:t>variability due to error</a:t>
                </a:r>
                <a:r>
                  <a:rPr lang="en-US" sz="1800" dirty="0">
                    <a:latin typeface="Times New Roman" panose="02020603050405020304" pitchFamily="18" charset="0"/>
                    <a:cs typeface="Times New Roman" panose="02020603050405020304" pitchFamily="18" charset="0"/>
                  </a:rPr>
                  <a:t>.</a:t>
                </a:r>
                <a:endParaRPr lang="en-US" sz="6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Now, let us define the </a:t>
                </a:r>
                <a:r>
                  <a:rPr lang="en-US" sz="1800" dirty="0">
                    <a:solidFill>
                      <a:srgbClr val="0B5ED7"/>
                    </a:solidFill>
                    <a:latin typeface="Times New Roman" panose="02020603050405020304" pitchFamily="18" charset="0"/>
                    <a:cs typeface="Times New Roman" panose="02020603050405020304" pitchFamily="18" charset="0"/>
                  </a:rPr>
                  <a:t>total corrected sum of squares</a:t>
                </a:r>
                <a:r>
                  <a:rPr lang="en-US" sz="1800" dirty="0">
                    <a:latin typeface="Times New Roman" panose="02020603050405020304" pitchFamily="18" charset="0"/>
                    <a:cs typeface="Times New Roman" panose="02020603050405020304" pitchFamily="18" charset="0"/>
                  </a:rPr>
                  <a:t>, defined as</a:t>
                </a: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SST</m:t>
                      </m:r>
                      <m:r>
                        <a:rPr lang="en-US" sz="1800" b="0" i="0" smtClean="0">
                          <a:latin typeface="Cambria Math" panose="02040503050406030204" pitchFamily="18" charset="0"/>
                          <a:cs typeface="Times New Roman" panose="02020603050405020304" pitchFamily="18" charset="0"/>
                        </a:rPr>
                        <m:t>=</m:t>
                      </m:r>
                      <m:nary>
                        <m:naryPr>
                          <m:chr m:val="∑"/>
                          <m:ctrlPr>
                            <a:rPr lang="en-US" sz="1800" b="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𝑛</m:t>
                          </m:r>
                        </m:sup>
                        <m:e>
                          <m:sSup>
                            <m:sSupPr>
                              <m:ctrlPr>
                                <a:rPr lang="en-US" sz="1800" b="0" i="1" smtClean="0">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m:t>
                              </m:r>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bar>
                                <m:barPr>
                                  <m:pos m:val="top"/>
                                  <m:ctrlPr>
                                    <a:rPr lang="en-US" sz="1800" b="0" i="1" smtClean="0">
                                      <a:latin typeface="Cambria Math" panose="02040503050406030204" pitchFamily="18" charset="0"/>
                                      <a:cs typeface="Times New Roman" panose="02020603050405020304" pitchFamily="18" charset="0"/>
                                    </a:rPr>
                                  </m:ctrlPr>
                                </m:barPr>
                                <m:e>
                                  <m:r>
                                    <a:rPr lang="en-US" sz="1800" b="0" i="1" smtClean="0">
                                      <a:latin typeface="Cambria Math" panose="02040503050406030204" pitchFamily="18" charset="0"/>
                                      <a:cs typeface="Times New Roman" panose="02020603050405020304" pitchFamily="18" charset="0"/>
                                    </a:rPr>
                                    <m:t>𝑦</m:t>
                                  </m:r>
                                </m:e>
                              </m:bar>
                              <m:r>
                                <a:rPr lang="en-US" sz="1800" i="1">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e>
                      </m:nary>
                    </m:oMath>
                  </m:oMathPara>
                </a14:m>
                <a:endParaRPr lang="en-US" sz="1800" i="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SST represents the variation in the response values. The </a:t>
                </a:r>
                <a14:m>
                  <m:oMath xmlns:m="http://schemas.openxmlformats.org/officeDocument/2006/math">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𝑅</m:t>
                        </m:r>
                      </m:e>
                      <m:sup>
                        <m:r>
                          <a:rPr lang="en-US" sz="1800" i="1">
                            <a:latin typeface="Cambria Math" panose="02040503050406030204" pitchFamily="18" charset="0"/>
                            <a:cs typeface="Times New Roman" panose="02020603050405020304" pitchFamily="18" charset="0"/>
                          </a:rPr>
                          <m:t>2</m:t>
                        </m:r>
                      </m:sup>
                    </m:sSup>
                  </m:oMath>
                </a14:m>
                <a:r>
                  <a:rPr lang="en-US" sz="1800" dirty="0">
                    <a:latin typeface="Times New Roman" panose="02020603050405020304" pitchFamily="18" charset="0"/>
                    <a:cs typeface="Times New Roman" panose="02020603050405020304" pitchFamily="18" charset="0"/>
                  </a:rPr>
                  <a:t> is </a:t>
                </a:r>
              </a:p>
              <a:p>
                <a:pPr lvl="7"/>
                <a:endParaRPr lang="en-US" sz="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𝑅</m:t>
                        </m:r>
                      </m:e>
                      <m:sup>
                        <m:r>
                          <a:rPr lang="en-US" sz="2000" b="0" i="1" smtClean="0">
                            <a:latin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cs typeface="Times New Roman" panose="02020603050405020304" pitchFamily="18" charset="0"/>
                      </a:rPr>
                      <m:t>=1−</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𝑆𝑆𝐸</m:t>
                        </m:r>
                      </m:num>
                      <m:den>
                        <m:r>
                          <a:rPr lang="en-US" sz="2000" b="0" i="1" smtClean="0">
                            <a:latin typeface="Cambria Math" panose="02040503050406030204" pitchFamily="18" charset="0"/>
                            <a:cs typeface="Times New Roman" panose="02020603050405020304" pitchFamily="18" charset="0"/>
                          </a:rPr>
                          <m:t>𝑆𝑆𝑇</m:t>
                        </m:r>
                      </m:den>
                    </m:f>
                  </m:oMath>
                </a14:m>
                <a:endParaRPr lang="en-US" sz="1600" dirty="0">
                  <a:latin typeface="Times New Roman" panose="02020603050405020304" pitchFamily="18" charset="0"/>
                  <a:cs typeface="Times New Roman" panose="02020603050405020304" pitchFamily="18" charset="0"/>
                </a:endParaRPr>
              </a:p>
              <a:p>
                <a:pPr marL="0" indent="0">
                  <a:buNone/>
                </a:pPr>
                <a:r>
                  <a:rPr lang="en-US" sz="1800" b="1" dirty="0">
                    <a:solidFill>
                      <a:srgbClr val="0B5ED7"/>
                    </a:solidFill>
                    <a:latin typeface="Times New Roman" panose="02020603050405020304" pitchFamily="18" charset="0"/>
                    <a:cs typeface="Times New Roman" panose="02020603050405020304" pitchFamily="18" charset="0"/>
                  </a:rPr>
                  <a:t>Note: </a:t>
                </a:r>
              </a:p>
              <a:p>
                <a:r>
                  <a:rPr lang="en-US" sz="1800" dirty="0">
                    <a:solidFill>
                      <a:srgbClr val="0B5ED7"/>
                    </a:solidFill>
                    <a:latin typeface="Times New Roman" panose="02020603050405020304" pitchFamily="18" charset="0"/>
                    <a:cs typeface="Times New Roman" panose="02020603050405020304" pitchFamily="18" charset="0"/>
                  </a:rPr>
                  <a:t>If fit is perfect, all residuals are zero and thus </a:t>
                </a:r>
                <a14:m>
                  <m:oMath xmlns:m="http://schemas.openxmlformats.org/officeDocument/2006/math">
                    <m:sSup>
                      <m:sSupPr>
                        <m:ctrlPr>
                          <a:rPr lang="en-US" sz="1800" i="1" smtClean="0">
                            <a:solidFill>
                              <a:srgbClr val="A50021"/>
                            </a:solidFill>
                            <a:latin typeface="Cambria Math" panose="02040503050406030204" pitchFamily="18" charset="0"/>
                            <a:cs typeface="Times New Roman" panose="02020603050405020304" pitchFamily="18" charset="0"/>
                          </a:rPr>
                        </m:ctrlPr>
                      </m:sSupPr>
                      <m:e>
                        <m:r>
                          <a:rPr lang="en-US" sz="1800" i="1">
                            <a:solidFill>
                              <a:srgbClr val="A50021"/>
                            </a:solidFill>
                            <a:latin typeface="Cambria Math" panose="02040503050406030204" pitchFamily="18" charset="0"/>
                            <a:cs typeface="Times New Roman" panose="02020603050405020304" pitchFamily="18" charset="0"/>
                          </a:rPr>
                          <m:t>𝑅</m:t>
                        </m:r>
                      </m:e>
                      <m:sup>
                        <m:r>
                          <a:rPr lang="en-US" sz="1800" i="1">
                            <a:solidFill>
                              <a:srgbClr val="A50021"/>
                            </a:solidFill>
                            <a:latin typeface="Cambria Math" panose="02040503050406030204" pitchFamily="18" charset="0"/>
                            <a:cs typeface="Times New Roman" panose="02020603050405020304" pitchFamily="18" charset="0"/>
                          </a:rPr>
                          <m:t>2</m:t>
                        </m:r>
                      </m:sup>
                    </m:sSup>
                  </m:oMath>
                </a14:m>
                <a:r>
                  <a:rPr lang="en-US" sz="1800" dirty="0">
                    <a:solidFill>
                      <a:srgbClr val="A50021"/>
                    </a:solidFill>
                    <a:latin typeface="Times New Roman" panose="02020603050405020304" pitchFamily="18" charset="0"/>
                    <a:cs typeface="Times New Roman" panose="02020603050405020304" pitchFamily="18" charset="0"/>
                  </a:rPr>
                  <a:t> = 1.0 (very good fit)</a:t>
                </a:r>
              </a:p>
              <a:p>
                <a:pPr lvl="8"/>
                <a:endParaRPr lang="en-US" sz="600" dirty="0">
                  <a:solidFill>
                    <a:srgbClr val="0B5ED7"/>
                  </a:solidFill>
                  <a:latin typeface="Times New Roman" panose="02020603050405020304" pitchFamily="18" charset="0"/>
                  <a:cs typeface="Times New Roman" panose="02020603050405020304" pitchFamily="18" charset="0"/>
                </a:endParaRPr>
              </a:p>
              <a:p>
                <a:r>
                  <a:rPr lang="en-US" sz="1800" dirty="0">
                    <a:solidFill>
                      <a:srgbClr val="0B5ED7"/>
                    </a:solidFill>
                    <a:latin typeface="Times New Roman" panose="02020603050405020304" pitchFamily="18" charset="0"/>
                    <a:cs typeface="Times New Roman" panose="02020603050405020304" pitchFamily="18" charset="0"/>
                  </a:rPr>
                  <a:t>If SSE is only slightly smaller than SST, then </a:t>
                </a:r>
                <a14:m>
                  <m:oMath xmlns:m="http://schemas.openxmlformats.org/officeDocument/2006/math">
                    <m:sSup>
                      <m:sSupPr>
                        <m:ctrlPr>
                          <a:rPr lang="en-US" sz="1800" i="1" smtClean="0">
                            <a:solidFill>
                              <a:srgbClr val="A50021"/>
                            </a:solidFill>
                            <a:latin typeface="Cambria Math" panose="02040503050406030204" pitchFamily="18" charset="0"/>
                            <a:cs typeface="Times New Roman" panose="02020603050405020304" pitchFamily="18" charset="0"/>
                          </a:rPr>
                        </m:ctrlPr>
                      </m:sSupPr>
                      <m:e>
                        <m:r>
                          <a:rPr lang="en-US" sz="1800" i="1">
                            <a:solidFill>
                              <a:srgbClr val="A50021"/>
                            </a:solidFill>
                            <a:latin typeface="Cambria Math" panose="02040503050406030204" pitchFamily="18" charset="0"/>
                            <a:cs typeface="Times New Roman" panose="02020603050405020304" pitchFamily="18" charset="0"/>
                          </a:rPr>
                          <m:t>𝑅</m:t>
                        </m:r>
                      </m:e>
                      <m:sup>
                        <m:r>
                          <a:rPr lang="en-US" sz="1800" i="1">
                            <a:solidFill>
                              <a:srgbClr val="A50021"/>
                            </a:solidFill>
                            <a:latin typeface="Cambria Math" panose="02040503050406030204" pitchFamily="18" charset="0"/>
                            <a:cs typeface="Times New Roman" panose="02020603050405020304" pitchFamily="18" charset="0"/>
                          </a:rPr>
                          <m:t>2</m:t>
                        </m:r>
                      </m:sup>
                    </m:sSup>
                    <m:r>
                      <a:rPr lang="en-US" sz="1800" i="1" smtClean="0">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srgbClr val="A50021"/>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1800" dirty="0">
                    <a:solidFill>
                      <a:srgbClr val="A50021"/>
                    </a:solidFill>
                    <a:latin typeface="Times New Roman" panose="02020603050405020304" pitchFamily="18" charset="0"/>
                    <a:cs typeface="Times New Roman" panose="02020603050405020304" pitchFamily="18" charset="0"/>
                  </a:rPr>
                  <a:t> (very poor fit)</a:t>
                </a:r>
              </a:p>
              <a:p>
                <a:endParaRPr lang="en-US" sz="1800" dirty="0">
                  <a:solidFill>
                    <a:srgbClr val="A50021"/>
                  </a:solidFill>
                  <a:latin typeface="Times New Roman" panose="02020603050405020304" pitchFamily="18" charset="0"/>
                  <a:cs typeface="Times New Roman" panose="02020603050405020304" pitchFamily="18" charset="0"/>
                </a:endParaRPr>
              </a:p>
              <a:p>
                <a:endParaRPr lang="en-US" sz="1800" dirty="0">
                  <a:solidFill>
                    <a:srgbClr val="A5002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3585" y="1244800"/>
                <a:ext cx="8425339" cy="4980005"/>
              </a:xfrm>
              <a:blipFill>
                <a:blip r:embed="rId3"/>
                <a:stretch>
                  <a:fillRect l="-452" t="-76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B3B90E9F-5138-0D43-A61B-2579752DB448}"/>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00120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itle 1"/>
              <p:cNvSpPr>
                <a:spLocks noGrp="1"/>
              </p:cNvSpPr>
              <p:nvPr>
                <p:ph type="title"/>
              </p:nvPr>
            </p:nvSpPr>
            <p:spPr>
              <a:xfrm>
                <a:off x="522515" y="395553"/>
                <a:ext cx="8335736" cy="643467"/>
              </a:xfrm>
            </p:spPr>
            <p:txBody>
              <a:bodyPr>
                <a:noAutofit/>
              </a:bodyPr>
              <a:lstStyle/>
              <a:p>
                <a14:m>
                  <m:oMath xmlns:m="http://schemas.openxmlformats.org/officeDocument/2006/math">
                    <m:sSup>
                      <m:sSupPr>
                        <m:ctrlPr>
                          <a:rPr lang="en-US" sz="3200" i="1">
                            <a:solidFill>
                              <a:srgbClr val="A50021"/>
                            </a:solidFill>
                            <a:latin typeface="Cambria Math" panose="02040503050406030204" pitchFamily="18" charset="0"/>
                            <a:cs typeface="Times New Roman" pitchFamily="18" charset="0"/>
                          </a:rPr>
                        </m:ctrlPr>
                      </m:sSupPr>
                      <m:e>
                        <m:r>
                          <a:rPr lang="en-US" sz="3200" i="1">
                            <a:solidFill>
                              <a:srgbClr val="A50021"/>
                            </a:solidFill>
                            <a:latin typeface="Cambria Math" panose="02040503050406030204" pitchFamily="18" charset="0"/>
                            <a:cs typeface="Times New Roman" pitchFamily="18" charset="0"/>
                          </a:rPr>
                          <m:t>𝑅</m:t>
                        </m:r>
                      </m:e>
                      <m:sup>
                        <m:r>
                          <a:rPr lang="en-US" sz="3200" i="1">
                            <a:solidFill>
                              <a:srgbClr val="A50021"/>
                            </a:solidFill>
                            <a:latin typeface="Cambria Math" panose="02040503050406030204" pitchFamily="18" charset="0"/>
                            <a:cs typeface="Times New Roman" pitchFamily="18" charset="0"/>
                          </a:rPr>
                          <m:t>2</m:t>
                        </m:r>
                      </m:sup>
                    </m:sSup>
                    <m:r>
                      <a:rPr lang="en-US" sz="3200" i="1">
                        <a:solidFill>
                          <a:srgbClr val="A50021"/>
                        </a:solidFill>
                        <a:latin typeface="Cambria Math"/>
                        <a:cs typeface="Times New Roman" pitchFamily="18" charset="0"/>
                      </a:rPr>
                      <m:t> </m:t>
                    </m:r>
                  </m:oMath>
                </a14:m>
                <a:r>
                  <a:rPr lang="en-US" sz="3200" dirty="0">
                    <a:solidFill>
                      <a:srgbClr val="A50021"/>
                    </a:solidFill>
                    <a:latin typeface="Times New Roman" pitchFamily="18" charset="0"/>
                    <a:cs typeface="Times New Roman" pitchFamily="18" charset="0"/>
                  </a:rPr>
                  <a:t>: Measure of Quality of Fit</a:t>
                </a:r>
                <a:endParaRPr lang="en-IN" sz="3200" dirty="0">
                  <a:solidFill>
                    <a:srgbClr val="A50021"/>
                  </a:solidFill>
                  <a:latin typeface="Times New Roman" pitchFamily="18" charset="0"/>
                  <a:cs typeface="Times New Roman" pitchFamily="18" charset="0"/>
                </a:endParaRPr>
              </a:p>
            </p:txBody>
          </p:sp>
        </mc:Choice>
        <mc:Fallback xmlns="">
          <p:sp>
            <p:nvSpPr>
              <p:cNvPr id="9" name="Title 1"/>
              <p:cNvSpPr>
                <a:spLocks noGrp="1" noRot="1" noChangeAspect="1" noMove="1" noResize="1" noEditPoints="1" noAdjustHandles="1" noChangeArrowheads="1" noChangeShapeType="1" noTextEdit="1"/>
              </p:cNvSpPr>
              <p:nvPr>
                <p:ph type="title"/>
              </p:nvPr>
            </p:nvSpPr>
            <p:spPr>
              <a:xfrm>
                <a:off x="522515" y="395553"/>
                <a:ext cx="8335736" cy="643467"/>
              </a:xfrm>
              <a:blipFill>
                <a:blip r:embed="rId3"/>
                <a:stretch>
                  <a:fillRect t="-7273" b="-14545"/>
                </a:stretch>
              </a:blipFill>
            </p:spPr>
            <p:txBody>
              <a:bodyPr/>
              <a:lstStyle/>
              <a:p>
                <a:r>
                  <a:rPr lang="en-US">
                    <a:noFill/>
                  </a:rPr>
                  <a:t> </a:t>
                </a:r>
              </a:p>
            </p:txBody>
          </p:sp>
        </mc:Fallback>
      </mc:AlternateContent>
      <p:sp>
        <p:nvSpPr>
          <p:cNvPr id="3" name="Content Placeholder 2"/>
          <p:cNvSpPr>
            <a:spLocks noGrp="1"/>
          </p:cNvSpPr>
          <p:nvPr>
            <p:ph idx="1"/>
          </p:nvPr>
        </p:nvSpPr>
        <p:spPr>
          <a:xfrm>
            <a:off x="468078" y="1151464"/>
            <a:ext cx="8425339" cy="4980005"/>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186161477"/>
              </p:ext>
            </p:extLst>
          </p:nvPr>
        </p:nvGraphicFramePr>
        <p:xfrm>
          <a:off x="626207" y="2526350"/>
          <a:ext cx="3537000" cy="2135457"/>
        </p:xfrm>
        <a:graphic>
          <a:graphicData uri="http://schemas.openxmlformats.org/presentationml/2006/ole">
            <mc:AlternateContent xmlns:mc="http://schemas.openxmlformats.org/markup-compatibility/2006">
              <mc:Choice xmlns:v="urn:schemas-microsoft-com:vml" Requires="v">
                <p:oleObj spid="_x0000_s38064" name="Visio" r:id="rId4" imgW="5845137" imgH="3529440" progId="Visio.Drawing.11">
                  <p:embed/>
                </p:oleObj>
              </mc:Choice>
              <mc:Fallback>
                <p:oleObj name="Visio" r:id="rId4" imgW="5845137" imgH="3529440" progId="Visio.Drawing.11">
                  <p:embed/>
                  <p:pic>
                    <p:nvPicPr>
                      <p:cNvPr id="0" name=""/>
                      <p:cNvPicPr/>
                      <p:nvPr/>
                    </p:nvPicPr>
                    <p:blipFill>
                      <a:blip r:embed="rId5"/>
                      <a:stretch>
                        <a:fillRect/>
                      </a:stretch>
                    </p:blipFill>
                    <p:spPr>
                      <a:xfrm>
                        <a:off x="626207" y="2526350"/>
                        <a:ext cx="3537000" cy="213545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87104409"/>
              </p:ext>
            </p:extLst>
          </p:nvPr>
        </p:nvGraphicFramePr>
        <p:xfrm>
          <a:off x="4846314" y="2588080"/>
          <a:ext cx="4081799" cy="2069670"/>
        </p:xfrm>
        <a:graphic>
          <a:graphicData uri="http://schemas.openxmlformats.org/presentationml/2006/ole">
            <mc:AlternateContent xmlns:mc="http://schemas.openxmlformats.org/markup-compatibility/2006">
              <mc:Choice xmlns:v="urn:schemas-microsoft-com:vml" Requires="v">
                <p:oleObj spid="_x0000_s38065" name="Visio" r:id="rId6" imgW="7094772" imgH="3598020" progId="Visio.Drawing.11">
                  <p:embed/>
                </p:oleObj>
              </mc:Choice>
              <mc:Fallback>
                <p:oleObj name="Visio" r:id="rId6" imgW="7094772" imgH="3598020" progId="Visio.Drawing.11">
                  <p:embed/>
                  <p:pic>
                    <p:nvPicPr>
                      <p:cNvPr id="0" name=""/>
                      <p:cNvPicPr/>
                      <p:nvPr/>
                    </p:nvPicPr>
                    <p:blipFill>
                      <a:blip r:embed="rId7"/>
                      <a:stretch>
                        <a:fillRect/>
                      </a:stretch>
                    </p:blipFill>
                    <p:spPr>
                      <a:xfrm>
                        <a:off x="4846314" y="2588080"/>
                        <a:ext cx="4081799" cy="206967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Rectangle 1"/>
              <p:cNvSpPr/>
              <p:nvPr/>
            </p:nvSpPr>
            <p:spPr>
              <a:xfrm>
                <a:off x="5880306" y="4371005"/>
                <a:ext cx="76200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cs typeface="Times New Roman" panose="02020603050405020304" pitchFamily="18" charset="0"/>
                            </a:rPr>
                          </m:ctrlPr>
                        </m:sSupPr>
                        <m:e>
                          <m:r>
                            <a:rPr lang="en-US" sz="1400" i="1">
                              <a:latin typeface="Cambria Math" panose="02040503050406030204" pitchFamily="18" charset="0"/>
                              <a:cs typeface="Times New Roman" panose="02020603050405020304" pitchFamily="18" charset="0"/>
                            </a:rPr>
                            <m:t>𝑅</m:t>
                          </m:r>
                        </m:e>
                        <m:sup>
                          <m:r>
                            <a:rPr lang="en-US" sz="1400" i="1">
                              <a:latin typeface="Cambria Math" panose="02040503050406030204" pitchFamily="18" charset="0"/>
                              <a:cs typeface="Times New Roman" panose="02020603050405020304" pitchFamily="18" charset="0"/>
                            </a:rPr>
                            <m:t>2</m:t>
                          </m:r>
                        </m:sup>
                      </m:sSup>
                      <m:r>
                        <a:rPr lang="en-US" sz="1400" i="1">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IN" sz="1400" dirty="0"/>
              </a:p>
            </p:txBody>
          </p:sp>
        </mc:Choice>
        <mc:Fallback xmlns="">
          <p:sp>
            <p:nvSpPr>
              <p:cNvPr id="2" name="Rectangle 1"/>
              <p:cNvSpPr>
                <a:spLocks noRot="1" noChangeAspect="1" noMove="1" noResize="1" noEditPoints="1" noAdjustHandles="1" noChangeArrowheads="1" noChangeShapeType="1" noTextEdit="1"/>
              </p:cNvSpPr>
              <p:nvPr/>
            </p:nvSpPr>
            <p:spPr>
              <a:xfrm>
                <a:off x="5880306" y="4371005"/>
                <a:ext cx="762003" cy="307777"/>
              </a:xfrm>
              <a:prstGeom prst="rect">
                <a:avLst/>
              </a:prstGeom>
              <a:blipFill rotWithShape="1">
                <a:blip r:embed="rId12"/>
                <a:stretch>
                  <a:fillRect/>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D81F36AF-32E9-BD40-B52A-97795A811BA7}"/>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15860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4351" y="395553"/>
            <a:ext cx="8237764" cy="643467"/>
          </a:xfrm>
        </p:spPr>
        <p:txBody>
          <a:bodyPr>
            <a:noAutofit/>
          </a:bodyPr>
          <a:lstStyle/>
          <a:p>
            <a:r>
              <a:rPr lang="en-US" sz="3200" dirty="0">
                <a:solidFill>
                  <a:srgbClr val="C00000"/>
                </a:solidFill>
                <a:latin typeface="Times New Roman" panose="02020603050405020304" pitchFamily="18" charset="0"/>
                <a:cs typeface="Times New Roman" panose="02020603050405020304" pitchFamily="18" charset="0"/>
              </a:rPr>
              <a:t>Multiple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0563" y="1267553"/>
                <a:ext cx="8425339" cy="4389120"/>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When more than one variable are independent variable, then the regression can be estimated as a </a:t>
                </a:r>
                <a:r>
                  <a:rPr lang="en-US" sz="2000" dirty="0">
                    <a:solidFill>
                      <a:srgbClr val="0B5ED7"/>
                    </a:solidFill>
                    <a:latin typeface="Times New Roman" panose="02020603050405020304" pitchFamily="18" charset="0"/>
                    <a:cs typeface="Times New Roman" panose="02020603050405020304" pitchFamily="18" charset="0"/>
                  </a:rPr>
                  <a:t>multiple regression model</a:t>
                </a:r>
              </a:p>
              <a:p>
                <a:pPr lvl="6"/>
                <a:endParaRPr lang="en-US" sz="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this model is linear in coefficients, it is called </a:t>
                </a:r>
                <a:r>
                  <a:rPr lang="en-US" sz="2000" dirty="0">
                    <a:solidFill>
                      <a:srgbClr val="0B5ED7"/>
                    </a:solidFill>
                    <a:latin typeface="Times New Roman" panose="02020603050405020304" pitchFamily="18" charset="0"/>
                    <a:cs typeface="Times New Roman" panose="02020603050405020304" pitchFamily="18" charset="0"/>
                  </a:rPr>
                  <a:t>multiple linear regression model</a:t>
                </a:r>
              </a:p>
              <a:p>
                <a:pPr lvl="5"/>
                <a:endParaRPr lang="en-US" sz="1000" dirty="0">
                  <a:solidFill>
                    <a:srgbClr val="0B5ED7"/>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-independent variables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2</m:t>
                        </m:r>
                      </m:sub>
                    </m:sSub>
                  </m:oMath>
                </a14:m>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3</m:t>
                        </m:r>
                      </m:sub>
                    </m:sSub>
                  </m:oMath>
                </a14:m>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𝑘</m:t>
                        </m:r>
                      </m:sub>
                    </m:sSub>
                  </m:oMath>
                </a14:m>
                <a:r>
                  <a:rPr lang="en-US" sz="2000" dirty="0">
                    <a:latin typeface="Times New Roman" panose="02020603050405020304" pitchFamily="18" charset="0"/>
                    <a:cs typeface="Times New Roman" panose="02020603050405020304" pitchFamily="18" charset="0"/>
                  </a:rPr>
                  <a:t> are associated, the multiple linear regression model is given by</a:t>
                </a:r>
              </a:p>
              <a:p>
                <a:pPr lvl="8"/>
                <a:endParaRPr lang="en-US" sz="800"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𝑦</m:t>
                        </m:r>
                      </m:e>
                      <m:sub>
                        <m:r>
                          <a:rPr lang="en-US" sz="1800">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𝑘</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𝑘</m:t>
                        </m:r>
                      </m:sub>
                    </m:sSub>
                    <m:r>
                      <a:rPr lang="en-US" sz="1800">
                        <a:latin typeface="Cambria Math" panose="02040503050406030204" pitchFamily="18" charset="0"/>
                      </a:rPr>
                      <m:t>+∈</m:t>
                    </m:r>
                  </m:oMath>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And the estimated response is obtained as</a:t>
                </a:r>
              </a:p>
              <a:p>
                <a:pPr lvl="8" algn="just"/>
                <a:endParaRPr lang="en-US" sz="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14:m>
                  <m:oMath xmlns:m="http://schemas.openxmlformats.org/officeDocument/2006/math">
                    <m:sSub>
                      <m:sSubPr>
                        <m:ctrlPr>
                          <a:rPr lang="en-US" sz="1800" i="1">
                            <a:latin typeface="Cambria Math" panose="02040503050406030204" pitchFamily="18" charset="0"/>
                          </a:rPr>
                        </m:ctrlPr>
                      </m:sSubPr>
                      <m:e>
                        <m:r>
                          <a:rPr lang="cy-GB" sz="1800" i="1">
                            <a:latin typeface="Cambria Math" panose="02040503050406030204" pitchFamily="18" charset="0"/>
                          </a:rPr>
                          <m:t>ŷ</m:t>
                        </m:r>
                      </m:e>
                      <m:sub>
                        <m:r>
                          <a:rPr lang="en-US" sz="1800">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a:latin typeface="Cambria Math" panose="02040503050406030204" pitchFamily="18" charset="0"/>
                          </a:rPr>
                          <m:t>b</m:t>
                        </m:r>
                      </m:e>
                      <m:sub>
                        <m:r>
                          <a:rPr lang="en-US" sz="1800">
                            <a:latin typeface="Cambria Math" panose="02040503050406030204" pitchFamily="18" charset="0"/>
                          </a:rPr>
                          <m:t>𝑘</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𝑘</m:t>
                        </m:r>
                      </m:sub>
                    </m:sSub>
                  </m:oMath>
                </a14:m>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0563" y="1267553"/>
                <a:ext cx="8425339" cy="4389120"/>
              </a:xfrm>
              <a:blipFill>
                <a:blip r:embed="rId2"/>
                <a:stretch>
                  <a:fillRect l="-451" t="-115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4B083E24-2412-EE45-8E2F-15F34A51C695}"/>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07343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47007" y="395553"/>
            <a:ext cx="8800192" cy="643467"/>
          </a:xfrm>
        </p:spPr>
        <p:txBody>
          <a:bodyPr>
            <a:noAutofit/>
          </a:bodyPr>
          <a:lstStyle/>
          <a:p>
            <a:r>
              <a:rPr lang="en-US" sz="3200" dirty="0">
                <a:solidFill>
                  <a:srgbClr val="C00000"/>
                </a:solidFill>
                <a:latin typeface="Times New Roman" panose="02020603050405020304" pitchFamily="18" charset="0"/>
                <a:cs typeface="Times New Roman" panose="02020603050405020304" pitchFamily="18" charset="0"/>
              </a:rPr>
              <a:t>Multiple 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68078" y="1122697"/>
                <a:ext cx="8425339" cy="5375366"/>
              </a:xfrm>
            </p:spPr>
            <p:txBody>
              <a:bodyPr>
                <a:normAutofit fontScale="92500" lnSpcReduction="20000"/>
              </a:bodyPr>
              <a:lstStyle/>
              <a:p>
                <a:pPr marL="0" indent="0" algn="just">
                  <a:buNone/>
                </a:pPr>
                <a:r>
                  <a:rPr lang="en-US" sz="2000" b="1" dirty="0">
                    <a:latin typeface="Times New Roman" panose="02020603050405020304" pitchFamily="18" charset="0"/>
                    <a:ea typeface="Tahoma" panose="020B0604030504040204" pitchFamily="34" charset="0"/>
                    <a:cs typeface="Times New Roman" panose="02020603050405020304" pitchFamily="18" charset="0"/>
                  </a:rPr>
                  <a:t>Estimating the coefficients</a:t>
                </a:r>
                <a:endParaRPr lang="en-US" sz="9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Let the data points given to us is</a:t>
                </a:r>
              </a:p>
              <a:p>
                <a:pPr marL="0" indent="0" algn="ctr">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US" sz="1800" b="0" i="1" smtClean="0">
                            <a:latin typeface="Cambria Math" panose="02040503050406030204" pitchFamily="18" charset="0"/>
                            <a:ea typeface="Tahoma" panose="020B0604030504040204" pitchFamily="34" charset="0"/>
                            <a:cs typeface="Times New Roman" panose="02020603050405020304" pitchFamily="18" charset="0"/>
                          </a:rPr>
                          <m:t>𝑥</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1</m:t>
                        </m:r>
                        <m:r>
                          <a:rPr lang="en-US" sz="1800" b="0" i="1" smtClean="0">
                            <a:latin typeface="Cambria Math" panose="02040503050406030204" pitchFamily="18" charset="0"/>
                            <a:ea typeface="Tahoma" panose="020B0604030504040204" pitchFamily="34" charset="0"/>
                            <a:cs typeface="Times New Roman" panose="02020603050405020304" pitchFamily="18" charset="0"/>
                          </a:rPr>
                          <m:t>𝑖</m:t>
                        </m:r>
                      </m:sub>
                    </m:sSub>
                    <m:r>
                      <a:rPr lang="en-US" sz="1800" b="0" i="1" smtClean="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2</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r>
                      <a:rPr lang="en-US" sz="1800" b="0" i="0" smtClean="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3</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r>
                      <a:rPr lang="en-US" sz="1800" b="0" i="1" smtClean="0">
                        <a:latin typeface="Cambria Math" panose="02040503050406030204" pitchFamily="18" charset="0"/>
                        <a:ea typeface="Tahoma" panose="020B0604030504040204" pitchFamily="34" charset="0"/>
                        <a:cs typeface="Times New Roman" panose="02020603050405020304" pitchFamily="18" charset="0"/>
                      </a:rPr>
                      <m:t> ……………….</m:t>
                    </m:r>
                    <m:r>
                      <a:rPr lang="en-US" sz="1800" i="1">
                        <a:latin typeface="Cambria Math" panose="02040503050406030204" pitchFamily="18" charset="0"/>
                        <a:ea typeface="Tahoma" panose="020B0604030504040204" pitchFamily="34" charset="0"/>
                        <a:cs typeface="Times New Roman" panose="02020603050405020304" pitchFamily="18" charset="0"/>
                      </a:rPr>
                      <m:t>,</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𝑘</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r>
                      <a:rPr lang="en-US" sz="1800" b="0" i="1" smtClean="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US" sz="1800" b="0" i="1" smtClean="0">
                            <a:latin typeface="Cambria Math" panose="02040503050406030204" pitchFamily="18" charset="0"/>
                            <a:ea typeface="Tahoma" panose="020B0604030504040204" pitchFamily="34" charset="0"/>
                            <a:cs typeface="Times New Roman" panose="02020603050405020304" pitchFamily="18" charset="0"/>
                          </a:rPr>
                          <m:t>𝑦</m:t>
                        </m:r>
                      </m:e>
                      <m:sub>
                        <m:r>
                          <a:rPr lang="en-US" sz="1800" b="0" i="1" smtClean="0">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US" sz="1800" i="1" dirty="0" smtClean="0">
                        <a:latin typeface="Cambria Math" panose="02040503050406030204" pitchFamily="18" charset="0"/>
                        <a:ea typeface="Tahoma" panose="020B0604030504040204" pitchFamily="34" charset="0"/>
                        <a:cs typeface="Times New Roman" panose="02020603050405020304" pitchFamily="18" charset="0"/>
                      </a:rPr>
                      <m:t>𝑖</m:t>
                    </m:r>
                    <m:r>
                      <a:rPr lang="en-US" sz="1800" i="1" dirty="0" smtClean="0">
                        <a:latin typeface="Cambria Math" panose="02040503050406030204" pitchFamily="18" charset="0"/>
                        <a:ea typeface="Tahoma" panose="020B0604030504040204" pitchFamily="34" charset="0"/>
                        <a:cs typeface="Times New Roman" panose="02020603050405020304" pitchFamily="18" charset="0"/>
                      </a:rPr>
                      <m:t>=1,2,………,</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𝑛</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         </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𝑛</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&gt;</m:t>
                    </m:r>
                    <m:r>
                      <a:rPr lang="en-US" sz="1800" b="0" i="1" dirty="0" smtClean="0">
                        <a:latin typeface="Cambria Math" panose="02040503050406030204" pitchFamily="18" charset="0"/>
                        <a:ea typeface="Tahoma" panose="020B0604030504040204" pitchFamily="34" charset="0"/>
                        <a:cs typeface="Times New Roman" panose="02020603050405020304" pitchFamily="18" charset="0"/>
                      </a:rPr>
                      <m:t>𝑘</m:t>
                    </m:r>
                  </m:oMath>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800" b="1"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𝑦</m:t>
                        </m:r>
                      </m:e>
                      <m:sub>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is the observed response to the values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1</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2</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r>
                      <a:rPr lang="en-US" sz="180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3</m:t>
                        </m:r>
                        <m:r>
                          <a:rPr lang="en-US" sz="1800" i="1">
                            <a:latin typeface="Cambria Math" panose="02040503050406030204" pitchFamily="18" charset="0"/>
                            <a:ea typeface="Tahoma" panose="020B0604030504040204" pitchFamily="34" charset="0"/>
                            <a:cs typeface="Times New Roman" panose="02020603050405020304" pitchFamily="18" charset="0"/>
                          </a:rPr>
                          <m:t>𝑖</m:t>
                        </m:r>
                      </m:sub>
                    </m:sSub>
                    <m:r>
                      <a:rPr lang="en-US" sz="1800" i="1">
                        <a:latin typeface="Cambria Math" panose="02040503050406030204" pitchFamily="18" charset="0"/>
                        <a:ea typeface="Tahoma" panose="020B0604030504040204" pitchFamily="34" charset="0"/>
                        <a:cs typeface="Times New Roman" panose="02020603050405020304" pitchFamily="18" charset="0"/>
                      </a:rPr>
                      <m:t>, ……………….,</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𝑘𝑖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of </a:t>
                </a:r>
                <a:r>
                  <a:rPr lang="en-US" sz="1800" i="1" dirty="0">
                    <a:latin typeface="Times New Roman" panose="02020603050405020304" pitchFamily="18" charset="0"/>
                    <a:ea typeface="Tahoma" panose="020B0604030504040204" pitchFamily="34" charset="0"/>
                    <a:cs typeface="Times New Roman" panose="02020603050405020304" pitchFamily="18" charset="0"/>
                  </a:rPr>
                  <a:t>k</a:t>
                </a:r>
                <a:r>
                  <a:rPr lang="en-US" sz="1800" dirty="0">
                    <a:latin typeface="Times New Roman" panose="02020603050405020304" pitchFamily="18" charset="0"/>
                    <a:ea typeface="Tahoma" panose="020B0604030504040204" pitchFamily="34" charset="0"/>
                    <a:cs typeface="Times New Roman" panose="02020603050405020304" pitchFamily="18" charset="0"/>
                  </a:rPr>
                  <a:t> independent variables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1</m:t>
                        </m:r>
                      </m:sub>
                    </m:sSub>
                    <m:r>
                      <a:rPr lang="en-US" sz="1800" i="1">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2</m:t>
                        </m:r>
                      </m:sub>
                    </m:sSub>
                    <m:r>
                      <a:rPr lang="en-US" sz="1800" i="1">
                        <a:latin typeface="Cambria Math" panose="02040503050406030204" pitchFamily="18" charset="0"/>
                        <a:ea typeface="Tahoma" panose="020B0604030504040204" pitchFamily="34" charset="0"/>
                        <a:cs typeface="Times New Roman" panose="02020603050405020304" pitchFamily="18" charset="0"/>
                      </a:rPr>
                      <m:t>,</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r>
                      <a:rPr lang="en-US" sz="1800">
                        <a:latin typeface="Cambria Math" panose="02040503050406030204" pitchFamily="18" charset="0"/>
                        <a:ea typeface="Tahoma" panose="020B0604030504040204" pitchFamily="34" charset="0"/>
                        <a:cs typeface="Times New Roman" panose="02020603050405020304" pitchFamily="18" charset="0"/>
                      </a:rPr>
                      <m:t>  </m:t>
                    </m:r>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3</m:t>
                        </m:r>
                      </m:sub>
                    </m:sSub>
                    <m:r>
                      <a:rPr lang="en-US" sz="1800" i="1">
                        <a:latin typeface="Cambria Math" panose="02040503050406030204" pitchFamily="18" charset="0"/>
                        <a:ea typeface="Tahoma" panose="020B0604030504040204" pitchFamily="34" charset="0"/>
                        <a:cs typeface="Times New Roman" panose="02020603050405020304" pitchFamily="18" charset="0"/>
                      </a:rPr>
                      <m:t>, ……………….,</m:t>
                    </m:r>
                  </m:oMath>
                </a14:m>
                <a:r>
                  <a:rPr lang="en-US" sz="1800" dirty="0">
                    <a:ea typeface="Tahoma" panose="020B0604030504040204" pitchFamily="34"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𝑥</m:t>
                        </m:r>
                      </m:e>
                      <m:sub>
                        <m:r>
                          <a:rPr lang="en-US" sz="1800" i="1">
                            <a:latin typeface="Cambria Math" panose="02040503050406030204" pitchFamily="18" charset="0"/>
                            <a:ea typeface="Tahoma" panose="020B0604030504040204" pitchFamily="34" charset="0"/>
                            <a:cs typeface="Times New Roman" panose="02020603050405020304" pitchFamily="18" charset="0"/>
                          </a:rPr>
                          <m:t>𝑘</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Thus, </a:t>
                </a:r>
              </a:p>
              <a:p>
                <a:pPr marL="0" indent="0" algn="just">
                  <a:buNone/>
                </a:pPr>
                <a:r>
                  <a:rPr lang="en-US" sz="1600" dirty="0"/>
                  <a:t>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𝑦</m:t>
                        </m:r>
                      </m:e>
                      <m:sub>
                        <m:r>
                          <a:rPr lang="en-US" sz="1800">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b="0" i="0" smtClean="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𝑘</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𝑘𝑖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a:latin typeface="Cambria Math" panose="02040503050406030204" pitchFamily="18" charset="0"/>
                          </a:rPr>
                          <m:t>𝑖</m:t>
                        </m:r>
                      </m:sub>
                    </m:sSub>
                  </m:oMath>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1800" i="1">
                            <a:latin typeface="Cambria Math" panose="02040503050406030204" pitchFamily="18" charset="0"/>
                          </a:rPr>
                        </m:ctrlPr>
                      </m:sSubPr>
                      <m:e>
                        <m:r>
                          <a:rPr lang="cy-GB" sz="1800" i="1" smtClean="0">
                            <a:latin typeface="Cambria Math" panose="02040503050406030204" pitchFamily="18" charset="0"/>
                          </a:rPr>
                          <m:t>ŷ</m:t>
                        </m:r>
                      </m:e>
                      <m:sub>
                        <m:r>
                          <a:rPr lang="en-US" sz="1800">
                            <a:latin typeface="Cambria Math" panose="02040503050406030204" pitchFamily="18" charset="0"/>
                          </a:rPr>
                          <m:t>𝑖</m:t>
                        </m:r>
                      </m:sub>
                    </m:sSub>
                    <m:r>
                      <a:rPr lang="en-US" sz="1800">
                        <a:latin typeface="Cambria Math" panose="02040503050406030204" pitchFamily="18" charset="0"/>
                      </a:rPr>
                      <m:t>= </m:t>
                    </m:r>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b</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b="0" i="0" smtClean="0">
                            <a:latin typeface="Cambria Math" panose="02040503050406030204" pitchFamily="18" charset="0"/>
                          </a:rPr>
                          <m:t>b</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b="0" i="0" smtClean="0">
                            <a:latin typeface="Cambria Math" panose="02040503050406030204" pitchFamily="18" charset="0"/>
                          </a:rPr>
                          <m:t>b</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b="0" i="0" smtClean="0">
                            <a:latin typeface="Cambria Math" panose="02040503050406030204" pitchFamily="18" charset="0"/>
                          </a:rPr>
                          <m:t>b</m:t>
                        </m:r>
                      </m:e>
                      <m:sub>
                        <m:r>
                          <a:rPr lang="en-US" sz="1800">
                            <a:latin typeface="Cambria Math" panose="02040503050406030204" pitchFamily="18" charset="0"/>
                          </a:rPr>
                          <m:t>𝑘</m:t>
                        </m:r>
                      </m:sub>
                    </m:sSub>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𝑘𝑖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b="0" i="0" smtClean="0">
                            <a:latin typeface="Cambria Math" panose="02040503050406030204" pitchFamily="18" charset="0"/>
                          </a:rPr>
                          <m:t>e</m:t>
                        </m:r>
                      </m:e>
                      <m:sub>
                        <m:r>
                          <a:rPr lang="en-US" sz="1800">
                            <a:latin typeface="Cambria Math" panose="02040503050406030204" pitchFamily="18" charset="0"/>
                          </a:rPr>
                          <m:t>𝑖</m:t>
                        </m:r>
                      </m:sub>
                    </m:sSub>
                  </m:oMath>
                </a14:m>
                <a:endParaRPr lang="en-US" sz="1800" dirty="0">
                  <a:latin typeface="Times New Roman" panose="02020603050405020304" pitchFamily="18" charset="0"/>
                </a:endParaRPr>
              </a:p>
              <a:p>
                <a:pPr marL="0" indent="0" algn="just">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e</m:t>
                        </m:r>
                      </m:e>
                      <m:sub>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are the random error and residual error, respectively associated with true response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𝑦</m:t>
                        </m:r>
                      </m:e>
                      <m:sub>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and fitted response</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cy-GB" sz="1800">
                            <a:latin typeface="Cambria Math" panose="02040503050406030204" pitchFamily="18" charset="0"/>
                          </a:rPr>
                          <m:t>ŷ</m:t>
                        </m:r>
                      </m:e>
                      <m:sub>
                        <m:r>
                          <a:rPr lang="en-US" sz="1800">
                            <a:latin typeface="Cambria Math" panose="02040503050406030204" pitchFamily="18" charset="0"/>
                          </a:rPr>
                          <m:t>𝑖</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Using the concept of </a:t>
                </a:r>
                <a:r>
                  <a:rPr lang="en-US"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Least Square Method </a:t>
                </a:r>
                <a:r>
                  <a:rPr lang="en-US" sz="1800" dirty="0">
                    <a:latin typeface="Times New Roman" panose="02020603050405020304" pitchFamily="18" charset="0"/>
                    <a:ea typeface="Tahoma" panose="020B0604030504040204" pitchFamily="34" charset="0"/>
                    <a:cs typeface="Times New Roman" panose="02020603050405020304" pitchFamily="18" charset="0"/>
                  </a:rPr>
                  <a:t>to estimate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r>
                      <a:rPr lang="en-US" sz="1800">
                        <a:latin typeface="Cambria Math" panose="02040503050406030204" pitchFamily="18" charset="0"/>
                      </a:rPr>
                      <m:t>,</m:t>
                    </m:r>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we minimize the expression</a:t>
                </a:r>
              </a:p>
              <a:p>
                <a:pPr marL="0" indent="0" algn="just">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a:latin typeface="Times New Roman" panose="02020603050405020304" pitchFamily="18" charset="0"/>
                    <a:ea typeface="Tahoma" panose="020B0604030504040204" pitchFamily="34" charset="0"/>
                    <a:cs typeface="Times New Roman" panose="02020603050405020304" pitchFamily="18" charset="0"/>
                  </a:rPr>
                  <a:t>SSE = </a:t>
                </a:r>
                <a14:m>
                  <m:oMath xmlns:m="http://schemas.openxmlformats.org/officeDocument/2006/math">
                    <m:nary>
                      <m:naryPr>
                        <m:chr m:val="∑"/>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𝑒</m:t>
                            </m:r>
                          </m:e>
                          <m:sub>
                            <m:r>
                              <a:rPr lang="en-US" sz="1800" i="1">
                                <a:latin typeface="Cambria Math" panose="02040503050406030204" pitchFamily="18" charset="0"/>
                              </a:rPr>
                              <m:t>𝑖</m:t>
                            </m:r>
                          </m:sub>
                          <m:sup>
                            <m:r>
                              <a:rPr lang="en-US" sz="1800" i="1">
                                <a:latin typeface="Cambria Math" panose="02040503050406030204" pitchFamily="18" charset="0"/>
                              </a:rPr>
                              <m:t>2</m:t>
                            </m:r>
                          </m:sup>
                        </m:sSubSup>
                      </m:e>
                    </m:nary>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nary>
                      <m:naryPr>
                        <m:chr m:val="∑"/>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p>
                          <m:sSupPr>
                            <m:ctrlPr>
                              <a:rPr lang="en-US" sz="1800" i="1">
                                <a:latin typeface="Cambria Math" panose="02040503050406030204" pitchFamily="18" charset="0"/>
                              </a:rPr>
                            </m:ctrlPr>
                          </m:sSupPr>
                          <m:e>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m:rPr>
                                <m:nor/>
                              </m:rPr>
                              <a:rPr lang="en-US" sz="1800" dirty="0">
                                <a:latin typeface="Times New Roman" panose="02020603050405020304" pitchFamily="18" charset="0"/>
                                <a:ea typeface="Tahoma" panose="020B0604030504040204" pitchFamily="34" charset="0"/>
                                <a:cs typeface="Times New Roman" panose="02020603050405020304" pitchFamily="18" charset="0"/>
                              </a:rPr>
                              <m:t>−</m:t>
                            </m:r>
                            <m:sSub>
                              <m:sSubPr>
                                <m:ctrlPr>
                                  <a:rPr lang="en-US" sz="1800" i="1">
                                    <a:latin typeface="Cambria Math" panose="02040503050406030204" pitchFamily="18" charset="0"/>
                                  </a:rPr>
                                </m:ctrlPr>
                              </m:sSubPr>
                              <m:e>
                                <m:r>
                                  <a:rPr lang="cy-GB" sz="1800" i="1">
                                    <a:latin typeface="Cambria Math" panose="02040503050406030204" pitchFamily="18" charset="0"/>
                                  </a:rPr>
                                  <m:t>ŷ</m:t>
                                </m:r>
                              </m:e>
                              <m:sub>
                                <m:r>
                                  <a:rPr lang="en-US" sz="1800">
                                    <a:latin typeface="Cambria Math" panose="02040503050406030204" pitchFamily="18" charset="0"/>
                                  </a:rPr>
                                  <m:t>𝑖</m:t>
                                </m:r>
                              </m:sub>
                            </m:sSub>
                            <m:r>
                              <m:rPr>
                                <m:nor/>
                              </m:rPr>
                              <a:rPr lang="en-US" sz="1800" dirty="0">
                                <a:latin typeface="Times New Roman" panose="02020603050405020304" pitchFamily="18" charset="0"/>
                                <a:ea typeface="Tahoma" panose="020B0604030504040204" pitchFamily="34" charset="0"/>
                                <a:cs typeface="Times New Roman" panose="02020603050405020304" pitchFamily="18" charset="0"/>
                              </a:rPr>
                              <m:t>)</m:t>
                            </m:r>
                          </m:e>
                          <m:sup>
                            <m:r>
                              <a:rPr lang="en-US" sz="1800" i="1">
                                <a:latin typeface="Cambria Math" panose="02040503050406030204" pitchFamily="18" charset="0"/>
                              </a:rPr>
                              <m:t>2</m:t>
                            </m:r>
                          </m:sup>
                        </m:sSup>
                      </m:e>
                    </m:nary>
                  </m:oMath>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68078" y="1122697"/>
                <a:ext cx="8425339" cy="5375366"/>
              </a:xfrm>
              <a:blipFill>
                <a:blip r:embed="rId2"/>
                <a:stretch>
                  <a:fillRect l="-602" t="-1176" r="-452" b="-4471"/>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a:solidFill>
                <a:srgbClr val="04617B">
                  <a:shade val="90000"/>
                </a:srgbClr>
              </a:solidFill>
            </a:endParaRPr>
          </a:p>
        </p:txBody>
      </p:sp>
      <p:sp>
        <p:nvSpPr>
          <p:cNvPr id="2" name="Date Placeholder 1">
            <a:extLst>
              <a:ext uri="{FF2B5EF4-FFF2-40B4-BE49-F238E27FC236}">
                <a16:creationId xmlns:a16="http://schemas.microsoft.com/office/drawing/2014/main" id="{A891D673-4970-A843-99D9-A01D55CA5835}"/>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63822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06186" y="395553"/>
            <a:ext cx="8841013" cy="643467"/>
          </a:xfrm>
        </p:spPr>
        <p:txBody>
          <a:bodyPr>
            <a:noAutofit/>
          </a:bodyPr>
          <a:lstStyle/>
          <a:p>
            <a:r>
              <a:rPr lang="en-US" sz="3200" dirty="0">
                <a:solidFill>
                  <a:srgbClr val="C00000"/>
                </a:solidFill>
                <a:latin typeface="Times New Roman" panose="02020603050405020304" pitchFamily="18" charset="0"/>
                <a:cs typeface="Times New Roman" panose="02020603050405020304" pitchFamily="18" charset="0"/>
              </a:rPr>
              <a:t>Multiple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2242" y="1173062"/>
                <a:ext cx="8702048" cy="4700516"/>
              </a:xfrm>
            </p:spPr>
            <p:txBody>
              <a:bodyPr>
                <a:normAutofit fontScale="92500" lnSpcReduction="20000"/>
              </a:bodyPr>
              <a:lstStyle/>
              <a:p>
                <a:r>
                  <a:rPr lang="en-US" sz="1800" dirty="0">
                    <a:latin typeface="Times New Roman" panose="02020603050405020304" pitchFamily="18" charset="0"/>
                    <a:ea typeface="Tahoma" panose="020B0604030504040204" pitchFamily="34" charset="0"/>
                    <a:cs typeface="Times New Roman" panose="02020603050405020304" pitchFamily="18" charset="0"/>
                  </a:rPr>
                  <a:t>Differentiating SSE in turn with respect to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 and equating to zero, we generate the set of (</a:t>
                </a:r>
                <a:r>
                  <a:rPr lang="en-US" sz="1800" i="1" dirty="0">
                    <a:latin typeface="Times New Roman" panose="02020603050405020304" pitchFamily="18" charset="0"/>
                    <a:ea typeface="Tahoma" panose="020B0604030504040204" pitchFamily="34" charset="0"/>
                    <a:cs typeface="Times New Roman" panose="02020603050405020304" pitchFamily="18" charset="0"/>
                  </a:rPr>
                  <a:t>k+1</a:t>
                </a:r>
                <a:r>
                  <a:rPr lang="en-US" sz="1800" dirty="0">
                    <a:latin typeface="Times New Roman" panose="02020603050405020304" pitchFamily="18" charset="0"/>
                    <a:ea typeface="Tahoma" panose="020B0604030504040204" pitchFamily="34" charset="0"/>
                    <a:cs typeface="Times New Roman" panose="02020603050405020304" pitchFamily="18" charset="0"/>
                  </a:rPr>
                  <a:t>) normal </a:t>
                </a:r>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estimation equations for multiple linear regression</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endParaRPr lang="en-US" sz="1800" i="1" dirty="0">
                  <a:latin typeface="Cambria Math" panose="02040503050406030204" pitchFamily="18" charset="0"/>
                </a:endParaRPr>
              </a:p>
              <a:p>
                <a:pPr marL="0" indent="0">
                  <a:buNone/>
                </a:pPr>
                <a:r>
                  <a:rPr lang="en-US" sz="1800" i="1" dirty="0">
                    <a:latin typeface="Cambria Math" panose="02040503050406030204" pitchFamily="18" charset="0"/>
                  </a:rPr>
                  <a:t>	</a:t>
                </a:r>
                <a14:m>
                  <m:oMath xmlns:m="http://schemas.openxmlformats.org/officeDocument/2006/math">
                    <m:sSub>
                      <m:sSubPr>
                        <m:ctrlPr>
                          <a:rPr lang="en-US" sz="1800" i="1" smtClean="0">
                            <a:latin typeface="Cambria Math" panose="02040503050406030204" pitchFamily="18" charset="0"/>
                          </a:rPr>
                        </m:ctrlPr>
                      </m:sSubPr>
                      <m:e>
                        <m:r>
                          <m:rPr>
                            <m:sty m:val="p"/>
                          </m:rPr>
                          <a:rPr lang="en-US" sz="1800">
                            <a:latin typeface="Cambria Math" panose="02040503050406030204" pitchFamily="18" charset="0"/>
                          </a:rPr>
                          <m:t>nb</m:t>
                        </m:r>
                      </m:e>
                      <m:sub>
                        <m:r>
                          <a:rPr lang="en-US" sz="1800">
                            <a:latin typeface="Cambria Math" panose="02040503050406030204" pitchFamily="18" charset="0"/>
                          </a:rPr>
                          <m:t>0</m:t>
                        </m:r>
                      </m:sub>
                    </m:sSub>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1</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2</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r>
                              <a:rPr lang="en-US" sz="1800">
                                <a:latin typeface="Cambria Math" panose="02040503050406030204" pitchFamily="18" charset="0"/>
                              </a:rPr>
                              <m:t>𝑖</m:t>
                            </m:r>
                          </m:sub>
                        </m:sSub>
                      </m:e>
                    </m:nary>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a:latin typeface="Cambria Math" panose="02040503050406030204" pitchFamily="18" charset="0"/>
                          </a:rPr>
                          <m:t>b</m:t>
                        </m:r>
                      </m:e>
                      <m:sub>
                        <m:r>
                          <a:rPr lang="en-US" sz="1800">
                            <a:latin typeface="Cambria Math" panose="02040503050406030204" pitchFamily="18" charset="0"/>
                          </a:rPr>
                          <m:t>𝑘</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r>
                              <a:rPr lang="en-US" sz="1800">
                                <a:latin typeface="Cambria Math" panose="02040503050406030204" pitchFamily="18" charset="0"/>
                              </a:rPr>
                              <m:t>𝑦</m:t>
                            </m:r>
                          </m:e>
                        </m:nary>
                      </m:e>
                      <m:sub>
                        <m:r>
                          <a:rPr lang="en-US" sz="1800">
                            <a:latin typeface="Cambria Math" panose="02040503050406030204" pitchFamily="18" charset="0"/>
                          </a:rPr>
                          <m:t>𝑖</m:t>
                        </m:r>
                      </m:sub>
                    </m:sSub>
                  </m:oMath>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14:m>
                  <m:oMath xmlns:m="http://schemas.openxmlformats.org/officeDocument/2006/math">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0</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1</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𝑥</m:t>
                            </m:r>
                          </m:e>
                          <m:sub>
                            <m:r>
                              <a:rPr lang="en-US" sz="1800">
                                <a:latin typeface="Cambria Math" panose="02040503050406030204" pitchFamily="18" charset="0"/>
                              </a:rPr>
                              <m:t>1</m:t>
                            </m:r>
                            <m:r>
                              <m:rPr>
                                <m:sty m:val="p"/>
                              </m:rPr>
                              <a:rPr lang="en-US" sz="1800">
                                <a:latin typeface="Cambria Math" panose="02040503050406030204" pitchFamily="18" charset="0"/>
                              </a:rPr>
                              <m:t>i</m:t>
                            </m:r>
                          </m:sub>
                          <m:sup>
                            <m:r>
                              <a:rPr lang="en-US" sz="1800" i="1">
                                <a:latin typeface="Cambria Math" panose="02040503050406030204" pitchFamily="18" charset="0"/>
                              </a:rPr>
                              <m:t>2</m:t>
                            </m:r>
                          </m:sup>
                        </m:sSubSup>
                      </m:e>
                    </m:nary>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2</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r>
                              <a:rPr lang="en-US" sz="1800" i="1">
                                <a:latin typeface="Cambria Math" panose="02040503050406030204" pitchFamily="18" charset="0"/>
                              </a:rPr>
                              <m:t>𝑖</m:t>
                            </m:r>
                          </m:sub>
                        </m:sSub>
                        <m:r>
                          <a:rPr lang="en-US" sz="1800" i="1">
                            <a:latin typeface="Cambria Math" panose="02040503050406030204" pitchFamily="18" charset="0"/>
                          </a:rPr>
                          <m:t>+</m:t>
                        </m:r>
                      </m:e>
                    </m:nary>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a:latin typeface="Cambria Math" panose="02040503050406030204" pitchFamily="18" charset="0"/>
                          </a:rPr>
                          <m:t>b</m:t>
                        </m:r>
                      </m:e>
                      <m:sub>
                        <m:r>
                          <a:rPr lang="en-US" sz="1800">
                            <a:latin typeface="Cambria Math" panose="02040503050406030204" pitchFamily="18" charset="0"/>
                          </a:rPr>
                          <m:t>𝑘</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r>
                                  <a:rPr lang="en-US" sz="1800" i="1">
                                    <a:latin typeface="Cambria Math" panose="02040503050406030204" pitchFamily="18" charset="0"/>
                                  </a:rPr>
                                  <m:t>𝑖</m:t>
                                </m:r>
                              </m:sub>
                            </m:sSub>
                            <m:r>
                              <a:rPr lang="en-US" sz="1800">
                                <a:latin typeface="Cambria Math" panose="02040503050406030204" pitchFamily="18" charset="0"/>
                              </a:rPr>
                              <m:t>.</m:t>
                            </m:r>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a:latin typeface="Cambria Math" panose="02040503050406030204" pitchFamily="18" charset="0"/>
                              </a:rPr>
                              <m:t>.</m:t>
                            </m:r>
                            <m:r>
                              <a:rPr lang="en-US" sz="1800">
                                <a:latin typeface="Cambria Math" panose="02040503050406030204" pitchFamily="18" charset="0"/>
                              </a:rPr>
                              <m:t>𝑦</m:t>
                            </m:r>
                          </m:e>
                        </m:nary>
                      </m:e>
                      <m:sub>
                        <m:r>
                          <a:rPr lang="en-US" sz="1800">
                            <a:latin typeface="Cambria Math" panose="02040503050406030204" pitchFamily="18" charset="0"/>
                          </a:rPr>
                          <m:t>𝑖</m:t>
                        </m:r>
                      </m:sub>
                    </m:sSub>
                  </m:oMath>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	…	…	…	…	…	…</a:t>
                </a:r>
              </a:p>
              <a:p>
                <a:pPr marL="0" indent="0">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	…	…	…	…	…	…</a:t>
                </a:r>
              </a:p>
              <a:p>
                <a:pPr marL="0" indent="0">
                  <a:buNone/>
                </a:pPr>
                <a:r>
                  <a:rPr lang="en-US" sz="1800" dirty="0"/>
                  <a:t>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0</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e>
                    </m:nary>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1</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r>
                              <a:rPr lang="en-US" sz="1800">
                                <a:latin typeface="Cambria Math" panose="02040503050406030204" pitchFamily="18" charset="0"/>
                              </a:rPr>
                              <m:t>𝑖</m:t>
                            </m:r>
                          </m:sub>
                        </m:sSub>
                      </m:e>
                    </m:nary>
                  </m:oMath>
                </a14:m>
                <a:r>
                  <a:rPr lang="en-US" sz="18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b</m:t>
                        </m:r>
                      </m:e>
                      <m:sub>
                        <m:r>
                          <a:rPr lang="en-US" sz="1800">
                            <a:latin typeface="Cambria Math" panose="02040503050406030204" pitchFamily="18" charset="0"/>
                          </a:rPr>
                          <m:t>2</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m:rPr>
                                <m:sty m:val="p"/>
                              </m:rPr>
                              <a:rPr lang="en-US" sz="1800">
                                <a:latin typeface="Cambria Math" panose="02040503050406030204" pitchFamily="18" charset="0"/>
                              </a:rPr>
                              <m:t>k</m:t>
                            </m:r>
                            <m:r>
                              <a:rPr lang="en-US" sz="1800">
                                <a:latin typeface="Cambria Math" panose="02040503050406030204" pitchFamily="18" charset="0"/>
                              </a:rPr>
                              <m:t>𝑖</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r>
                              <a:rPr lang="en-US" sz="1800">
                                <a:latin typeface="Cambria Math" panose="02040503050406030204" pitchFamily="18" charset="0"/>
                              </a:rPr>
                              <m:t>𝑖</m:t>
                            </m:r>
                          </m:sub>
                        </m:sSub>
                        <m:r>
                          <a:rPr lang="en-US" sz="1800">
                            <a:latin typeface="Cambria Math" panose="02040503050406030204" pitchFamily="18" charset="0"/>
                          </a:rPr>
                          <m:t>+</m:t>
                        </m:r>
                      </m:e>
                    </m:nary>
                    <m:sSub>
                      <m:sSubPr>
                        <m:ctrlPr>
                          <a:rPr lang="en-US" sz="1800" i="1">
                            <a:latin typeface="Cambria Math" panose="02040503050406030204" pitchFamily="18" charset="0"/>
                          </a:rPr>
                        </m:ctrlPr>
                      </m:sSubPr>
                      <m:e>
                        <m:r>
                          <a:rPr lang="en-US" sz="1800">
                            <a:latin typeface="Cambria Math" panose="02040503050406030204" pitchFamily="18" charset="0"/>
                          </a:rPr>
                          <m:t>…+ </m:t>
                        </m:r>
                        <m:r>
                          <m:rPr>
                            <m:sty m:val="p"/>
                          </m:rPr>
                          <a:rPr lang="en-US" sz="1800">
                            <a:latin typeface="Cambria Math" panose="02040503050406030204" pitchFamily="18" charset="0"/>
                          </a:rPr>
                          <m:t>b</m:t>
                        </m:r>
                      </m:e>
                      <m:sub>
                        <m:r>
                          <a:rPr lang="en-US" sz="1800">
                            <a:latin typeface="Cambria Math" panose="02040503050406030204" pitchFamily="18" charset="0"/>
                          </a:rPr>
                          <m:t>𝑘</m:t>
                        </m:r>
                      </m:sub>
                    </m:sSub>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x</m:t>
                            </m:r>
                          </m:e>
                          <m:sub>
                            <m:r>
                              <a:rPr lang="en-US" sz="1800" i="1">
                                <a:latin typeface="Cambria Math" panose="02040503050406030204" pitchFamily="18" charset="0"/>
                              </a:rPr>
                              <m:t>𝑘𝑖</m:t>
                            </m:r>
                          </m:sub>
                          <m:sup>
                            <m:r>
                              <a:rPr lang="en-US" sz="1800" i="1">
                                <a:latin typeface="Cambria Math" panose="02040503050406030204" pitchFamily="18" charset="0"/>
                              </a:rPr>
                              <m:t>2</m:t>
                            </m:r>
                          </m:sup>
                        </m:sSubSup>
                      </m:e>
                    </m:nary>
                    <m:r>
                      <a:rPr lang="en-US" sz="1800">
                        <a:latin typeface="Cambria Math" panose="02040503050406030204" pitchFamily="18" charset="0"/>
                      </a:rPr>
                      <m:t>=</m:t>
                    </m:r>
                    <m:sSub>
                      <m:sSubPr>
                        <m:ctrlPr>
                          <a:rPr lang="en-US" sz="1800" i="1">
                            <a:latin typeface="Cambria Math" panose="02040503050406030204" pitchFamily="18" charset="0"/>
                          </a:rPr>
                        </m:ctrlPr>
                      </m:sSubPr>
                      <m:e>
                        <m:nary>
                          <m:naryPr>
                            <m:chr m:val="∑"/>
                            <m:ctrlPr>
                              <a:rPr lang="en-US" sz="1800" i="1">
                                <a:latin typeface="Cambria Math" panose="02040503050406030204" pitchFamily="18" charset="0"/>
                              </a:rPr>
                            </m:ctrlPr>
                          </m:naryPr>
                          <m:sub>
                            <m:r>
                              <m:rPr>
                                <m:brk m:alnAt="23"/>
                              </m:rPr>
                              <a:rPr lang="en-US" sz="1800">
                                <a:latin typeface="Cambria Math" panose="02040503050406030204" pitchFamily="18" charset="0"/>
                              </a:rPr>
                              <m:t>𝑖</m:t>
                            </m:r>
                            <m:r>
                              <a:rPr lang="en-US" sz="1800">
                                <a:latin typeface="Cambria Math" panose="02040503050406030204" pitchFamily="18" charset="0"/>
                              </a:rPr>
                              <m:t>=1</m:t>
                            </m:r>
                          </m:sub>
                          <m:sup>
                            <m:r>
                              <a:rPr lang="en-US" sz="1800">
                                <a:latin typeface="Cambria Math" panose="02040503050406030204" pitchFamily="18" charset="0"/>
                              </a:rPr>
                              <m:t>𝑛</m:t>
                            </m:r>
                          </m:sup>
                          <m:e>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𝑖</m:t>
                                </m:r>
                              </m:sub>
                            </m:sSub>
                            <m:r>
                              <a:rPr lang="en-US" sz="1800">
                                <a:latin typeface="Cambria Math" panose="02040503050406030204" pitchFamily="18" charset="0"/>
                              </a:rPr>
                              <m:t>.</m:t>
                            </m:r>
                            <m:r>
                              <a:rPr lang="en-US" sz="1800">
                                <a:latin typeface="Cambria Math" panose="02040503050406030204" pitchFamily="18" charset="0"/>
                              </a:rPr>
                              <m:t>𝑦</m:t>
                            </m:r>
                          </m:e>
                        </m:nary>
                      </m:e>
                      <m:sub>
                        <m:r>
                          <a:rPr lang="en-US" sz="1800">
                            <a:latin typeface="Cambria Math" panose="02040503050406030204" pitchFamily="18" charset="0"/>
                          </a:rPr>
                          <m:t>𝑖</m:t>
                        </m:r>
                      </m:sub>
                    </m:sSub>
                  </m:oMath>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system of linear equations can be solved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oMath>
                </a14:m>
                <a:r>
                  <a:rPr lang="en-US" sz="1800" dirty="0">
                    <a:latin typeface="Times New Roman" panose="02020603050405020304" pitchFamily="18" charset="0"/>
                    <a:cs typeface="Times New Roman" panose="02020603050405020304" pitchFamily="18" charset="0"/>
                  </a:rPr>
                  <a:t> by any appropriate method for solving system of linear equations.</a:t>
                </a:r>
              </a:p>
              <a:p>
                <a:pPr lvl="8"/>
                <a:endParaRPr lang="en-US" sz="6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Hence, the multiple linear regression model can be built. </a:t>
                </a:r>
              </a:p>
              <a:p>
                <a:pPr marL="0" indent="0">
                  <a:buNone/>
                </a:pPr>
                <a:endParaRPr lang="en-US" sz="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2242" y="1173062"/>
                <a:ext cx="8702048" cy="4700516"/>
              </a:xfrm>
              <a:blipFill>
                <a:blip r:embed="rId2"/>
                <a:stretch>
                  <a:fillRect l="-292" t="-134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332F6383-C466-1548-87FF-B9323472AEDE}"/>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81239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95553"/>
            <a:ext cx="9347199" cy="643467"/>
          </a:xfrm>
        </p:spPr>
        <p:txBody>
          <a:bodyPr>
            <a:noAutofit/>
          </a:bodyPr>
          <a:lstStyle/>
          <a:p>
            <a:pPr algn="ctr"/>
            <a:r>
              <a:rPr lang="en-US" sz="3200" dirty="0">
                <a:solidFill>
                  <a:srgbClr val="C00000"/>
                </a:solidFill>
                <a:latin typeface="Times New Roman" panose="02020603050405020304" pitchFamily="18" charset="0"/>
                <a:cs typeface="Times New Roman" panose="02020603050405020304" pitchFamily="18" charset="0"/>
              </a:rPr>
              <a:t>Non Linear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610436"/>
                <a:ext cx="8425339" cy="4714164"/>
              </a:xfrm>
            </p:spPr>
            <p:txBody>
              <a:bodyPr>
                <a:normAutofit/>
              </a:bodyPr>
              <a:lstStyle/>
              <a:p>
                <a:pPr algn="just"/>
                <a:r>
                  <a:rPr lang="en-US" sz="1800" dirty="0">
                    <a:latin typeface="Times New Roman" panose="02020603050405020304" pitchFamily="18" charset="0"/>
                    <a:cs typeface="Times New Roman" panose="02020603050405020304" pitchFamily="18" charset="0"/>
                  </a:rPr>
                  <a:t>When the regression equation is in terms of </a:t>
                </a:r>
                <a:r>
                  <a:rPr lang="en-US" sz="1800" i="1"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-degree, </a:t>
                </a:r>
                <a:r>
                  <a:rPr lang="en-US" sz="1800" i="1"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&gt;1, then it is called nonlinear regression model. When more than one independent variables are there, then it is called Multiple Non linear Regression model. Also, alternatively termed as polynomial regression model. In general, it takes the form</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a:latin typeface="Cambria Math" panose="02040503050406030204" pitchFamily="18" charset="0"/>
                      </a:rPr>
                      <m:t>y</m:t>
                    </m:r>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r>
                      <a:rPr lang="en-US" sz="1800" i="1">
                        <a:latin typeface="Cambria Math" panose="02040503050406030204" pitchFamily="18" charset="0"/>
                      </a:rPr>
                      <m:t>𝑥</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2</m:t>
                        </m:r>
                      </m:sup>
                    </m:sSup>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r>
                      <a:rPr lang="en-US" sz="1800">
                        <a:latin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ϵ</m:t>
                    </m:r>
                  </m:oMath>
                </a14:m>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estimated response is obtained as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cy-GB" sz="1800" i="1">
                        <a:latin typeface="Cambria Math" panose="02040503050406030204" pitchFamily="18" charset="0"/>
                      </a:rPr>
                      <m:t>ŷ</m:t>
                    </m:r>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rPr>
                          <m:t>𝑏</m:t>
                        </m:r>
                      </m:e>
                      <m:sub>
                        <m:r>
                          <a:rPr lang="en-US" sz="1800">
                            <a:latin typeface="Cambria Math" panose="02040503050406030204" pitchFamily="18" charset="0"/>
                          </a:rPr>
                          <m:t>1</m:t>
                        </m:r>
                      </m:sub>
                    </m:sSub>
                    <m:r>
                      <a:rPr lang="en-US" sz="1800" i="1">
                        <a:latin typeface="Cambria Math" panose="02040503050406030204" pitchFamily="18" charset="0"/>
                      </a:rPr>
                      <m:t>𝑥</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2</m:t>
                        </m:r>
                      </m:sup>
                    </m:sSup>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r>
                          <a:rPr lang="en-US" sz="1800" i="1">
                            <a:latin typeface="Cambria Math" panose="02040503050406030204" pitchFamily="18" charset="0"/>
                          </a:rPr>
                          <m:t>𝑏</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oMath>
                </a14:m>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610436"/>
                <a:ext cx="8425339" cy="4714164"/>
              </a:xfrm>
              <a:blipFill rotWithShape="1">
                <a:blip r:embed="rId2"/>
                <a:stretch>
                  <a:fillRect l="-362" t="-646" r="-579"/>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EBC0D890-4BC7-2A45-BD8B-D5A5E1A8A079}"/>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950833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5222" y="148281"/>
            <a:ext cx="8425339" cy="803189"/>
          </a:xfrm>
        </p:spPr>
        <p:txBody>
          <a:bodyPr>
            <a:noAutofit/>
          </a:bodyPr>
          <a:lstStyle/>
          <a:p>
            <a:pPr algn="just"/>
            <a:r>
              <a:rPr lang="en-US" sz="2000" dirty="0">
                <a:solidFill>
                  <a:srgbClr val="C00000"/>
                </a:solidFill>
                <a:latin typeface="Times New Roman" panose="02020603050405020304" pitchFamily="18" charset="0"/>
                <a:cs typeface="Times New Roman" panose="02020603050405020304" pitchFamily="18" charset="0"/>
              </a:rPr>
              <a:t>Solving for Polynomial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5222" y="1110807"/>
                <a:ext cx="8425339" cy="4966063"/>
              </a:xfrm>
            </p:spPr>
            <p:txBody>
              <a:bodyPr>
                <a:normAutofit fontScale="850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Given that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oMath>
                </a14:m>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i </a:t>
                </a:r>
                <a:r>
                  <a:rPr lang="en-US" sz="1800" dirty="0">
                    <a:latin typeface="Times New Roman" panose="02020603050405020304" pitchFamily="18" charset="0"/>
                    <a:cs typeface="Times New Roman" panose="02020603050405020304" pitchFamily="18" charset="0"/>
                  </a:rPr>
                  <a:t>= 1,2,…,</a:t>
                </a:r>
                <a:r>
                  <a:rPr lang="en-US" sz="1800" i="1" dirty="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are</a:t>
                </a:r>
                <a:r>
                  <a:rPr lang="en-US" sz="1800" i="1" dirty="0">
                    <a:latin typeface="Times New Roman" panose="02020603050405020304" pitchFamily="18" charset="0"/>
                    <a:cs typeface="Times New Roman" panose="02020603050405020304" pitchFamily="18" charset="0"/>
                  </a:rPr>
                  <a:t> n </a:t>
                </a:r>
                <a:r>
                  <a:rPr lang="en-US" sz="1800" dirty="0">
                    <a:latin typeface="Times New Roman" panose="02020603050405020304" pitchFamily="18" charset="0"/>
                    <a:cs typeface="Times New Roman" panose="02020603050405020304" pitchFamily="18" charset="0"/>
                  </a:rPr>
                  <a:t>pairs of observations. Each observations would satisfy the equations:</a:t>
                </a:r>
              </a:p>
              <a:p>
                <a:pPr marL="0" indent="0" algn="ctr">
                  <a:buNone/>
                </a:pPr>
                <a:r>
                  <a:rPr lang="en-US"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y</m:t>
                        </m:r>
                      </m:e>
                      <m:sub>
                        <m:r>
                          <a:rPr lang="en-US" sz="1800" i="1">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r>
                      <a:rPr lang="en-US" sz="1800" i="1">
                        <a:latin typeface="Cambria Math" panose="02040503050406030204" pitchFamily="18" charset="0"/>
                      </a:rPr>
                      <m:t>𝑥</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2</m:t>
                        </m:r>
                      </m:sup>
                    </m:sSup>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ϵ</m:t>
                        </m:r>
                      </m:e>
                      <m:sub>
                        <m:r>
                          <a:rPr lang="en-US" sz="1800" i="1">
                            <a:latin typeface="Cambria Math" panose="02040503050406030204" pitchFamily="18" charset="0"/>
                          </a:rPr>
                          <m:t>𝑖</m:t>
                        </m:r>
                      </m:sub>
                    </m:sSub>
                  </m:oMath>
                </a14:m>
                <a:endParaRPr lang="en-US" sz="1800" dirty="0">
                  <a:latin typeface="Times New Roman" panose="02020603050405020304" pitchFamily="18" charset="0"/>
                  <a:cs typeface="Times New Roman" panose="02020603050405020304" pitchFamily="18" charset="0"/>
                </a:endParaRPr>
              </a:p>
              <a:p>
                <a:pPr marL="0" indent="0" algn="ctr">
                  <a:buNone/>
                </a:pPr>
                <a:r>
                  <a:rPr lang="cy-GB" sz="1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i="1">
                            <a:latin typeface="Cambria Math" panose="02040503050406030204" pitchFamily="18" charset="0"/>
                          </a:rPr>
                        </m:ctrlPr>
                      </m:sSubPr>
                      <m:e>
                        <m:r>
                          <a:rPr lang="cy-GB" sz="1800" i="1">
                            <a:latin typeface="Cambria Math" panose="02040503050406030204" pitchFamily="18" charset="0"/>
                          </a:rPr>
                          <m:t>ŷ</m:t>
                        </m:r>
                      </m:e>
                      <m:sub>
                        <m:r>
                          <a:rPr lang="en-US" sz="1800" i="1">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rPr>
                          <m:t>𝑏</m:t>
                        </m:r>
                      </m:e>
                      <m:sub>
                        <m:r>
                          <a:rPr lang="en-US" sz="1800">
                            <a:latin typeface="Cambria Math" panose="02040503050406030204" pitchFamily="18" charset="0"/>
                          </a:rPr>
                          <m:t>1</m:t>
                        </m:r>
                      </m:sub>
                    </m:sSub>
                    <m:r>
                      <a:rPr lang="en-US" sz="1800" i="1">
                        <a:latin typeface="Cambria Math" panose="02040503050406030204" pitchFamily="18" charset="0"/>
                      </a:rPr>
                      <m:t>𝑥</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2</m:t>
                        </m:r>
                      </m:sup>
                    </m:sSup>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r>
                          <a:rPr lang="en-US" sz="1800" i="1">
                            <a:latin typeface="Cambria Math" panose="02040503050406030204" pitchFamily="18" charset="0"/>
                          </a:rPr>
                          <m:t>𝑏</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oMath>
                </a14:m>
                <a:r>
                  <a:rPr lang="en-US" sz="1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𝑒</m:t>
                        </m:r>
                      </m:e>
                      <m:sub>
                        <m:r>
                          <a:rPr lang="en-US" sz="1800" i="1">
                            <a:latin typeface="Cambria Math" panose="02040503050406030204" pitchFamily="18" charset="0"/>
                          </a:rPr>
                          <m:t>𝑖</m:t>
                        </m:r>
                      </m:sub>
                    </m:sSub>
                  </m:oMath>
                </a14:m>
                <a:endParaRPr lang="en-US" sz="1800" dirty="0"/>
              </a:p>
              <a:p>
                <a:pPr marL="0" indent="0" algn="just">
                  <a:buNone/>
                </a:pPr>
                <a:r>
                  <a:rPr lang="en-US" sz="1800" dirty="0">
                    <a:latin typeface="Times New Roman" panose="02020603050405020304" pitchFamily="18" charset="0"/>
                    <a:cs typeface="Times New Roman" panose="02020603050405020304" pitchFamily="18" charset="0"/>
                  </a:rPr>
                  <a:t>where, </a:t>
                </a:r>
                <a:r>
                  <a:rPr lang="en-US" sz="1800" i="1"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 is the degree of polynomial</a:t>
                </a:r>
              </a:p>
              <a:p>
                <a:pPr marL="393192" lvl="1" indent="0" algn="just">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m:rPr>
                            <m:sty m:val="p"/>
                          </m:rPr>
                          <a:rPr lang="el-GR" sz="1800">
                            <a:latin typeface="Cambria Math" panose="02040503050406030204" pitchFamily="18" charset="0"/>
                          </a:rPr>
                          <m:t>ϵ</m:t>
                        </m:r>
                      </m:e>
                      <m:sub>
                        <m:r>
                          <a:rPr lang="en-US" sz="1800">
                            <a:latin typeface="Cambria Math" panose="02040503050406030204" pitchFamily="18" charset="0"/>
                          </a:rPr>
                          <m:t>𝑖</m:t>
                        </m:r>
                      </m:sub>
                    </m:sSub>
                  </m:oMath>
                </a14:m>
                <a:r>
                  <a:rPr lang="en-US" sz="1800" dirty="0">
                    <a:latin typeface="Times New Roman" panose="02020603050405020304" pitchFamily="18" charset="0"/>
                    <a:cs typeface="Times New Roman" panose="02020603050405020304" pitchFamily="18" charset="0"/>
                  </a:rPr>
                  <a:t> = is the </a:t>
                </a: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𝑖</m:t>
                        </m:r>
                      </m:e>
                      <m:sup>
                        <m:r>
                          <a:rPr lang="en-US" sz="1800" b="0" i="1" smtClean="0">
                            <a:latin typeface="Cambria Math" panose="02040503050406030204" pitchFamily="18" charset="0"/>
                            <a:cs typeface="Times New Roman" panose="02020603050405020304" pitchFamily="18" charset="0"/>
                          </a:rPr>
                          <m:t>𝑡h</m:t>
                        </m:r>
                      </m:sup>
                    </m:sSup>
                  </m:oMath>
                </a14:m>
                <a:r>
                  <a:rPr lang="en-US" sz="1800" dirty="0">
                    <a:latin typeface="Times New Roman" panose="02020603050405020304" pitchFamily="18" charset="0"/>
                    <a:cs typeface="Times New Roman" panose="02020603050405020304" pitchFamily="18" charset="0"/>
                  </a:rPr>
                  <a:t> random error</a:t>
                </a:r>
              </a:p>
              <a:p>
                <a:pPr marL="393192" lvl="1" indent="0" algn="just">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𝑒</m:t>
                        </m:r>
                      </m:e>
                      <m:sub>
                        <m:r>
                          <a:rPr lang="en-US" sz="1800">
                            <a:latin typeface="Cambria Math" panose="02040503050406030204" pitchFamily="18" charset="0"/>
                          </a:rPr>
                          <m:t>𝑖</m:t>
                        </m:r>
                      </m:sub>
                    </m:sSub>
                  </m:oMath>
                </a14:m>
                <a:r>
                  <a:rPr lang="en-US" sz="1800" dirty="0">
                    <a:latin typeface="Times New Roman" panose="02020603050405020304" pitchFamily="18" charset="0"/>
                    <a:cs typeface="Times New Roman" panose="02020603050405020304" pitchFamily="18" charset="0"/>
                  </a:rPr>
                  <a:t> = is the </a:t>
                </a:r>
                <a14:m>
                  <m:oMath xmlns:m="http://schemas.openxmlformats.org/officeDocument/2006/math">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𝑖</m:t>
                        </m:r>
                      </m:e>
                      <m:sup>
                        <m:r>
                          <a:rPr lang="en-US" sz="1800" i="1">
                            <a:latin typeface="Cambria Math" panose="02040503050406030204" pitchFamily="18" charset="0"/>
                            <a:cs typeface="Times New Roman" panose="02020603050405020304" pitchFamily="18" charset="0"/>
                          </a:rPr>
                          <m:t>𝑡h</m:t>
                        </m:r>
                      </m:sup>
                    </m:sSup>
                  </m:oMath>
                </a14:m>
                <a:r>
                  <a:rPr lang="en-US" sz="1800" dirty="0">
                    <a:latin typeface="Times New Roman" panose="02020603050405020304" pitchFamily="18" charset="0"/>
                    <a:cs typeface="Times New Roman" panose="02020603050405020304" pitchFamily="18" charset="0"/>
                  </a:rPr>
                  <a:t> residual error</a:t>
                </a:r>
              </a:p>
              <a:p>
                <a:pPr marL="393192" lvl="1" indent="0" algn="just">
                  <a:buNone/>
                </a:pPr>
                <a:endParaRPr lang="en-US" sz="1000" dirty="0">
                  <a:latin typeface="Times New Roman" panose="02020603050405020304" pitchFamily="18" charset="0"/>
                  <a:cs typeface="Times New Roman" panose="02020603050405020304" pitchFamily="18" charset="0"/>
                </a:endParaRPr>
              </a:p>
              <a:p>
                <a:pPr marL="0" lvl="1" indent="0" algn="just">
                  <a:buNone/>
                </a:pPr>
                <a:r>
                  <a:rPr lang="en-US" sz="1800" b="1" dirty="0">
                    <a:solidFill>
                      <a:srgbClr val="0B5ED7"/>
                    </a:solidFill>
                    <a:latin typeface="Times New Roman" panose="02020603050405020304" pitchFamily="18" charset="0"/>
                    <a:cs typeface="Times New Roman" panose="02020603050405020304" pitchFamily="18" charset="0"/>
                  </a:rPr>
                  <a:t>Note:</a:t>
                </a:r>
                <a:r>
                  <a:rPr lang="en-US" sz="1800" dirty="0">
                    <a:solidFill>
                      <a:srgbClr val="0B5ED7"/>
                    </a:solidFill>
                    <a:latin typeface="Times New Roman" panose="02020603050405020304" pitchFamily="18" charset="0"/>
                    <a:cs typeface="Times New Roman" panose="02020603050405020304" pitchFamily="18" charset="0"/>
                  </a:rPr>
                  <a:t> The number of observations, </a:t>
                </a:r>
                <a:r>
                  <a:rPr lang="en-US" sz="1800" i="1" dirty="0">
                    <a:solidFill>
                      <a:srgbClr val="0B5ED7"/>
                    </a:solidFill>
                    <a:latin typeface="Times New Roman" panose="02020603050405020304" pitchFamily="18" charset="0"/>
                    <a:cs typeface="Times New Roman" panose="02020603050405020304" pitchFamily="18" charset="0"/>
                  </a:rPr>
                  <a:t>n</a:t>
                </a:r>
                <a:r>
                  <a:rPr lang="en-US" sz="1800" dirty="0">
                    <a:solidFill>
                      <a:srgbClr val="0B5ED7"/>
                    </a:solidFill>
                    <a:latin typeface="Times New Roman" panose="02020603050405020304" pitchFamily="18" charset="0"/>
                    <a:cs typeface="Times New Roman" panose="02020603050405020304" pitchFamily="18" charset="0"/>
                  </a:rPr>
                  <a:t>, must be at least as large as </a:t>
                </a:r>
                <a:r>
                  <a:rPr lang="en-US" sz="1800" i="1" dirty="0">
                    <a:solidFill>
                      <a:srgbClr val="0B5ED7"/>
                    </a:solidFill>
                    <a:latin typeface="Times New Roman" panose="02020603050405020304" pitchFamily="18" charset="0"/>
                    <a:cs typeface="Times New Roman" panose="02020603050405020304" pitchFamily="18" charset="0"/>
                  </a:rPr>
                  <a:t>r+</a:t>
                </a:r>
                <a:r>
                  <a:rPr lang="en-US" sz="1800" dirty="0">
                    <a:solidFill>
                      <a:srgbClr val="0B5ED7"/>
                    </a:solidFill>
                    <a:latin typeface="Times New Roman" panose="02020603050405020304" pitchFamily="18" charset="0"/>
                    <a:cs typeface="Times New Roman" panose="02020603050405020304" pitchFamily="18" charset="0"/>
                  </a:rPr>
                  <a:t>1, the number of parameters to be estimated</a:t>
                </a:r>
                <a:r>
                  <a:rPr lang="en-US" sz="1800" dirty="0">
                    <a:latin typeface="Times New Roman" panose="02020603050405020304" pitchFamily="18" charset="0"/>
                    <a:cs typeface="Times New Roman" panose="02020603050405020304" pitchFamily="18" charset="0"/>
                  </a:rPr>
                  <a:t>.</a:t>
                </a:r>
              </a:p>
              <a:p>
                <a:pPr marL="393192" lvl="1"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polynomial model can be transformed into a general linear regression model setting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oMath>
                </a14:m>
                <a:r>
                  <a:rPr lang="en-US" sz="1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𝑛</m:t>
                        </m:r>
                      </m:sub>
                    </m:sSub>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𝑟</m:t>
                        </m:r>
                      </m:sup>
                    </m:sSup>
                  </m:oMath>
                </a14:m>
                <a:r>
                  <a:rPr lang="en-US" sz="1800" dirty="0">
                    <a:latin typeface="Times New Roman" panose="02020603050405020304" pitchFamily="18" charset="0"/>
                    <a:cs typeface="Times New Roman" panose="02020603050405020304" pitchFamily="18" charset="0"/>
                  </a:rPr>
                  <a:t>. Thus, the equation assumes the form:</a:t>
                </a:r>
              </a:p>
              <a:p>
                <a:pPr marL="0" indent="0" algn="just">
                  <a:buNone/>
                </a:pPr>
                <a:r>
                  <a:rPr lang="en-US"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y</m:t>
                        </m:r>
                      </m:e>
                      <m:sub>
                        <m:r>
                          <a:rPr lang="en-US" sz="1800" i="1">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a:latin typeface="Cambria Math" panose="02040503050406030204" pitchFamily="18" charset="0"/>
                          </a:rPr>
                          <m:t>1</m:t>
                        </m:r>
                      </m:sub>
                    </m:sSub>
                    <m:sSub>
                      <m:sSubPr>
                        <m:ctrlPr>
                          <a:rPr lang="en-US" sz="1800" i="1" smtClean="0">
                            <a:latin typeface="Cambria Math" panose="02040503050406030204" pitchFamily="18" charset="0"/>
                          </a:rPr>
                        </m:ctrlPr>
                      </m:sSubPr>
                      <m:e>
                        <m:r>
                          <a:rPr lang="en-US" sz="1800" i="1" dirty="0">
                            <a:latin typeface="Cambria Math" panose="02040503050406030204" pitchFamily="18" charset="0"/>
                          </a:rPr>
                          <m:t>𝑥</m:t>
                        </m:r>
                      </m:e>
                      <m:sub>
                        <m:r>
                          <a:rPr lang="en-US" sz="1800" b="0" i="1" smtClean="0">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a:latin typeface="Cambria Math" panose="02040503050406030204" pitchFamily="18" charset="0"/>
                          </a:rPr>
                          <m:t>𝛽</m:t>
                        </m:r>
                      </m:e>
                      <m:sub>
                        <m:r>
                          <a:rPr lang="en-US" sz="1800">
                            <a:latin typeface="Cambria Math" panose="02040503050406030204" pitchFamily="18" charset="0"/>
                          </a:rPr>
                          <m:t>2</m:t>
                        </m:r>
                      </m:sub>
                    </m:sSub>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a:latin typeface="Cambria Math" panose="02040503050406030204" pitchFamily="18" charset="0"/>
                          </a:rPr>
                          <m:t>𝛽</m:t>
                        </m:r>
                      </m:e>
                      <m:sub>
                        <m:r>
                          <a:rPr lang="en-US" sz="1800" i="1">
                            <a:latin typeface="Cambria Math" panose="02040503050406030204" pitchFamily="18" charset="0"/>
                          </a:rPr>
                          <m:t>𝑟</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𝑟</m:t>
                        </m:r>
                      </m:sup>
                    </m:sSup>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ϵ</m:t>
                        </m:r>
                      </m:e>
                      <m:sub>
                        <m:r>
                          <a:rPr lang="en-US" sz="1800" i="1">
                            <a:latin typeface="Cambria Math" panose="02040503050406030204" pitchFamily="18" charset="0"/>
                          </a:rPr>
                          <m:t>𝑖</m:t>
                        </m:r>
                      </m:sub>
                    </m:sSub>
                  </m:oMath>
                </a14:m>
                <a:endParaRPr lang="en-US" sz="1800" dirty="0">
                  <a:latin typeface="Times New Roman" panose="02020603050405020304" pitchFamily="18" charset="0"/>
                  <a:cs typeface="Times New Roman" panose="02020603050405020304" pitchFamily="18" charset="0"/>
                </a:endParaRPr>
              </a:p>
              <a:p>
                <a:pPr marL="0" indent="0" algn="just">
                  <a:buNone/>
                </a:pPr>
                <a:r>
                  <a:rPr lang="cy-GB"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a:rPr lang="cy-GB" sz="1800" i="1">
                            <a:latin typeface="Cambria Math" panose="02040503050406030204" pitchFamily="18" charset="0"/>
                          </a:rPr>
                          <m:t>ŷ</m:t>
                        </m:r>
                      </m:e>
                      <m:sub>
                        <m:r>
                          <a:rPr lang="en-US" sz="1800" i="1">
                            <a:latin typeface="Cambria Math" panose="02040503050406030204" pitchFamily="18" charset="0"/>
                          </a:rPr>
                          <m:t>𝑖</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0</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rPr>
                          <m:t>𝑏</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i="1" dirty="0">
                            <a:latin typeface="Cambria Math" panose="02040503050406030204" pitchFamily="18" charset="0"/>
                          </a:rPr>
                          <m:t>𝑥</m:t>
                        </m:r>
                      </m:e>
                      <m:sub>
                        <m:r>
                          <a:rPr lang="en-US" sz="1800" i="1">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oMath>
                </a14:m>
                <a:r>
                  <a:rPr lang="en-US" sz="1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r>
                          <a:rPr lang="en-US" sz="1800" i="1">
                            <a:latin typeface="Cambria Math" panose="02040503050406030204" pitchFamily="18" charset="0"/>
                          </a:rPr>
                          <m:t>𝑏</m:t>
                        </m:r>
                      </m:e>
                      <m:sub>
                        <m:r>
                          <a:rPr lang="en-US" sz="1800" i="1">
                            <a:latin typeface="Cambria Math" panose="02040503050406030204" pitchFamily="18" charset="0"/>
                          </a:rPr>
                          <m:t>𝑟</m:t>
                        </m:r>
                      </m:sub>
                    </m:sSub>
                    <m:r>
                      <a:rPr lang="en-US" sz="1800" b="0" i="1" smtClean="0">
                        <a:latin typeface="Cambria Math" panose="02040503050406030204" pitchFamily="18" charset="0"/>
                      </a:rPr>
                      <m:t>𝑥</m:t>
                    </m:r>
                  </m:oMath>
                </a14:m>
                <a:r>
                  <a:rPr lang="en-US" sz="1800" i="1" baseline="-25000"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𝑒</m:t>
                        </m:r>
                      </m:e>
                      <m:sub>
                        <m:r>
                          <a:rPr lang="en-US" sz="1800" i="1">
                            <a:latin typeface="Cambria Math" panose="02040503050406030204" pitchFamily="18" charset="0"/>
                          </a:rPr>
                          <m:t>𝑖</m:t>
                        </m:r>
                      </m:sub>
                    </m:sSub>
                  </m:oMath>
                </a14:m>
                <a:endParaRPr lang="en-US" sz="1800" dirty="0">
                  <a:latin typeface="Times New Roman" panose="02020603050405020304" pitchFamily="18" charset="0"/>
                  <a:cs typeface="Times New Roman" panose="02020603050405020304" pitchFamily="18" charset="0"/>
                </a:endParaRPr>
              </a:p>
              <a:p>
                <a:pPr marL="0" indent="0" algn="just">
                  <a:buNone/>
                </a:pPr>
                <a:endParaRPr lang="en-US" sz="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This model then can be solved using the procedure followed for multiple linear regression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5222" y="1110807"/>
                <a:ext cx="8425339" cy="4966063"/>
              </a:xfrm>
              <a:blipFill>
                <a:blip r:embed="rId2"/>
                <a:stretch>
                  <a:fillRect l="-150" t="-255" r="-30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6E907C91-16E9-464F-9103-9D8C12F45337}"/>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305938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27" y="2549216"/>
            <a:ext cx="8425339" cy="1143000"/>
          </a:xfrm>
        </p:spPr>
        <p:txBody>
          <a:bodyPr/>
          <a:lstStyle/>
          <a:p>
            <a:pPr algn="ctr"/>
            <a:r>
              <a:rPr lang="en-US" b="1" dirty="0">
                <a:solidFill>
                  <a:srgbClr val="9966FF"/>
                </a:solidFill>
                <a:latin typeface="Times New Roman" pitchFamily="18" charset="0"/>
                <a:cs typeface="Times New Roman" pitchFamily="18" charset="0"/>
              </a:rPr>
              <a:t>Auto-Regression Analysis</a:t>
            </a:r>
            <a:endParaRPr lang="en-IN" b="1" dirty="0">
              <a:solidFill>
                <a:srgbClr val="9966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
        <p:nvSpPr>
          <p:cNvPr id="3" name="Date Placeholder 2">
            <a:extLst>
              <a:ext uri="{FF2B5EF4-FFF2-40B4-BE49-F238E27FC236}">
                <a16:creationId xmlns:a16="http://schemas.microsoft.com/office/drawing/2014/main" id="{0E8F77DC-C032-5D41-92DF-2A777E2F1B48}"/>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800718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0145" y="196473"/>
            <a:ext cx="8213272" cy="643467"/>
          </a:xfrm>
        </p:spPr>
        <p:txBody>
          <a:bodyPr>
            <a:noAutofit/>
          </a:bodyPr>
          <a:lstStyle/>
          <a:p>
            <a:r>
              <a:rPr lang="en-US" sz="3200" dirty="0">
                <a:solidFill>
                  <a:srgbClr val="A50021"/>
                </a:solidFill>
                <a:latin typeface="Times New Roman" panose="02020603050405020304" pitchFamily="18" charset="0"/>
                <a:cs typeface="Times New Roman" panose="02020603050405020304" pitchFamily="18" charset="0"/>
              </a:rPr>
              <a:t>Auto Regression Analysis</a:t>
            </a:r>
          </a:p>
        </p:txBody>
      </p:sp>
      <p:sp>
        <p:nvSpPr>
          <p:cNvPr id="3" name="Content Placeholder 2"/>
          <p:cNvSpPr>
            <a:spLocks noGrp="1"/>
          </p:cNvSpPr>
          <p:nvPr>
            <p:ph idx="1"/>
          </p:nvPr>
        </p:nvSpPr>
        <p:spPr>
          <a:xfrm>
            <a:off x="385222" y="966782"/>
            <a:ext cx="8425339" cy="4714164"/>
          </a:xfrm>
        </p:spPr>
        <p:txBody>
          <a:bodyPr>
            <a:normAutofit/>
          </a:bodyPr>
          <a:lstStyle/>
          <a:p>
            <a:pPr algn="just"/>
            <a:r>
              <a:rPr lang="en-IN" sz="2000" dirty="0">
                <a:latin typeface="Times New Roman" pitchFamily="18" charset="0"/>
                <a:cs typeface="Times New Roman" pitchFamily="18" charset="0"/>
              </a:rPr>
              <a:t>Regression analysis for time-ordered data is known as </a:t>
            </a:r>
            <a:r>
              <a:rPr lang="en-IN" sz="2000" dirty="0">
                <a:solidFill>
                  <a:srgbClr val="A50021"/>
                </a:solidFill>
                <a:latin typeface="Times New Roman" pitchFamily="18" charset="0"/>
                <a:cs typeface="Times New Roman" pitchFamily="18" charset="0"/>
              </a:rPr>
              <a:t>Auto-Regression Analysis</a:t>
            </a:r>
          </a:p>
          <a:p>
            <a:pPr lvl="8" algn="just"/>
            <a:endParaRPr lang="en-IN" sz="800" dirty="0">
              <a:solidFill>
                <a:srgbClr val="A50021"/>
              </a:solidFill>
              <a:latin typeface="Times New Roman" pitchFamily="18" charset="0"/>
              <a:cs typeface="Times New Roman" pitchFamily="18" charset="0"/>
            </a:endParaRPr>
          </a:p>
          <a:p>
            <a:r>
              <a:rPr lang="en-IN" sz="2000" dirty="0">
                <a:solidFill>
                  <a:srgbClr val="0B5ED7"/>
                </a:solidFill>
                <a:latin typeface="Times New Roman" pitchFamily="18" charset="0"/>
                <a:cs typeface="Times New Roman" pitchFamily="18" charset="0"/>
              </a:rPr>
              <a:t>Time series data </a:t>
            </a:r>
            <a:r>
              <a:rPr lang="en-IN" sz="2000" dirty="0">
                <a:latin typeface="Times New Roman" pitchFamily="18" charset="0"/>
                <a:cs typeface="Times New Roman" pitchFamily="18" charset="0"/>
              </a:rPr>
              <a:t>are data collected on the same observational unit at multiple time periods</a:t>
            </a:r>
          </a:p>
          <a:p>
            <a:pPr lvl="7"/>
            <a:endParaRPr lang="en-IN" sz="1000" dirty="0">
              <a:latin typeface="Times New Roman" pitchFamily="18" charset="0"/>
              <a:cs typeface="Times New Roman" pitchFamily="18" charset="0"/>
            </a:endParaRPr>
          </a:p>
          <a:p>
            <a:pPr marL="0" indent="0">
              <a:buNone/>
            </a:pPr>
            <a:r>
              <a:rPr lang="en-US" sz="2000" dirty="0">
                <a:solidFill>
                  <a:srgbClr val="0B5ED7"/>
                </a:solidFill>
                <a:latin typeface="Times New Roman" pitchFamily="18" charset="0"/>
                <a:cs typeface="Times New Roman" pitchFamily="18" charset="0"/>
              </a:rPr>
              <a:t>Example: Indian rate of price inflation</a:t>
            </a:r>
            <a:endParaRPr lang="en-US" sz="18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174" y="3437411"/>
            <a:ext cx="6322190" cy="279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2BF5566B-148B-3147-9C35-31EEE197A650}"/>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47861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073300"/>
          </a:xfrm>
        </p:spPr>
        <p:txBody>
          <a:bodyPr>
            <a:normAutofit/>
          </a:bodyPr>
          <a:lstStyle/>
          <a:p>
            <a:r>
              <a:rPr lang="en-US" sz="4000" dirty="0">
                <a:solidFill>
                  <a:srgbClr val="A50021"/>
                </a:solidFill>
                <a:latin typeface="Times New Roman" pitchFamily="18" charset="0"/>
                <a:cs typeface="Times New Roman" pitchFamily="18" charset="0"/>
              </a:rPr>
              <a:t>This TOPIC includes…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4948" y="1590518"/>
            <a:ext cx="8501751" cy="4389120"/>
          </a:xfrm>
        </p:spPr>
        <p:txBody>
          <a:bodyPr>
            <a:noAutofit/>
          </a:bodyPr>
          <a:lstStyle/>
          <a:p>
            <a:pPr marL="0" indent="0">
              <a:buNone/>
            </a:pPr>
            <a:endParaRPr lang="en-US" sz="2000" dirty="0">
              <a:latin typeface="Times New Roman" pitchFamily="18" charset="0"/>
              <a:cs typeface="Times New Roman" pitchFamily="18" charset="0"/>
            </a:endParaRPr>
          </a:p>
          <a:p>
            <a:r>
              <a:rPr lang="en-US" sz="2000" dirty="0">
                <a:solidFill>
                  <a:srgbClr val="002060"/>
                </a:solidFill>
                <a:latin typeface="Times New Roman" pitchFamily="18" charset="0"/>
                <a:cs typeface="Times New Roman" pitchFamily="18" charset="0"/>
              </a:rPr>
              <a:t>Regression Analysis</a:t>
            </a:r>
          </a:p>
          <a:p>
            <a:pPr lvl="1"/>
            <a:r>
              <a:rPr lang="en-US" sz="1800" dirty="0">
                <a:latin typeface="Times New Roman" pitchFamily="18" charset="0"/>
                <a:cs typeface="Times New Roman" pitchFamily="18" charset="0"/>
              </a:rPr>
              <a:t>Simple Linear Regression</a:t>
            </a:r>
          </a:p>
          <a:p>
            <a:pPr lvl="1"/>
            <a:r>
              <a:rPr lang="en-US" sz="1800" dirty="0">
                <a:latin typeface="Times New Roman" pitchFamily="18" charset="0"/>
                <a:cs typeface="Times New Roman" pitchFamily="18" charset="0"/>
              </a:rPr>
              <a:t>Multiple Linear Regression</a:t>
            </a:r>
          </a:p>
          <a:p>
            <a:pPr lvl="1"/>
            <a:r>
              <a:rPr lang="en-US" sz="1800" dirty="0">
                <a:latin typeface="Times New Roman" pitchFamily="18" charset="0"/>
                <a:cs typeface="Times New Roman" pitchFamily="18" charset="0"/>
              </a:rPr>
              <a:t>Non-Linear Regression Analysis</a:t>
            </a:r>
          </a:p>
          <a:p>
            <a:r>
              <a:rPr lang="en-US" sz="2000" dirty="0">
                <a:solidFill>
                  <a:srgbClr val="002060"/>
                </a:solidFill>
                <a:latin typeface="Times New Roman" pitchFamily="18" charset="0"/>
                <a:cs typeface="Times New Roman" pitchFamily="18" charset="0"/>
              </a:rPr>
              <a:t>Auto-Regression Analysis</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4" name="Date Placeholder 3">
            <a:extLst>
              <a:ext uri="{FF2B5EF4-FFF2-40B4-BE49-F238E27FC236}">
                <a16:creationId xmlns:a16="http://schemas.microsoft.com/office/drawing/2014/main" id="{951B4B90-DFCD-4F42-A5A7-79C97670F1AB}"/>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305247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643467"/>
          </a:xfrm>
        </p:spPr>
        <p:txBody>
          <a:bodyPr>
            <a:noAutofit/>
          </a:bodyPr>
          <a:lstStyle/>
          <a:p>
            <a:r>
              <a:rPr lang="en-US" sz="3200" dirty="0">
                <a:solidFill>
                  <a:srgbClr val="A50021"/>
                </a:solidFill>
                <a:latin typeface="Times New Roman" panose="02020603050405020304" pitchFamily="18" charset="0"/>
                <a:cs typeface="Times New Roman" panose="02020603050405020304" pitchFamily="18" charset="0"/>
              </a:rPr>
              <a:t>Auto Regression Analysis</a:t>
            </a:r>
          </a:p>
        </p:txBody>
      </p:sp>
      <p:sp>
        <p:nvSpPr>
          <p:cNvPr id="3" name="Content Placeholder 2"/>
          <p:cNvSpPr>
            <a:spLocks noGrp="1"/>
          </p:cNvSpPr>
          <p:nvPr>
            <p:ph idx="1"/>
          </p:nvPr>
        </p:nvSpPr>
        <p:spPr>
          <a:xfrm>
            <a:off x="530781" y="1280532"/>
            <a:ext cx="8425339" cy="4714164"/>
          </a:xfrm>
        </p:spPr>
        <p:txBody>
          <a:bodyPr>
            <a:normAutofit/>
          </a:bodyPr>
          <a:lstStyle/>
          <a:p>
            <a:pPr algn="just"/>
            <a:r>
              <a:rPr lang="en-US" sz="2000" b="1" dirty="0">
                <a:solidFill>
                  <a:srgbClr val="0B5ED7"/>
                </a:solidFill>
                <a:latin typeface="Times New Roman" pitchFamily="18" charset="0"/>
                <a:cs typeface="Times New Roman" pitchFamily="18" charset="0"/>
              </a:rPr>
              <a:t>Examples: </a:t>
            </a:r>
            <a:r>
              <a:rPr lang="en-US" sz="2000" dirty="0">
                <a:solidFill>
                  <a:srgbClr val="0B5ED7"/>
                </a:solidFill>
                <a:latin typeface="Times New Roman" pitchFamily="18" charset="0"/>
                <a:cs typeface="Times New Roman" pitchFamily="18" charset="0"/>
              </a:rPr>
              <a:t>Which of the following is a time-series data?</a:t>
            </a:r>
          </a:p>
          <a:p>
            <a:pPr lvl="8" algn="just"/>
            <a:endParaRPr lang="en-US" sz="800" dirty="0">
              <a:solidFill>
                <a:srgbClr val="0B5ED7"/>
              </a:solidFill>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Aggregate consumption and GDP for a country (for example, 20 years of quarterly observations = 80 observations)</a:t>
            </a:r>
          </a:p>
          <a:p>
            <a:pPr lvl="4"/>
            <a:endParaRPr lang="en-IN" sz="1400" dirty="0">
              <a:solidFill>
                <a:srgbClr val="0B5ED7"/>
              </a:solidFill>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Yen/$, pound/$ and Euro/$ exchange rates (daily data for</a:t>
            </a:r>
            <a:r>
              <a:rPr lang="en-IN" sz="1800" dirty="0">
                <a:solidFill>
                  <a:srgbClr val="0B5ED7"/>
                </a:solidFill>
                <a:latin typeface="Times New Roman" pitchFamily="18" charset="0"/>
                <a:cs typeface="Times New Roman" pitchFamily="18" charset="0"/>
              </a:rPr>
              <a:t> </a:t>
            </a:r>
            <a:r>
              <a:rPr lang="en-US" sz="2000" dirty="0">
                <a:solidFill>
                  <a:srgbClr val="0B5ED7"/>
                </a:solidFill>
                <a:latin typeface="Times New Roman" pitchFamily="18" charset="0"/>
                <a:cs typeface="Times New Roman" pitchFamily="18" charset="0"/>
              </a:rPr>
              <a:t>1 year = 365 observations)</a:t>
            </a:r>
          </a:p>
          <a:p>
            <a:pPr lvl="8"/>
            <a:endParaRPr lang="en-IN" sz="1000" dirty="0">
              <a:solidFill>
                <a:srgbClr val="0B5ED7"/>
              </a:solidFill>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Cigarette consumption per capita in a state, by years</a:t>
            </a:r>
          </a:p>
          <a:p>
            <a:pPr lvl="8"/>
            <a:endParaRPr lang="en-US" sz="800" dirty="0">
              <a:solidFill>
                <a:srgbClr val="0B5ED7"/>
              </a:solidFill>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Rainfall data over a year</a:t>
            </a:r>
          </a:p>
          <a:p>
            <a:pPr lvl="5"/>
            <a:endParaRPr lang="en-US" sz="1200" dirty="0">
              <a:solidFill>
                <a:srgbClr val="0B5ED7"/>
              </a:solidFill>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Sales of tea from a tea shop in a season</a:t>
            </a:r>
            <a:endParaRPr lang="en-IN" sz="18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lvl="1" algn="just"/>
            <a:endParaRPr lang="en-US" sz="16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F4C96D05-531F-4D41-BF81-C441A52C5CA5}"/>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45717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575997"/>
          </a:xfrm>
        </p:spPr>
        <p:txBody>
          <a:bodyPr>
            <a:noAutofit/>
          </a:bodyPr>
          <a:lstStyle/>
          <a:p>
            <a:r>
              <a:rPr lang="en-US" sz="4000" dirty="0">
                <a:solidFill>
                  <a:srgbClr val="A50021"/>
                </a:solidFill>
                <a:latin typeface="Times New Roman" panose="02020603050405020304" pitchFamily="18" charset="0"/>
                <a:cs typeface="Times New Roman" panose="02020603050405020304" pitchFamily="18" charset="0"/>
              </a:rPr>
              <a:t>Auto Regression Analysis</a:t>
            </a:r>
          </a:p>
        </p:txBody>
      </p:sp>
      <p:sp>
        <p:nvSpPr>
          <p:cNvPr id="3" name="Content Placeholder 2"/>
          <p:cNvSpPr>
            <a:spLocks noGrp="1"/>
          </p:cNvSpPr>
          <p:nvPr>
            <p:ph idx="1"/>
          </p:nvPr>
        </p:nvSpPr>
        <p:spPr>
          <a:xfrm>
            <a:off x="566049" y="1194058"/>
            <a:ext cx="8425339" cy="4714164"/>
          </a:xfrm>
        </p:spPr>
        <p:txBody>
          <a:bodyPr>
            <a:normAutofit/>
          </a:bodyPr>
          <a:lstStyle/>
          <a:p>
            <a:pPr algn="just"/>
            <a:r>
              <a:rPr lang="en-US" sz="2000" b="1" dirty="0">
                <a:solidFill>
                  <a:srgbClr val="0B5ED7"/>
                </a:solidFill>
                <a:latin typeface="Times New Roman" pitchFamily="18" charset="0"/>
                <a:cs typeface="Times New Roman" pitchFamily="18" charset="0"/>
              </a:rPr>
              <a:t>Examples: </a:t>
            </a:r>
            <a:r>
              <a:rPr lang="en-US" sz="2000" dirty="0">
                <a:solidFill>
                  <a:srgbClr val="0B5ED7"/>
                </a:solidFill>
                <a:latin typeface="Times New Roman" pitchFamily="18" charset="0"/>
                <a:cs typeface="Times New Roman" pitchFamily="18" charset="0"/>
              </a:rPr>
              <a:t>Which of the following graph is due to time-series data?</a:t>
            </a:r>
          </a:p>
          <a:p>
            <a:pPr lvl="8" algn="just"/>
            <a:endParaRPr lang="en-US" sz="800" dirty="0">
              <a:solidFill>
                <a:srgbClr val="0B5ED7"/>
              </a:solidFill>
              <a:latin typeface="Times New Roman" pitchFamily="18" charset="0"/>
              <a:cs typeface="Times New Roman" pitchFamily="18" charset="0"/>
            </a:endParaRPr>
          </a:p>
          <a:p>
            <a:pPr marL="393192" lvl="1" indent="0">
              <a:buNone/>
            </a:pPr>
            <a:endParaRPr lang="en-IN" sz="18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lvl="1" algn="just"/>
            <a:endParaRPr lang="en-US" sz="16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pic>
        <p:nvPicPr>
          <p:cNvPr id="7" name="Picture 6" descr="http://paulbourke.net/miscellaneous/ar/ar5.gif"/>
          <p:cNvPicPr/>
          <p:nvPr/>
        </p:nvPicPr>
        <p:blipFill>
          <a:blip r:embed="rId2">
            <a:extLst>
              <a:ext uri="{28A0092B-C50C-407E-A947-70E740481C1C}">
                <a14:useLocalDpi xmlns:a14="http://schemas.microsoft.com/office/drawing/2010/main" val="0"/>
              </a:ext>
            </a:extLst>
          </a:blip>
          <a:srcRect/>
          <a:stretch>
            <a:fillRect/>
          </a:stretch>
        </p:blipFill>
        <p:spPr bwMode="auto">
          <a:xfrm>
            <a:off x="462485" y="1698942"/>
            <a:ext cx="4444252" cy="2089287"/>
          </a:xfrm>
          <a:prstGeom prst="rect">
            <a:avLst/>
          </a:prstGeom>
          <a:noFill/>
          <a:ln>
            <a:noFill/>
          </a:ln>
        </p:spPr>
      </p:pic>
      <p:pic>
        <p:nvPicPr>
          <p:cNvPr id="8" name="Picture 7" descr="http://paulbourke.net/miscellaneous/ar/ar6.gif"/>
          <p:cNvPicPr/>
          <p:nvPr/>
        </p:nvPicPr>
        <p:blipFill>
          <a:blip r:embed="rId3">
            <a:extLst>
              <a:ext uri="{28A0092B-C50C-407E-A947-70E740481C1C}">
                <a14:useLocalDpi xmlns:a14="http://schemas.microsoft.com/office/drawing/2010/main" val="0"/>
              </a:ext>
            </a:extLst>
          </a:blip>
          <a:srcRect/>
          <a:stretch>
            <a:fillRect/>
          </a:stretch>
        </p:blipFill>
        <p:spPr bwMode="auto">
          <a:xfrm>
            <a:off x="5029197" y="1844811"/>
            <a:ext cx="4325824" cy="1943418"/>
          </a:xfrm>
          <a:prstGeom prst="rect">
            <a:avLst/>
          </a:prstGeom>
          <a:noFill/>
          <a:ln>
            <a:noFill/>
          </a:ln>
        </p:spPr>
      </p:pic>
      <p:pic>
        <p:nvPicPr>
          <p:cNvPr id="399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0265" y="3788228"/>
            <a:ext cx="3468936" cy="306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485" y="3875314"/>
            <a:ext cx="3363454" cy="298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2723FEC9-BF85-1A48-8148-51D13F196307}"/>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419352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643467"/>
          </a:xfrm>
        </p:spPr>
        <p:txBody>
          <a:bodyPr>
            <a:noAutofit/>
          </a:bodyPr>
          <a:lstStyle/>
          <a:p>
            <a:r>
              <a:rPr lang="en-US" sz="4000" dirty="0">
                <a:solidFill>
                  <a:srgbClr val="A50021"/>
                </a:solidFill>
                <a:latin typeface="Times New Roman" panose="02020603050405020304" pitchFamily="18" charset="0"/>
                <a:cs typeface="Times New Roman" panose="02020603050405020304" pitchFamily="18" charset="0"/>
              </a:rPr>
              <a:t>Use of Time Series Data</a:t>
            </a:r>
          </a:p>
        </p:txBody>
      </p:sp>
      <p:sp>
        <p:nvSpPr>
          <p:cNvPr id="3" name="Content Placeholder 2"/>
          <p:cNvSpPr>
            <a:spLocks noGrp="1"/>
          </p:cNvSpPr>
          <p:nvPr>
            <p:ph idx="1"/>
          </p:nvPr>
        </p:nvSpPr>
        <p:spPr>
          <a:xfrm>
            <a:off x="424748" y="1422733"/>
            <a:ext cx="8425339" cy="4714164"/>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To develop forecast model</a:t>
            </a:r>
          </a:p>
          <a:p>
            <a:pPr lvl="8"/>
            <a:endParaRPr lang="en-US" sz="800" dirty="0">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What will the rate of inflation by next year?</a:t>
            </a:r>
          </a:p>
          <a:p>
            <a:pPr lvl="1"/>
            <a:endParaRPr lang="en-US" sz="1800" dirty="0">
              <a:latin typeface="Times New Roman" pitchFamily="18" charset="0"/>
              <a:cs typeface="Times New Roman" pitchFamily="18" charset="0"/>
            </a:endParaRPr>
          </a:p>
          <a:p>
            <a:r>
              <a:rPr lang="en-US" sz="2000" dirty="0">
                <a:latin typeface="Times New Roman" pitchFamily="18" charset="0"/>
                <a:cs typeface="Times New Roman" pitchFamily="18" charset="0"/>
              </a:rPr>
              <a:t>To estimate dynamic causal effects</a:t>
            </a:r>
          </a:p>
          <a:p>
            <a:pPr lvl="8"/>
            <a:endParaRPr lang="en-IN" sz="800" dirty="0">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If the rate of interest increases the interest rate now, what will be the effect on the rates of inflation and unemployment in 3 months? in 12 months?</a:t>
            </a:r>
          </a:p>
          <a:p>
            <a:pPr lvl="8"/>
            <a:endParaRPr lang="en-IN" sz="800" dirty="0">
              <a:solidFill>
                <a:srgbClr val="0B5ED7"/>
              </a:solidFill>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What is the effect over time on electronics good consumption of a hike in the excise duty?</a:t>
            </a:r>
          </a:p>
          <a:p>
            <a:pPr lvl="1"/>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Time dependent analysis</a:t>
            </a:r>
          </a:p>
          <a:p>
            <a:pPr lvl="8"/>
            <a:endParaRPr lang="en-US" sz="1000" dirty="0">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Rates of inflation and unemployment in the country can be observed only over time!</a:t>
            </a:r>
            <a:endParaRPr lang="en-IN" sz="1800" dirty="0">
              <a:solidFill>
                <a:srgbClr val="0B5ED7"/>
              </a:solidFill>
              <a:latin typeface="Times New Roman" pitchFamily="18" charset="0"/>
              <a:cs typeface="Times New Roman"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95825A3D-FFDE-7A42-9DF4-04F71683498E}"/>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24025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643467"/>
          </a:xfrm>
        </p:spPr>
        <p:txBody>
          <a:bodyPr>
            <a:noAutofit/>
          </a:bodyPr>
          <a:lstStyle/>
          <a:p>
            <a:r>
              <a:rPr lang="en-US" sz="3200" dirty="0">
                <a:solidFill>
                  <a:srgbClr val="A50021"/>
                </a:solidFill>
                <a:latin typeface="Times New Roman" panose="02020603050405020304" pitchFamily="18" charset="0"/>
                <a:cs typeface="Times New Roman" panose="02020603050405020304" pitchFamily="18" charset="0"/>
              </a:rPr>
              <a:t>Modeling with Time Series Data</a:t>
            </a:r>
          </a:p>
        </p:txBody>
      </p:sp>
      <p:sp>
        <p:nvSpPr>
          <p:cNvPr id="3" name="Content Placeholder 2"/>
          <p:cNvSpPr>
            <a:spLocks noGrp="1"/>
          </p:cNvSpPr>
          <p:nvPr>
            <p:ph idx="1"/>
          </p:nvPr>
        </p:nvSpPr>
        <p:spPr>
          <a:xfrm>
            <a:off x="636815" y="1375657"/>
            <a:ext cx="8425339" cy="4714164"/>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Correlation over time</a:t>
            </a:r>
          </a:p>
          <a:p>
            <a:pPr lvl="8"/>
            <a:endParaRPr lang="en-US" sz="800" dirty="0">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Serial correlation, also called autocorrelation</a:t>
            </a:r>
          </a:p>
          <a:p>
            <a:pPr lvl="1"/>
            <a:r>
              <a:rPr lang="en-US" sz="1800" dirty="0">
                <a:solidFill>
                  <a:srgbClr val="0B5ED7"/>
                </a:solidFill>
                <a:latin typeface="Times New Roman" pitchFamily="18" charset="0"/>
                <a:cs typeface="Times New Roman" pitchFamily="18" charset="0"/>
              </a:rPr>
              <a:t>Calculating standard error</a:t>
            </a:r>
          </a:p>
          <a:p>
            <a:pPr lvl="1"/>
            <a:endParaRPr lang="en-US" sz="1800" dirty="0">
              <a:latin typeface="Times New Roman" pitchFamily="18" charset="0"/>
              <a:cs typeface="Times New Roman" pitchFamily="18" charset="0"/>
            </a:endParaRPr>
          </a:p>
          <a:p>
            <a:r>
              <a:rPr lang="en-US" sz="2000" dirty="0">
                <a:latin typeface="Times New Roman" pitchFamily="18" charset="0"/>
                <a:cs typeface="Times New Roman" pitchFamily="18" charset="0"/>
              </a:rPr>
              <a:t>To estimate dynamic causal effects</a:t>
            </a:r>
          </a:p>
          <a:p>
            <a:pPr lvl="8"/>
            <a:endParaRPr lang="en-IN" sz="800" dirty="0">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Under which dynamic effects can be estimated?</a:t>
            </a:r>
          </a:p>
          <a:p>
            <a:pPr lvl="8"/>
            <a:endParaRPr lang="en-IN" sz="800" dirty="0">
              <a:solidFill>
                <a:srgbClr val="0B5ED7"/>
              </a:solidFill>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How to estimate?</a:t>
            </a:r>
          </a:p>
          <a:p>
            <a:pPr lvl="1"/>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Forecasting model</a:t>
            </a:r>
          </a:p>
          <a:p>
            <a:pPr lvl="8"/>
            <a:endParaRPr lang="en-US" sz="1000" dirty="0">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Forecasting model build on regression model</a:t>
            </a:r>
            <a:endParaRPr lang="en-IN" sz="1800" dirty="0">
              <a:solidFill>
                <a:srgbClr val="0B5ED7"/>
              </a:solidFill>
              <a:latin typeface="Times New Roman" pitchFamily="18" charset="0"/>
              <a:cs typeface="Times New Roman"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F40CD447-BED3-BB44-B958-8504F5019636}"/>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681862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643467"/>
          </a:xfrm>
        </p:spPr>
        <p:txBody>
          <a:bodyPr>
            <a:noAutofit/>
          </a:bodyPr>
          <a:lstStyle/>
          <a:p>
            <a:r>
              <a:rPr lang="en-US" sz="2400" dirty="0">
                <a:solidFill>
                  <a:srgbClr val="A50021"/>
                </a:solidFill>
                <a:latin typeface="Times New Roman" panose="02020603050405020304" pitchFamily="18" charset="0"/>
                <a:cs typeface="Times New Roman" panose="02020603050405020304" pitchFamily="18" charset="0"/>
              </a:rPr>
              <a:t>Auto-Regression Model for Forecasting</a:t>
            </a:r>
          </a:p>
        </p:txBody>
      </p:sp>
      <p:sp>
        <p:nvSpPr>
          <p:cNvPr id="3" name="Content Placeholder 2"/>
          <p:cNvSpPr>
            <a:spLocks noGrp="1"/>
          </p:cNvSpPr>
          <p:nvPr>
            <p:ph idx="1"/>
          </p:nvPr>
        </p:nvSpPr>
        <p:spPr>
          <a:xfrm>
            <a:off x="468078" y="5094514"/>
            <a:ext cx="8425339" cy="1118507"/>
          </a:xfrm>
        </p:spPr>
        <p:txBody>
          <a:bodyPr>
            <a:normAutofit/>
          </a:bodyPr>
          <a:lstStyle/>
          <a:p>
            <a:r>
              <a:rPr lang="en-US" sz="2000" dirty="0">
                <a:latin typeface="Times New Roman" panose="02020603050405020304" pitchFamily="18" charset="0"/>
                <a:cs typeface="Times New Roman" panose="02020603050405020304" pitchFamily="18" charset="0"/>
              </a:rPr>
              <a:t>Can we predict the trend at a time say 2022?</a:t>
            </a: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896" y="1385887"/>
            <a:ext cx="58102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4D83C476-F46A-C54F-B486-9B211D1D7EF9}"/>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339485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49036" y="420045"/>
            <a:ext cx="8499021" cy="643467"/>
          </a:xfrm>
        </p:spPr>
        <p:txBody>
          <a:bodyPr>
            <a:noAutofit/>
          </a:bodyPr>
          <a:lstStyle/>
          <a:p>
            <a:r>
              <a:rPr lang="en-US" sz="3200" dirty="0">
                <a:solidFill>
                  <a:srgbClr val="A50021"/>
                </a:solidFill>
                <a:latin typeface="Times New Roman" panose="02020603050405020304" pitchFamily="18" charset="0"/>
                <a:cs typeface="Times New Roman" panose="02020603050405020304" pitchFamily="18" charset="0"/>
              </a:rPr>
              <a:t>Some Notations and Concepts</a:t>
            </a:r>
          </a:p>
        </p:txBody>
      </p:sp>
      <p:sp>
        <p:nvSpPr>
          <p:cNvPr id="3" name="Content Placeholder 2"/>
          <p:cNvSpPr>
            <a:spLocks noGrp="1"/>
          </p:cNvSpPr>
          <p:nvPr>
            <p:ph idx="1"/>
          </p:nvPr>
        </p:nvSpPr>
        <p:spPr>
          <a:xfrm>
            <a:off x="449036" y="1292778"/>
            <a:ext cx="8675922" cy="4714164"/>
          </a:xfrm>
        </p:spPr>
        <p:txBody>
          <a:bodyPr>
            <a:normAutofit/>
          </a:bodyPr>
          <a:lstStyle/>
          <a:p>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Value of </a:t>
            </a:r>
            <a:r>
              <a:rPr lang="en-US" sz="2000" i="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in a period </a:t>
            </a:r>
            <a:r>
              <a:rPr lang="en-US" sz="2000" i="1" dirty="0">
                <a:latin typeface="Times New Roman" panose="02020603050405020304" pitchFamily="18" charset="0"/>
                <a:cs typeface="Times New Roman" panose="02020603050405020304" pitchFamily="18" charset="0"/>
              </a:rPr>
              <a:t>t</a:t>
            </a:r>
          </a:p>
          <a:p>
            <a:pPr lvl="8"/>
            <a:endParaRPr lang="en-US" sz="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set [</a:t>
            </a:r>
            <a:r>
              <a:rPr lang="en-US" sz="2000" i="1" dirty="0">
                <a:latin typeface="Times New Roman" panose="02020603050405020304" pitchFamily="18" charset="0"/>
                <a:cs typeface="Times New Roman" panose="02020603050405020304" pitchFamily="18" charset="0"/>
              </a:rPr>
              <a:t>Y</a:t>
            </a:r>
            <a:r>
              <a:rPr lang="en-US" sz="2000" i="1"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i="1"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Y</a:t>
            </a:r>
            <a:r>
              <a:rPr lang="en-US" sz="2000" i="1" baseline="-25000" dirty="0">
                <a:latin typeface="Times New Roman" panose="02020603050405020304" pitchFamily="18" charset="0"/>
                <a:cs typeface="Times New Roman" panose="02020603050405020304" pitchFamily="18" charset="0"/>
              </a:rPr>
              <a:t>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i="1" baseline="-25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observations on the time series random variable </a:t>
            </a:r>
            <a:r>
              <a:rPr lang="en-US" sz="2000" i="1" dirty="0">
                <a:latin typeface="Times New Roman" panose="02020603050405020304" pitchFamily="18" charset="0"/>
                <a:cs typeface="Times New Roman" panose="02020603050405020304" pitchFamily="18" charset="0"/>
              </a:rPr>
              <a:t>Y</a:t>
            </a:r>
          </a:p>
          <a:p>
            <a:pPr lvl="8"/>
            <a:endParaRPr lang="en-US" sz="800" dirty="0">
              <a:latin typeface="Times New Roman" panose="02020603050405020304" pitchFamily="18" charset="0"/>
              <a:cs typeface="Times New Roman" panose="02020603050405020304" pitchFamily="18" charset="0"/>
            </a:endParaRPr>
          </a:p>
          <a:p>
            <a:r>
              <a:rPr lang="en-US" sz="2000" b="1" dirty="0">
                <a:solidFill>
                  <a:srgbClr val="0B5ED7"/>
                </a:solidFill>
                <a:latin typeface="Times New Roman" panose="02020603050405020304" pitchFamily="18" charset="0"/>
                <a:cs typeface="Times New Roman" panose="02020603050405020304" pitchFamily="18" charset="0"/>
              </a:rPr>
              <a:t>Assumptions</a:t>
            </a:r>
          </a:p>
          <a:p>
            <a:pPr lvl="1"/>
            <a:r>
              <a:rPr lang="en-US" sz="1800" dirty="0">
                <a:latin typeface="Times New Roman" panose="02020603050405020304" pitchFamily="18" charset="0"/>
                <a:cs typeface="Times New Roman" panose="02020603050405020304" pitchFamily="18" charset="0"/>
              </a:rPr>
              <a:t>We consider only consecutive, evenly spaced observations</a:t>
            </a:r>
          </a:p>
          <a:p>
            <a:pPr lvl="2"/>
            <a:r>
              <a:rPr lang="en-US" sz="1500" dirty="0">
                <a:latin typeface="Times New Roman" panose="02020603050405020304" pitchFamily="18" charset="0"/>
                <a:cs typeface="Times New Roman" panose="02020603050405020304" pitchFamily="18" charset="0"/>
              </a:rPr>
              <a:t>For example, monthly, 2000-2015, no missing months</a:t>
            </a:r>
          </a:p>
          <a:p>
            <a:pPr lvl="1"/>
            <a:r>
              <a:rPr lang="en-US" sz="1800" dirty="0">
                <a:latin typeface="Times New Roman" panose="02020603050405020304" pitchFamily="18" charset="0"/>
                <a:cs typeface="Times New Roman" panose="02020603050405020304" pitchFamily="18" charset="0"/>
              </a:rPr>
              <a:t>A time series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is </a:t>
            </a:r>
            <a:r>
              <a:rPr lang="en-US" sz="1800" b="1" dirty="0">
                <a:solidFill>
                  <a:srgbClr val="A50021"/>
                </a:solidFill>
                <a:latin typeface="Times New Roman" panose="02020603050405020304" pitchFamily="18" charset="0"/>
                <a:cs typeface="Times New Roman" panose="02020603050405020304" pitchFamily="18" charset="0"/>
              </a:rPr>
              <a:t>stationary</a:t>
            </a:r>
            <a:r>
              <a:rPr lang="en-US" sz="1800" dirty="0">
                <a:latin typeface="Times New Roman" panose="02020603050405020304" pitchFamily="18" charset="0"/>
                <a:cs typeface="Times New Roman" panose="02020603050405020304" pitchFamily="18" charset="0"/>
              </a:rPr>
              <a:t> if its probability distribution does not change over time, that is, if the joint distribution of (</a:t>
            </a:r>
            <a:r>
              <a:rPr lang="en-US" sz="1800" i="1" dirty="0">
                <a:latin typeface="Times New Roman" panose="02020603050405020304" pitchFamily="18" charset="0"/>
                <a:cs typeface="Times New Roman" panose="02020603050405020304" pitchFamily="18" charset="0"/>
              </a:rPr>
              <a:t>Y</a:t>
            </a:r>
            <a:r>
              <a:rPr lang="en-US" sz="1800" i="1" baseline="-25000" dirty="0">
                <a:latin typeface="Times New Roman" panose="02020603050405020304" pitchFamily="18" charset="0"/>
                <a:cs typeface="Times New Roman" panose="02020603050405020304" pitchFamily="18" charset="0"/>
              </a:rPr>
              <a:t>i+1</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Y</a:t>
            </a:r>
            <a:r>
              <a:rPr lang="en-US" sz="1800" i="1" baseline="-25000" dirty="0">
                <a:latin typeface="Times New Roman" panose="02020603050405020304" pitchFamily="18" charset="0"/>
                <a:cs typeface="Times New Roman" panose="02020603050405020304" pitchFamily="18" charset="0"/>
              </a:rPr>
              <a:t>i+2</a:t>
            </a:r>
            <a:r>
              <a:rPr lang="en-US" sz="1800" dirty="0">
                <a:latin typeface="Times New Roman" panose="02020603050405020304" pitchFamily="18" charset="0"/>
                <a:cs typeface="Times New Roman" panose="02020603050405020304" pitchFamily="18" charset="0"/>
              </a:rPr>
              <a:t>, …,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i+T</a:t>
            </a:r>
            <a:r>
              <a:rPr lang="en-US" sz="1800" dirty="0">
                <a:latin typeface="Times New Roman" panose="02020603050405020304" pitchFamily="18" charset="0"/>
                <a:cs typeface="Times New Roman" panose="02020603050405020304" pitchFamily="18" charset="0"/>
              </a:rPr>
              <a:t>) does not depend on </a:t>
            </a:r>
            <a:r>
              <a:rPr lang="en-US" sz="1800" i="1"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p>
          <a:p>
            <a:pPr lvl="8"/>
            <a:endParaRPr lang="en-US" sz="800" dirty="0">
              <a:latin typeface="Times New Roman" panose="02020603050405020304" pitchFamily="18" charset="0"/>
              <a:cs typeface="Times New Roman" panose="02020603050405020304" pitchFamily="18" charset="0"/>
            </a:endParaRPr>
          </a:p>
          <a:p>
            <a:pPr lvl="2"/>
            <a:r>
              <a:rPr lang="en-US" sz="1500" dirty="0">
                <a:latin typeface="Times New Roman" panose="02020603050405020304" pitchFamily="18" charset="0"/>
                <a:cs typeface="Times New Roman" panose="02020603050405020304" pitchFamily="18" charset="0"/>
              </a:rPr>
              <a:t>Stationary property implies that history is relevant. In other words, Stationary requires the future to be like the past (in a probabilistic sense).</a:t>
            </a:r>
            <a:endParaRPr lang="en-US" sz="800" dirty="0">
              <a:latin typeface="Times New Roman" panose="02020603050405020304" pitchFamily="18" charset="0"/>
              <a:cs typeface="Times New Roman" panose="02020603050405020304" pitchFamily="18" charset="0"/>
            </a:endParaRPr>
          </a:p>
          <a:p>
            <a:pPr lvl="2"/>
            <a:r>
              <a:rPr lang="en-US" sz="1500" dirty="0">
                <a:latin typeface="Times New Roman" panose="02020603050405020304" pitchFamily="18" charset="0"/>
                <a:cs typeface="Times New Roman" panose="02020603050405020304" pitchFamily="18" charset="0"/>
              </a:rPr>
              <a:t>Auto Regression analysis assumes that </a:t>
            </a:r>
            <a:r>
              <a:rPr lang="en-US" sz="1500" i="1" dirty="0" err="1">
                <a:latin typeface="Times New Roman" panose="02020603050405020304" pitchFamily="18" charset="0"/>
                <a:cs typeface="Times New Roman" panose="02020603050405020304" pitchFamily="18" charset="0"/>
              </a:rPr>
              <a:t>Y</a:t>
            </a:r>
            <a:r>
              <a:rPr lang="en-US" sz="1500" i="1" baseline="-25000" dirty="0" err="1">
                <a:latin typeface="Times New Roman" panose="02020603050405020304" pitchFamily="18" charset="0"/>
                <a:cs typeface="Times New Roman" panose="02020603050405020304" pitchFamily="18" charset="0"/>
              </a:rPr>
              <a:t>t</a:t>
            </a:r>
            <a:r>
              <a:rPr lang="en-US" sz="1500" i="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is stationary.</a:t>
            </a: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9D1B4242-A586-6046-A5A4-49471545C98C}"/>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179212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49036" y="420045"/>
            <a:ext cx="8499021" cy="643467"/>
          </a:xfrm>
        </p:spPr>
        <p:txBody>
          <a:bodyPr>
            <a:noAutofit/>
          </a:bodyPr>
          <a:lstStyle/>
          <a:p>
            <a:r>
              <a:rPr lang="en-US" sz="3200" dirty="0">
                <a:solidFill>
                  <a:srgbClr val="A50021"/>
                </a:solidFill>
                <a:latin typeface="Times New Roman" panose="02020603050405020304" pitchFamily="18" charset="0"/>
                <a:cs typeface="Times New Roman" panose="02020603050405020304" pitchFamily="18" charset="0"/>
              </a:rPr>
              <a:t>Some Notations and Concepts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8078" y="1610436"/>
                <a:ext cx="8425339" cy="4714164"/>
              </a:xfrm>
            </p:spPr>
            <p:txBody>
              <a:bodyPr>
                <a:normAutofit/>
              </a:bodyPr>
              <a:lstStyle/>
              <a:p>
                <a:r>
                  <a:rPr lang="en-US" sz="2000" dirty="0">
                    <a:latin typeface="Times New Roman" panose="02020603050405020304" pitchFamily="18" charset="0"/>
                    <a:cs typeface="Times New Roman" panose="02020603050405020304" pitchFamily="18" charset="0"/>
                  </a:rPr>
                  <a:t>There are four ways to have the time series data for </a:t>
                </a:r>
                <a:r>
                  <a:rPr lang="en-US" sz="2000" dirty="0" err="1">
                    <a:latin typeface="Times New Roman" panose="02020603050405020304" pitchFamily="18" charset="0"/>
                    <a:cs typeface="Times New Roman" panose="02020603050405020304" pitchFamily="18" charset="0"/>
                  </a:rPr>
                  <a:t>AutoRegression</a:t>
                </a:r>
                <a:r>
                  <a:rPr lang="en-US" sz="2000" dirty="0">
                    <a:latin typeface="Times New Roman" panose="02020603050405020304" pitchFamily="18" charset="0"/>
                    <a:cs typeface="Times New Roman" panose="02020603050405020304" pitchFamily="18" charset="0"/>
                  </a:rPr>
                  <a:t> analysis</a:t>
                </a:r>
              </a:p>
              <a:p>
                <a:pPr lvl="8"/>
                <a:endParaRPr lang="en-US" sz="800" dirty="0">
                  <a:solidFill>
                    <a:srgbClr val="0B5ED7"/>
                  </a:solidFill>
                  <a:latin typeface="Times New Roman" panose="02020603050405020304" pitchFamily="18" charset="0"/>
                  <a:cs typeface="Times New Roman" panose="02020603050405020304" pitchFamily="18" charset="0"/>
                </a:endParaRPr>
              </a:p>
              <a:p>
                <a:pPr lvl="1"/>
                <a:r>
                  <a:rPr lang="en-US" sz="1800" b="1" dirty="0">
                    <a:solidFill>
                      <a:srgbClr val="0B5ED7"/>
                    </a:solidFill>
                    <a:latin typeface="Times New Roman" panose="02020603050405020304" pitchFamily="18" charset="0"/>
                    <a:cs typeface="Times New Roman" panose="02020603050405020304" pitchFamily="18" charset="0"/>
                  </a:rPr>
                  <a:t>Lag:</a:t>
                </a:r>
                <a:r>
                  <a:rPr lang="en-US" sz="1800" dirty="0">
                    <a:latin typeface="Times New Roman" panose="02020603050405020304" pitchFamily="18" charset="0"/>
                    <a:cs typeface="Times New Roman" panose="02020603050405020304" pitchFamily="18" charset="0"/>
                  </a:rPr>
                  <a:t> The first lag of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is </a:t>
                </a:r>
                <a:r>
                  <a:rPr lang="en-US" sz="1800" i="1" dirty="0">
                    <a:latin typeface="Times New Roman" panose="02020603050405020304" pitchFamily="18" charset="0"/>
                    <a:cs typeface="Times New Roman" panose="02020603050405020304" pitchFamily="18" charset="0"/>
                  </a:rPr>
                  <a:t>Y</a:t>
                </a:r>
                <a:r>
                  <a:rPr lang="en-US" sz="1800" i="1" baseline="-25000" dirty="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 its </a:t>
                </a:r>
                <a:r>
                  <a:rPr lang="en-US" sz="1800" i="1" dirty="0">
                    <a:latin typeface="Times New Roman" panose="02020603050405020304" pitchFamily="18" charset="0"/>
                    <a:cs typeface="Times New Roman" panose="02020603050405020304" pitchFamily="18" charset="0"/>
                  </a:rPr>
                  <a:t>j</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lag is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i="1" baseline="-25000" dirty="0">
                    <a:latin typeface="Times New Roman" panose="02020603050405020304" pitchFamily="18" charset="0"/>
                    <a:cs typeface="Times New Roman" panose="02020603050405020304" pitchFamily="18" charset="0"/>
                  </a:rPr>
                  <a:t>-j</a:t>
                </a:r>
              </a:p>
              <a:p>
                <a:pPr lvl="7"/>
                <a:endParaRPr lang="en-US" sz="1000" i="1" baseline="-25000" dirty="0">
                  <a:latin typeface="Times New Roman" panose="02020603050405020304" pitchFamily="18" charset="0"/>
                  <a:cs typeface="Times New Roman" panose="02020603050405020304" pitchFamily="18" charset="0"/>
                </a:endParaRPr>
              </a:p>
              <a:p>
                <a:pPr lvl="1"/>
                <a:r>
                  <a:rPr lang="en-US" sz="1800" b="1" dirty="0">
                    <a:solidFill>
                      <a:srgbClr val="0B5ED7"/>
                    </a:solidFill>
                    <a:latin typeface="Times New Roman" panose="02020603050405020304" pitchFamily="18" charset="0"/>
                    <a:cs typeface="Times New Roman" panose="02020603050405020304" pitchFamily="18" charset="0"/>
                  </a:rPr>
                  <a:t>Difference: </a:t>
                </a:r>
                <a:r>
                  <a:rPr lang="en-US" sz="1800" dirty="0">
                    <a:latin typeface="Times New Roman" panose="02020603050405020304" pitchFamily="18" charset="0"/>
                    <a:cs typeface="Times New Roman" panose="02020603050405020304" pitchFamily="18" charset="0"/>
                  </a:rPr>
                  <a:t>The first difference of a series, </a:t>
                </a:r>
                <a:r>
                  <a:rPr lang="en-US" sz="1800"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is its change between period </a:t>
                </a:r>
                <a:r>
                  <a:rPr lang="en-US" sz="1800" i="1"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and </a:t>
                </a:r>
                <a:r>
                  <a:rPr lang="en-US" sz="1800" i="1" dirty="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 that is,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i="1"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Y</a:t>
                </a:r>
                <a:r>
                  <a:rPr lang="en-US" sz="1800" i="1" baseline="-25000" dirty="0">
                    <a:latin typeface="Times New Roman" panose="02020603050405020304" pitchFamily="18" charset="0"/>
                    <a:cs typeface="Times New Roman" panose="02020603050405020304" pitchFamily="18" charset="0"/>
                  </a:rPr>
                  <a:t>t-1</a:t>
                </a:r>
              </a:p>
              <a:p>
                <a:pPr lvl="8"/>
                <a:endParaRPr lang="en-US" sz="800" dirty="0">
                  <a:latin typeface="Times New Roman" panose="02020603050405020304" pitchFamily="18" charset="0"/>
                  <a:cs typeface="Times New Roman" panose="02020603050405020304" pitchFamily="18" charset="0"/>
                </a:endParaRPr>
              </a:p>
              <a:p>
                <a:pPr lvl="1"/>
                <a:r>
                  <a:rPr lang="en-US" sz="1800" b="1" dirty="0">
                    <a:solidFill>
                      <a:srgbClr val="0B5ED7"/>
                    </a:solidFill>
                    <a:latin typeface="Times New Roman" panose="02020603050405020304" pitchFamily="18" charset="0"/>
                    <a:cs typeface="Times New Roman" panose="02020603050405020304" pitchFamily="18" charset="0"/>
                  </a:rPr>
                  <a:t>Log difference: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 log(</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 log(</a:t>
                </a:r>
                <a:r>
                  <a:rPr lang="en-US" sz="1800" i="1" dirty="0">
                    <a:latin typeface="Times New Roman" panose="02020603050405020304" pitchFamily="18" charset="0"/>
                    <a:cs typeface="Times New Roman" panose="02020603050405020304" pitchFamily="18" charset="0"/>
                  </a:rPr>
                  <a:t>Y</a:t>
                </a:r>
                <a:r>
                  <a:rPr lang="en-US" sz="1800" i="1" baseline="-25000" dirty="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a:t>
                </a:r>
              </a:p>
              <a:p>
                <a:pPr lvl="8"/>
                <a:endParaRPr lang="en-US" sz="800" dirty="0">
                  <a:latin typeface="Times New Roman" panose="02020603050405020304" pitchFamily="18" charset="0"/>
                  <a:cs typeface="Times New Roman" panose="02020603050405020304" pitchFamily="18" charset="0"/>
                </a:endParaRPr>
              </a:p>
              <a:p>
                <a:pPr lvl="1"/>
                <a:r>
                  <a:rPr lang="en-US" sz="1800" b="1" dirty="0">
                    <a:solidFill>
                      <a:srgbClr val="0B5ED7"/>
                    </a:solidFill>
                    <a:latin typeface="Times New Roman" panose="02020603050405020304" pitchFamily="18" charset="0"/>
                    <a:cs typeface="Times New Roman" panose="02020603050405020304" pitchFamily="18" charset="0"/>
                  </a:rPr>
                  <a:t>Percentage:</a:t>
                </a:r>
                <a:r>
                  <a:rPr lang="en-US"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a:rPr>
                          <m:t>𝑦</m:t>
                        </m:r>
                      </m:e>
                      <m:sub>
                        <m:r>
                          <a:rPr lang="en-IN" sz="1800" i="1">
                            <a:latin typeface="Cambria Math"/>
                          </a:rPr>
                          <m:t>𝑡</m:t>
                        </m:r>
                      </m:sub>
                    </m:sSub>
                    <m:r>
                      <a:rPr lang="en-IN" sz="1800" i="1">
                        <a:latin typeface="Cambria Math"/>
                      </a:rPr>
                      <m:t>=</m:t>
                    </m:r>
                    <m:f>
                      <m:fPr>
                        <m:ctrlPr>
                          <a:rPr lang="en-IN" sz="1800" i="1">
                            <a:latin typeface="Cambria Math" panose="02040503050406030204" pitchFamily="18" charset="0"/>
                          </a:rPr>
                        </m:ctrlPr>
                      </m:fPr>
                      <m:num>
                        <m:sSub>
                          <m:sSubPr>
                            <m:ctrlPr>
                              <a:rPr lang="en-IN" sz="1800" i="1">
                                <a:latin typeface="Cambria Math" panose="02040503050406030204" pitchFamily="18" charset="0"/>
                              </a:rPr>
                            </m:ctrlPr>
                          </m:sSubPr>
                          <m:e>
                            <m:r>
                              <a:rPr lang="en-IN" sz="1800" i="1">
                                <a:latin typeface="Cambria Math"/>
                              </a:rPr>
                              <m:t>𝑌</m:t>
                            </m:r>
                          </m:e>
                          <m:sub>
                            <m:r>
                              <a:rPr lang="en-IN" sz="1800" i="1">
                                <a:latin typeface="Cambria Math"/>
                              </a:rPr>
                              <m:t>𝑡</m:t>
                            </m:r>
                            <m:r>
                              <a:rPr lang="en-IN" sz="1800" i="1">
                                <a:latin typeface="Cambria Math"/>
                              </a:rPr>
                              <m:t>−1</m:t>
                            </m:r>
                          </m:sub>
                        </m:sSub>
                      </m:num>
                      <m:den>
                        <m:sSub>
                          <m:sSubPr>
                            <m:ctrlPr>
                              <a:rPr lang="en-IN" sz="1800" i="1">
                                <a:latin typeface="Cambria Math" panose="02040503050406030204" pitchFamily="18" charset="0"/>
                              </a:rPr>
                            </m:ctrlPr>
                          </m:sSubPr>
                          <m:e>
                            <m:r>
                              <a:rPr lang="en-IN" sz="1800" i="1">
                                <a:latin typeface="Cambria Math"/>
                              </a:rPr>
                              <m:t>𝑌</m:t>
                            </m:r>
                          </m:e>
                          <m:sub>
                            <m:r>
                              <a:rPr lang="en-IN" sz="1800" i="1">
                                <a:latin typeface="Cambria Math"/>
                              </a:rPr>
                              <m:t>𝑡</m:t>
                            </m:r>
                          </m:sub>
                        </m:sSub>
                      </m:den>
                    </m:f>
                    <m:r>
                      <a:rPr lang="en-IN" sz="1800" i="1">
                        <a:latin typeface="Cambria Math"/>
                      </a:rPr>
                      <m:t>×100</m:t>
                    </m:r>
                  </m:oMath>
                </a14:m>
                <a:endParaRPr lang="en-IN" sz="1800"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8078" y="1610436"/>
                <a:ext cx="8425339" cy="4714164"/>
              </a:xfrm>
              <a:blipFill>
                <a:blip r:embed="rId2"/>
                <a:stretch>
                  <a:fillRect l="-602" t="-536" r="-45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A6C2850A-66FE-834C-A48E-2D955E59E671}"/>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837932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643467"/>
          </a:xfrm>
        </p:spPr>
        <p:txBody>
          <a:bodyPr>
            <a:noAutofit/>
          </a:bodyPr>
          <a:lstStyle/>
          <a:p>
            <a:r>
              <a:rPr lang="en-US" sz="3200" dirty="0">
                <a:solidFill>
                  <a:srgbClr val="A50021"/>
                </a:solidFill>
                <a:latin typeface="Times New Roman" panose="02020603050405020304" pitchFamily="18" charset="0"/>
                <a:cs typeface="Times New Roman" panose="02020603050405020304" pitchFamily="18" charset="0"/>
              </a:rPr>
              <a:t>Some Notations and Concepts</a:t>
            </a:r>
          </a:p>
        </p:txBody>
      </p:sp>
      <p:sp>
        <p:nvSpPr>
          <p:cNvPr id="3" name="Content Placeholder 2"/>
          <p:cNvSpPr>
            <a:spLocks noGrp="1"/>
          </p:cNvSpPr>
          <p:nvPr>
            <p:ph idx="1"/>
          </p:nvPr>
        </p:nvSpPr>
        <p:spPr>
          <a:xfrm>
            <a:off x="468074" y="1455462"/>
            <a:ext cx="8425339" cy="4714164"/>
          </a:xfrm>
        </p:spPr>
        <p:txBody>
          <a:bodyPr>
            <a:normAutofit/>
          </a:bodyPr>
          <a:lstStyle/>
          <a:p>
            <a:r>
              <a:rPr lang="en-US" sz="2000" b="1" dirty="0">
                <a:latin typeface="Times New Roman" panose="02020603050405020304" pitchFamily="18" charset="0"/>
                <a:cs typeface="Times New Roman" panose="02020603050405020304" pitchFamily="18" charset="0"/>
              </a:rPr>
              <a:t>Autocorrelation</a:t>
            </a:r>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correlation of a series with its own lagged values is called autocorrelation (also called serial correlation)</a:t>
            </a: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7" name="Rectangle 6"/>
              <p:cNvSpPr/>
              <p:nvPr/>
            </p:nvSpPr>
            <p:spPr>
              <a:xfrm>
                <a:off x="889031" y="2771887"/>
                <a:ext cx="7734300" cy="300445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prstClr val="black"/>
                  </a:solidFill>
                </a:endParaRPr>
              </a:p>
              <a:p>
                <a:pPr algn="just"/>
                <a:endParaRPr lang="en-US" dirty="0">
                  <a:solidFill>
                    <a:prstClr val="black"/>
                  </a:solidFill>
                </a:endParaRPr>
              </a:p>
              <a:p>
                <a:pPr algn="just"/>
                <a:endParaRPr lang="en-IN" dirty="0">
                  <a:solidFill>
                    <a:prstClr val="black"/>
                  </a:solidFill>
                </a:endParaRPr>
              </a:p>
              <a:p>
                <a:pPr algn="just"/>
                <a:endParaRPr lang="en-US" sz="15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a:lnSpc>
                    <a:spcPct val="115000"/>
                  </a:lnSpc>
                  <a:spcAft>
                    <a:spcPts val="1000"/>
                  </a:spcAft>
                </a:pPr>
                <a:r>
                  <a:rPr lang="en-US" dirty="0">
                    <a:solidFill>
                      <a:schemeClr val="tx1"/>
                    </a:solidFill>
                    <a:latin typeface="Times New Roman" panose="02020603050405020304" pitchFamily="18" charset="0"/>
                    <a:cs typeface="Times New Roman" panose="02020603050405020304" pitchFamily="18" charset="0"/>
                  </a:rPr>
                  <a:t> The j-</a:t>
                </a:r>
                <a:r>
                  <a:rPr lang="en-US" dirty="0" err="1">
                    <a:solidFill>
                      <a:schemeClr val="tx1"/>
                    </a:solidFill>
                    <a:latin typeface="Times New Roman" panose="02020603050405020304" pitchFamily="18" charset="0"/>
                    <a:cs typeface="Times New Roman" panose="02020603050405020304" pitchFamily="18" charset="0"/>
                  </a:rPr>
                  <a:t>th</a:t>
                </a:r>
                <a:r>
                  <a:rPr lang="en-US" dirty="0">
                    <a:solidFill>
                      <a:schemeClr val="tx1"/>
                    </a:solidFill>
                    <a:latin typeface="Times New Roman" panose="02020603050405020304" pitchFamily="18" charset="0"/>
                    <a:cs typeface="Times New Roman" panose="02020603050405020304" pitchFamily="18" charset="0"/>
                  </a:rPr>
                  <a:t> autocorrelation, denoted by  </a:t>
                </a:r>
                <a:r>
                  <a:rPr lang="el-GR" i="1" dirty="0">
                    <a:solidFill>
                      <a:schemeClr val="tx1"/>
                    </a:solidFill>
                    <a:latin typeface="Times New Roman" panose="02020603050405020304" pitchFamily="18" charset="0"/>
                    <a:cs typeface="Times New Roman" panose="02020603050405020304" pitchFamily="18" charset="0"/>
                  </a:rPr>
                  <a:t>ρ</a:t>
                </a:r>
                <a:r>
                  <a:rPr lang="en-US" i="1" baseline="-25000" dirty="0">
                    <a:solidFill>
                      <a:schemeClr val="tx1"/>
                    </a:solidFill>
                    <a:latin typeface="Times New Roman" panose="02020603050405020304" pitchFamily="18" charset="0"/>
                    <a:cs typeface="Times New Roman" panose="02020603050405020304" pitchFamily="18" charset="0"/>
                  </a:rPr>
                  <a:t>j  </a:t>
                </a:r>
                <a:r>
                  <a:rPr lang="en-US" dirty="0">
                    <a:solidFill>
                      <a:schemeClr val="tx1"/>
                    </a:solidFill>
                    <a:latin typeface="Times New Roman" panose="02020603050405020304" pitchFamily="18" charset="0"/>
                    <a:cs typeface="Times New Roman" panose="02020603050405020304" pitchFamily="18" charset="0"/>
                  </a:rPr>
                  <a:t>is defined as</a:t>
                </a: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𝜌</m:t>
                          </m:r>
                        </m:e>
                        <m:sub>
                          <m:r>
                            <a:rPr lang="en-IN" sz="2000" i="1">
                              <a:solidFill>
                                <a:prstClr val="black"/>
                              </a:solidFill>
                              <a:latin typeface="Cambria Math"/>
                            </a:rPr>
                            <m:t>𝑗</m:t>
                          </m:r>
                        </m:sub>
                      </m:sSub>
                      <m:r>
                        <a:rPr lang="en-IN" sz="2000" i="1">
                          <a:solidFill>
                            <a:prstClr val="black"/>
                          </a:solidFill>
                          <a:latin typeface="Cambria Math"/>
                        </a:rPr>
                        <m:t>=</m:t>
                      </m:r>
                      <m:f>
                        <m:fPr>
                          <m:ctrlPr>
                            <a:rPr lang="en-IN" sz="2000" i="1">
                              <a:solidFill>
                                <a:prstClr val="black"/>
                              </a:solidFill>
                              <a:latin typeface="Cambria Math" panose="02040503050406030204" pitchFamily="18" charset="0"/>
                            </a:rPr>
                          </m:ctrlPr>
                        </m:fPr>
                        <m:num>
                          <m:r>
                            <a:rPr lang="en-IN" sz="2000" i="1">
                              <a:solidFill>
                                <a:prstClr val="black"/>
                              </a:solidFill>
                              <a:latin typeface="Cambria Math"/>
                            </a:rPr>
                            <m:t>𝐶𝑂𝑉</m:t>
                          </m:r>
                          <m:r>
                            <a:rPr lang="en-IN" sz="2000" i="1">
                              <a:solidFill>
                                <a:prstClr val="black"/>
                              </a:solidFill>
                              <a:latin typeface="Cambria Math"/>
                            </a:rPr>
                            <m:t>(</m:t>
                          </m:r>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𝑌</m:t>
                              </m:r>
                            </m:e>
                            <m:sub>
                              <m:r>
                                <a:rPr lang="en-IN" sz="2000" i="1">
                                  <a:solidFill>
                                    <a:prstClr val="black"/>
                                  </a:solidFill>
                                  <a:latin typeface="Cambria Math"/>
                                </a:rPr>
                                <m:t>𝑡</m:t>
                              </m:r>
                            </m:sub>
                          </m:sSub>
                          <m:r>
                            <a:rPr lang="en-IN" sz="2000" i="1">
                              <a:solidFill>
                                <a:prstClr val="black"/>
                              </a:solidFill>
                              <a:latin typeface="Cambria Math"/>
                            </a:rPr>
                            <m:t>,</m:t>
                          </m:r>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𝑌</m:t>
                              </m:r>
                            </m:e>
                            <m:sub>
                              <m:r>
                                <a:rPr lang="en-IN" sz="2000" i="1">
                                  <a:solidFill>
                                    <a:prstClr val="black"/>
                                  </a:solidFill>
                                  <a:latin typeface="Cambria Math"/>
                                </a:rPr>
                                <m:t>𝑡</m:t>
                              </m:r>
                              <m:r>
                                <a:rPr lang="en-IN" sz="2000" i="1">
                                  <a:solidFill>
                                    <a:prstClr val="black"/>
                                  </a:solidFill>
                                  <a:latin typeface="Cambria Math"/>
                                </a:rPr>
                                <m:t>−</m:t>
                              </m:r>
                              <m:r>
                                <a:rPr lang="en-US" sz="2000" b="0" i="1" smtClean="0">
                                  <a:solidFill>
                                    <a:prstClr val="black"/>
                                  </a:solidFill>
                                  <a:latin typeface="Cambria Math"/>
                                </a:rPr>
                                <m:t>𝑗</m:t>
                              </m:r>
                            </m:sub>
                          </m:sSub>
                          <m:r>
                            <a:rPr lang="en-IN" sz="2000" i="1">
                              <a:solidFill>
                                <a:prstClr val="black"/>
                              </a:solidFill>
                              <a:latin typeface="Cambria Math"/>
                            </a:rPr>
                            <m:t>)</m:t>
                          </m:r>
                        </m:num>
                        <m:den>
                          <m:rad>
                            <m:radPr>
                              <m:degHide m:val="on"/>
                              <m:ctrlPr>
                                <a:rPr lang="en-IN" sz="2000" i="1">
                                  <a:solidFill>
                                    <a:prstClr val="black"/>
                                  </a:solidFill>
                                  <a:latin typeface="Cambria Math" panose="02040503050406030204" pitchFamily="18" charset="0"/>
                                </a:rPr>
                              </m:ctrlPr>
                            </m:radPr>
                            <m:deg/>
                            <m:e>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𝜎</m:t>
                                  </m:r>
                                </m:e>
                                <m:sub>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𝑌</m:t>
                                      </m:r>
                                    </m:e>
                                    <m:sub>
                                      <m:r>
                                        <a:rPr lang="en-US" sz="2000" b="0" i="1" smtClean="0">
                                          <a:solidFill>
                                            <a:prstClr val="black"/>
                                          </a:solidFill>
                                          <a:latin typeface="Cambria Math"/>
                                        </a:rPr>
                                        <m:t>𝑡</m:t>
                                      </m:r>
                                    </m:sub>
                                  </m:sSub>
                                </m:sub>
                              </m:sSub>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𝜎</m:t>
                                  </m:r>
                                </m:e>
                                <m:sub>
                                  <m:sSub>
                                    <m:sSubPr>
                                      <m:ctrlPr>
                                        <a:rPr lang="en-IN" sz="2000" i="1">
                                          <a:solidFill>
                                            <a:prstClr val="black"/>
                                          </a:solidFill>
                                          <a:latin typeface="Cambria Math" panose="02040503050406030204" pitchFamily="18" charset="0"/>
                                        </a:rPr>
                                      </m:ctrlPr>
                                    </m:sSubPr>
                                    <m:e>
                                      <m:r>
                                        <a:rPr lang="en-IN" sz="2000" i="1">
                                          <a:solidFill>
                                            <a:prstClr val="black"/>
                                          </a:solidFill>
                                          <a:latin typeface="Cambria Math"/>
                                        </a:rPr>
                                        <m:t>𝑌</m:t>
                                      </m:r>
                                    </m:e>
                                    <m:sub>
                                      <m:r>
                                        <a:rPr lang="en-IN" sz="2000" i="1">
                                          <a:solidFill>
                                            <a:prstClr val="black"/>
                                          </a:solidFill>
                                          <a:latin typeface="Cambria Math"/>
                                        </a:rPr>
                                        <m:t>𝑡</m:t>
                                      </m:r>
                                      <m:r>
                                        <a:rPr lang="en-IN" sz="2000" i="1">
                                          <a:solidFill>
                                            <a:prstClr val="black"/>
                                          </a:solidFill>
                                          <a:latin typeface="Cambria Math"/>
                                        </a:rPr>
                                        <m:t>−</m:t>
                                      </m:r>
                                      <m:r>
                                        <a:rPr lang="en-US" sz="2000" b="0" i="1" smtClean="0">
                                          <a:solidFill>
                                            <a:prstClr val="black"/>
                                          </a:solidFill>
                                          <a:latin typeface="Cambria Math"/>
                                        </a:rPr>
                                        <m:t>𝑗</m:t>
                                      </m:r>
                                    </m:sub>
                                  </m:sSub>
                                </m:sub>
                              </m:sSub>
                            </m:e>
                          </m:rad>
                        </m:den>
                      </m:f>
                    </m:oMath>
                  </m:oMathPara>
                </a14:m>
                <a:endParaRPr lang="en-IN" dirty="0">
                  <a:effectLst/>
                  <a:latin typeface="Calibri"/>
                  <a:ea typeface="Calibri"/>
                  <a:cs typeface="Times New Roman"/>
                </a:endParaRP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cs typeface="Times New Roman" panose="02020603050405020304" pitchFamily="18" charset="0"/>
                        </a:rPr>
                        <m:t> </m:t>
                      </m:r>
                    </m:oMath>
                  </m:oMathPara>
                </a14:m>
                <a:endParaRPr lang="en-IN" dirty="0">
                  <a:solidFill>
                    <a:schemeClr val="tx1"/>
                  </a:solidFill>
                </a:endParaRPr>
              </a:p>
              <a:p>
                <a:pPr marL="287338">
                  <a:spcBef>
                    <a:spcPct val="20000"/>
                  </a:spcBef>
                  <a:buClr>
                    <a:srgbClr val="0BD0D9"/>
                  </a:buClr>
                  <a:buSzPct val="95000"/>
                </a:pPr>
                <a14:m>
                  <m:oMathPara xmlns:m="http://schemas.openxmlformats.org/officeDocument/2006/math">
                    <m:oMathParaPr>
                      <m:jc m:val="left"/>
                    </m:oMathParaPr>
                    <m:oMath xmlns:m="http://schemas.openxmlformats.org/officeDocument/2006/math">
                      <m:r>
                        <m:rPr>
                          <m:sty m:val="p"/>
                        </m:rPr>
                        <a:rPr lang="en-IN" dirty="0" smtClean="0">
                          <a:solidFill>
                            <a:prstClr val="black"/>
                          </a:solidFill>
                          <a:latin typeface="Cambria Math" panose="02040503050406030204" pitchFamily="18" charset="0"/>
                          <a:cs typeface="Times New Roman" panose="02020603050405020304" pitchFamily="18" charset="0"/>
                        </a:rPr>
                        <m:t>where</m:t>
                      </m:r>
                      <m:r>
                        <a:rPr lang="en-US" b="0" i="1" dirty="0" smtClean="0">
                          <a:solidFill>
                            <a:prstClr val="black"/>
                          </a:solidFill>
                          <a:latin typeface="Cambria Math"/>
                          <a:cs typeface="Times New Roman" panose="02020603050405020304" pitchFamily="18" charset="0"/>
                        </a:rPr>
                        <m:t>,  </m:t>
                      </m:r>
                      <m:r>
                        <a:rPr lang="en-IN" i="1" smtClean="0">
                          <a:solidFill>
                            <a:schemeClr val="tx1"/>
                          </a:solidFill>
                          <a:latin typeface="Cambria Math"/>
                        </a:rPr>
                        <m:t>𝐶𝑂𝑉</m:t>
                      </m:r>
                      <m:r>
                        <a:rPr lang="en-IN" i="1" smtClean="0">
                          <a:solidFill>
                            <a:schemeClr val="tx1"/>
                          </a:solidFill>
                          <a:latin typeface="Cambria Math"/>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a:rPr>
                            <m:t>𝑌</m:t>
                          </m:r>
                        </m:e>
                        <m:sub>
                          <m:r>
                            <a:rPr lang="en-IN" i="1">
                              <a:solidFill>
                                <a:schemeClr val="tx1"/>
                              </a:solidFill>
                              <a:latin typeface="Cambria Math"/>
                            </a:rPr>
                            <m:t>𝑡</m:t>
                          </m:r>
                        </m:sub>
                      </m:sSub>
                      <m:r>
                        <a:rPr lang="en-IN" i="1">
                          <a:solidFill>
                            <a:schemeClr val="tx1"/>
                          </a:solidFill>
                          <a:latin typeface="Cambria Math"/>
                        </a:rPr>
                        <m:t>,</m:t>
                      </m:r>
                      <m:sSub>
                        <m:sSubPr>
                          <m:ctrlPr>
                            <a:rPr lang="en-IN" i="1">
                              <a:solidFill>
                                <a:schemeClr val="tx1"/>
                              </a:solidFill>
                              <a:latin typeface="Cambria Math" panose="02040503050406030204" pitchFamily="18" charset="0"/>
                            </a:rPr>
                          </m:ctrlPr>
                        </m:sSubPr>
                        <m:e>
                          <m:r>
                            <a:rPr lang="en-IN" i="1">
                              <a:solidFill>
                                <a:schemeClr val="tx1"/>
                              </a:solidFill>
                              <a:latin typeface="Cambria Math"/>
                            </a:rPr>
                            <m:t>𝑌</m:t>
                          </m:r>
                        </m:e>
                        <m:sub>
                          <m:r>
                            <a:rPr lang="en-IN" i="1">
                              <a:solidFill>
                                <a:schemeClr val="tx1"/>
                              </a:solidFill>
                              <a:latin typeface="Cambria Math"/>
                            </a:rPr>
                            <m:t>𝑡</m:t>
                          </m:r>
                          <m:r>
                            <a:rPr lang="en-IN" i="1">
                              <a:solidFill>
                                <a:schemeClr val="tx1"/>
                              </a:solidFill>
                              <a:latin typeface="Cambria Math"/>
                            </a:rPr>
                            <m:t>−</m:t>
                          </m:r>
                          <m:r>
                            <a:rPr lang="en-IN" i="1">
                              <a:solidFill>
                                <a:schemeClr val="tx1"/>
                              </a:solidFill>
                              <a:latin typeface="Cambria Math"/>
                            </a:rPr>
                            <m:t>𝑗</m:t>
                          </m:r>
                        </m:sub>
                      </m:sSub>
                      <m:r>
                        <a:rPr lang="en-IN" i="1">
                          <a:solidFill>
                            <a:schemeClr val="tx1"/>
                          </a:solidFill>
                          <a:latin typeface="Cambria Math"/>
                        </a:rPr>
                        <m:t>)</m:t>
                      </m:r>
                      <m:r>
                        <m:rPr>
                          <m:nor/>
                        </m:rPr>
                        <a:rPr lang="en-US" b="0" i="0" smtClean="0"/>
                        <m:t> </m:t>
                      </m:r>
                      <m:r>
                        <m:rPr>
                          <m:nor/>
                        </m:rPr>
                        <a:rPr lang="en-US" b="0" i="0" smtClean="0">
                          <a:solidFill>
                            <a:prstClr val="black"/>
                          </a:solidFill>
                          <a:latin typeface="Cambria Math"/>
                          <a:ea typeface="Cambria Math" panose="02040503050406030204" pitchFamily="18" charset="0"/>
                        </a:rPr>
                        <m:t>i</m:t>
                      </m:r>
                      <m:r>
                        <m:rPr>
                          <m:nor/>
                        </m:rPr>
                        <a:rPr lang="en-IN" dirty="0">
                          <a:solidFill>
                            <a:prstClr val="black"/>
                          </a:solidFill>
                          <a:latin typeface="Times New Roman" panose="02020603050405020304" pitchFamily="18" charset="0"/>
                          <a:cs typeface="Times New Roman" panose="02020603050405020304" pitchFamily="18" charset="0"/>
                        </a:rPr>
                        <m:t>s</m:t>
                      </m:r>
                      <m:r>
                        <m:rPr>
                          <m:nor/>
                        </m:rPr>
                        <a:rPr lang="en-IN" dirty="0">
                          <a:solidFill>
                            <a:prstClr val="black"/>
                          </a:solidFill>
                          <a:latin typeface="Times New Roman" panose="02020603050405020304" pitchFamily="18" charset="0"/>
                          <a:cs typeface="Times New Roman" panose="02020603050405020304" pitchFamily="18" charset="0"/>
                        </a:rPr>
                        <m:t> </m:t>
                      </m:r>
                      <m:r>
                        <m:rPr>
                          <m:nor/>
                        </m:rPr>
                        <a:rPr lang="en-IN" dirty="0">
                          <a:solidFill>
                            <a:prstClr val="black"/>
                          </a:solidFill>
                          <a:latin typeface="Times New Roman" panose="02020603050405020304" pitchFamily="18" charset="0"/>
                          <a:cs typeface="Times New Roman" panose="02020603050405020304" pitchFamily="18" charset="0"/>
                        </a:rPr>
                        <m:t>the</m:t>
                      </m:r>
                      <m:r>
                        <m:rPr>
                          <m:nor/>
                        </m:rPr>
                        <a:rPr lang="en-IN" dirty="0">
                          <a:solidFill>
                            <a:prstClr val="black"/>
                          </a:solidFill>
                          <a:latin typeface="Times New Roman" panose="02020603050405020304" pitchFamily="18" charset="0"/>
                          <a:cs typeface="Times New Roman" panose="02020603050405020304" pitchFamily="18" charset="0"/>
                        </a:rPr>
                        <m:t> </m:t>
                      </m:r>
                      <m:r>
                        <m:rPr>
                          <m:nor/>
                        </m:rPr>
                        <a:rPr lang="en-US" b="1" i="1" dirty="0" smtClean="0">
                          <a:solidFill>
                            <a:prstClr val="black"/>
                          </a:solidFill>
                          <a:latin typeface="Times New Roman" panose="02020603050405020304" pitchFamily="18" charset="0"/>
                          <a:cs typeface="Times New Roman" panose="02020603050405020304" pitchFamily="18" charset="0"/>
                        </a:rPr>
                        <m:t>j</m:t>
                      </m:r>
                      <m:r>
                        <m:rPr>
                          <m:nor/>
                        </m:rPr>
                        <a:rPr lang="en-US" b="1" i="0" dirty="0" smtClean="0">
                          <a:solidFill>
                            <a:prstClr val="black"/>
                          </a:solidFill>
                          <a:latin typeface="Times New Roman" panose="02020603050405020304" pitchFamily="18" charset="0"/>
                          <a:cs typeface="Times New Roman" panose="02020603050405020304" pitchFamily="18" charset="0"/>
                        </a:rPr>
                        <m:t>−</m:t>
                      </m:r>
                      <m:r>
                        <m:rPr>
                          <m:nor/>
                        </m:rPr>
                        <a:rPr lang="en-US" b="1" i="0" dirty="0" smtClean="0">
                          <a:solidFill>
                            <a:prstClr val="black"/>
                          </a:solidFill>
                          <a:latin typeface="Times New Roman" panose="02020603050405020304" pitchFamily="18" charset="0"/>
                          <a:cs typeface="Times New Roman" panose="02020603050405020304" pitchFamily="18" charset="0"/>
                        </a:rPr>
                        <m:t>th</m:t>
                      </m:r>
                      <m:r>
                        <m:rPr>
                          <m:nor/>
                        </m:rPr>
                        <a:rPr lang="en-US" b="1" i="0" dirty="0" smtClean="0">
                          <a:solidFill>
                            <a:prstClr val="black"/>
                          </a:solidFill>
                          <a:latin typeface="Times New Roman" panose="02020603050405020304" pitchFamily="18" charset="0"/>
                          <a:cs typeface="Times New Roman" panose="02020603050405020304" pitchFamily="18" charset="0"/>
                        </a:rPr>
                        <m:t> </m:t>
                      </m:r>
                      <m:r>
                        <m:rPr>
                          <m:nor/>
                        </m:rPr>
                        <a:rPr lang="en-US" b="1" i="0" dirty="0" smtClean="0">
                          <a:solidFill>
                            <a:prstClr val="black"/>
                          </a:solidFill>
                          <a:latin typeface="Times New Roman" panose="02020603050405020304" pitchFamily="18" charset="0"/>
                          <a:cs typeface="Times New Roman" panose="02020603050405020304" pitchFamily="18" charset="0"/>
                        </a:rPr>
                        <m:t>autocovariance</m:t>
                      </m:r>
                    </m:oMath>
                  </m:oMathPara>
                </a14:m>
                <a:endParaRPr lang="en-IN" dirty="0">
                  <a:solidFill>
                    <a:prstClr val="black"/>
                  </a:solidFill>
                  <a:latin typeface="Times New Roman" panose="02020603050405020304" pitchFamily="18" charset="0"/>
                  <a:cs typeface="Times New Roman" panose="02020603050405020304" pitchFamily="18" charset="0"/>
                </a:endParaRPr>
              </a:p>
              <a:p>
                <a:pPr marL="685800" lvl="0" indent="-685800">
                  <a:spcBef>
                    <a:spcPct val="20000"/>
                  </a:spcBef>
                  <a:buClr>
                    <a:srgbClr val="0BD0D9"/>
                  </a:buClr>
                  <a:buSzPct val="95000"/>
                </a:pPr>
                <a:endParaRPr lang="en-IN" dirty="0">
                  <a:solidFill>
                    <a:prstClr val="black"/>
                  </a:solidFill>
                  <a:latin typeface="Times New Roman" panose="02020603050405020304" pitchFamily="18" charset="0"/>
                  <a:cs typeface="Times New Roman" panose="02020603050405020304" pitchFamily="18" charset="0"/>
                </a:endParaRPr>
              </a:p>
              <a:p>
                <a:pPr algn="just"/>
                <a:endParaRPr lang="en-IN" dirty="0">
                  <a:solidFill>
                    <a:prstClr val="black"/>
                  </a:solidFill>
                </a:endParaRPr>
              </a:p>
              <a:p>
                <a:pPr algn="just"/>
                <a:r>
                  <a:rPr lang="en-US" dirty="0">
                    <a:solidFill>
                      <a:prstClr val="black"/>
                    </a:solidFill>
                  </a:rPr>
                  <a:t>   </a:t>
                </a:r>
                <a:endParaRPr lang="en-IN" dirty="0">
                  <a:solidFill>
                    <a:prstClr val="black"/>
                  </a:solidFill>
                </a:endParaRPr>
              </a:p>
            </p:txBody>
          </p:sp>
        </mc:Choice>
        <mc:Fallback>
          <p:sp>
            <p:nvSpPr>
              <p:cNvPr id="7" name="Rectangle 6"/>
              <p:cNvSpPr>
                <a:spLocks noRot="1" noChangeAspect="1" noMove="1" noResize="1" noEditPoints="1" noAdjustHandles="1" noChangeArrowheads="1" noChangeShapeType="1" noTextEdit="1"/>
              </p:cNvSpPr>
              <p:nvPr/>
            </p:nvSpPr>
            <p:spPr>
              <a:xfrm>
                <a:off x="889031" y="2771887"/>
                <a:ext cx="7734300" cy="3004457"/>
              </a:xfrm>
              <a:prstGeom prst="rect">
                <a:avLst/>
              </a:prstGeom>
              <a:blipFill>
                <a:blip r:embed="rId2"/>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889031" y="2771887"/>
            <a:ext cx="7734300" cy="53541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a:t>
            </a:r>
            <a:r>
              <a:rPr lang="en-US" sz="2000" b="1" i="1" dirty="0">
                <a:solidFill>
                  <a:prstClr val="black"/>
                </a:solidFill>
                <a:latin typeface="Times New Roman" pitchFamily="18" charset="0"/>
                <a:cs typeface="Times New Roman" pitchFamily="18" charset="0"/>
              </a:rPr>
              <a:t>j</a:t>
            </a:r>
            <a:r>
              <a:rPr lang="en-US" sz="2000" b="1" dirty="0">
                <a:solidFill>
                  <a:prstClr val="black"/>
                </a:solidFill>
                <a:latin typeface="Times New Roman" pitchFamily="18" charset="0"/>
                <a:cs typeface="Times New Roman" pitchFamily="18" charset="0"/>
              </a:rPr>
              <a:t>-</a:t>
            </a:r>
            <a:r>
              <a:rPr lang="en-US" sz="2000" b="1" dirty="0" err="1">
                <a:solidFill>
                  <a:prstClr val="black"/>
                </a:solidFill>
                <a:latin typeface="Times New Roman" pitchFamily="18" charset="0"/>
                <a:cs typeface="Times New Roman" pitchFamily="18" charset="0"/>
              </a:rPr>
              <a:t>th</a:t>
            </a:r>
            <a:r>
              <a:rPr lang="en-US" sz="2000" b="1" dirty="0">
                <a:solidFill>
                  <a:prstClr val="black"/>
                </a:solidFill>
                <a:latin typeface="Times New Roman" pitchFamily="18" charset="0"/>
                <a:cs typeface="Times New Roman" pitchFamily="18" charset="0"/>
              </a:rPr>
              <a:t> Autocorrelation</a:t>
            </a:r>
            <a:endParaRPr lang="en-IN" sz="2000" b="1" dirty="0">
              <a:solidFill>
                <a:prstClr val="black"/>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B3A314A0-ADFA-9C4E-A16A-CE75E4689B44}"/>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659628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643467"/>
          </a:xfrm>
        </p:spPr>
        <p:txBody>
          <a:bodyPr>
            <a:noAutofit/>
          </a:bodyPr>
          <a:lstStyle/>
          <a:p>
            <a:r>
              <a:rPr lang="en-US" sz="3200" dirty="0">
                <a:solidFill>
                  <a:srgbClr val="A50021"/>
                </a:solidFill>
                <a:latin typeface="Times New Roman" panose="02020603050405020304" pitchFamily="18" charset="0"/>
                <a:cs typeface="Times New Roman" panose="02020603050405020304" pitchFamily="18" charset="0"/>
              </a:rPr>
              <a:t>Some Notations and Concepts</a:t>
            </a:r>
          </a:p>
        </p:txBody>
      </p:sp>
      <p:sp>
        <p:nvSpPr>
          <p:cNvPr id="3" name="Content Placeholder 2"/>
          <p:cNvSpPr>
            <a:spLocks noGrp="1"/>
          </p:cNvSpPr>
          <p:nvPr>
            <p:ph idx="1"/>
          </p:nvPr>
        </p:nvSpPr>
        <p:spPr>
          <a:xfrm>
            <a:off x="443585" y="5135336"/>
            <a:ext cx="8425339" cy="1066800"/>
          </a:xfrm>
        </p:spPr>
        <p:txBody>
          <a:bodyPr>
            <a:normAutofit fontScale="70000" lnSpcReduction="20000"/>
          </a:bodyPr>
          <a:lstStyle/>
          <a:p>
            <a:r>
              <a:rPr lang="en-US" sz="2000" dirty="0">
                <a:solidFill>
                  <a:srgbClr val="0B5ED7"/>
                </a:solidFill>
                <a:latin typeface="Times New Roman" panose="02020603050405020304" pitchFamily="18" charset="0"/>
                <a:cs typeface="Times New Roman" panose="02020603050405020304" pitchFamily="18" charset="0"/>
              </a:rPr>
              <a:t>For the given data, say </a:t>
            </a:r>
            <a:r>
              <a:rPr lang="el-GR" sz="2000" i="1" dirty="0">
                <a:solidFill>
                  <a:srgbClr val="0B5ED7"/>
                </a:solidFill>
                <a:latin typeface="Times New Roman" panose="02020603050405020304" pitchFamily="18" charset="0"/>
                <a:cs typeface="Times New Roman" panose="02020603050405020304" pitchFamily="18" charset="0"/>
              </a:rPr>
              <a:t>ρ</a:t>
            </a:r>
            <a:r>
              <a:rPr lang="en-US" sz="2000" i="1" baseline="-25000" dirty="0">
                <a:solidFill>
                  <a:srgbClr val="0B5ED7"/>
                </a:solidFill>
                <a:latin typeface="Times New Roman" panose="02020603050405020304" pitchFamily="18" charset="0"/>
                <a:cs typeface="Times New Roman" panose="02020603050405020304" pitchFamily="18" charset="0"/>
              </a:rPr>
              <a:t>1 </a:t>
            </a:r>
            <a:r>
              <a:rPr lang="en-US" sz="2000" i="1" dirty="0">
                <a:solidFill>
                  <a:srgbClr val="0B5ED7"/>
                </a:solidFill>
                <a:latin typeface="Times New Roman" panose="02020603050405020304" pitchFamily="18" charset="0"/>
                <a:cs typeface="Times New Roman" panose="02020603050405020304" pitchFamily="18" charset="0"/>
              </a:rPr>
              <a:t>= 0.84</a:t>
            </a:r>
          </a:p>
          <a:p>
            <a:pPr lvl="1"/>
            <a:r>
              <a:rPr lang="en-US" sz="1800" dirty="0">
                <a:solidFill>
                  <a:srgbClr val="0B5ED7"/>
                </a:solidFill>
                <a:latin typeface="Times New Roman" panose="02020603050405020304" pitchFamily="18" charset="0"/>
                <a:cs typeface="Times New Roman" panose="02020603050405020304" pitchFamily="18" charset="0"/>
              </a:rPr>
              <a:t>This implies that  the Dollars per Pound is highly serially correlated</a:t>
            </a:r>
          </a:p>
          <a:p>
            <a:pPr lvl="8"/>
            <a:endParaRPr lang="en-US" sz="800" dirty="0">
              <a:solidFill>
                <a:srgbClr val="0B5ED7"/>
              </a:solidFill>
              <a:latin typeface="Times New Roman" panose="02020603050405020304" pitchFamily="18" charset="0"/>
              <a:cs typeface="Times New Roman" panose="02020603050405020304" pitchFamily="18" charset="0"/>
            </a:endParaRPr>
          </a:p>
          <a:p>
            <a:r>
              <a:rPr lang="en-US" sz="2000" dirty="0">
                <a:solidFill>
                  <a:srgbClr val="0B5ED7"/>
                </a:solidFill>
                <a:latin typeface="Times New Roman" panose="02020603050405020304" pitchFamily="18" charset="0"/>
                <a:cs typeface="Times New Roman" panose="02020603050405020304" pitchFamily="18" charset="0"/>
              </a:rPr>
              <a:t>Similarly, we can determine </a:t>
            </a:r>
            <a:r>
              <a:rPr lang="el-GR" sz="2000" i="1" dirty="0">
                <a:solidFill>
                  <a:srgbClr val="0B5ED7"/>
                </a:solidFill>
                <a:latin typeface="Times New Roman" panose="02020603050405020304" pitchFamily="18" charset="0"/>
                <a:cs typeface="Times New Roman" panose="02020603050405020304" pitchFamily="18" charset="0"/>
              </a:rPr>
              <a:t>ρ</a:t>
            </a:r>
            <a:r>
              <a:rPr lang="en-US" sz="2000" i="1" baseline="-25000" dirty="0">
                <a:solidFill>
                  <a:srgbClr val="0B5ED7"/>
                </a:solidFill>
                <a:latin typeface="Times New Roman" panose="02020603050405020304" pitchFamily="18" charset="0"/>
                <a:cs typeface="Times New Roman" panose="02020603050405020304" pitchFamily="18" charset="0"/>
              </a:rPr>
              <a:t>2 , </a:t>
            </a:r>
            <a:r>
              <a:rPr lang="el-GR" sz="2000" i="1" dirty="0">
                <a:solidFill>
                  <a:srgbClr val="0B5ED7"/>
                </a:solidFill>
                <a:latin typeface="Times New Roman" panose="02020603050405020304" pitchFamily="18" charset="0"/>
                <a:cs typeface="Times New Roman" panose="02020603050405020304" pitchFamily="18" charset="0"/>
              </a:rPr>
              <a:t>ρ</a:t>
            </a:r>
            <a:r>
              <a:rPr lang="en-US" sz="2000" i="1" baseline="-25000" dirty="0">
                <a:solidFill>
                  <a:srgbClr val="0B5ED7"/>
                </a:solidFill>
                <a:latin typeface="Times New Roman" panose="02020603050405020304" pitchFamily="18" charset="0"/>
                <a:cs typeface="Times New Roman" panose="02020603050405020304" pitchFamily="18" charset="0"/>
              </a:rPr>
              <a:t>3 …. </a:t>
            </a:r>
            <a:r>
              <a:rPr lang="en-US" sz="2000" dirty="0">
                <a:solidFill>
                  <a:srgbClr val="0B5ED7"/>
                </a:solidFill>
                <a:latin typeface="Times New Roman" panose="02020603050405020304" pitchFamily="18" charset="0"/>
                <a:cs typeface="Times New Roman" panose="02020603050405020304" pitchFamily="18" charset="0"/>
              </a:rPr>
              <a:t>etc., and hence different regression analyses</a:t>
            </a: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896" y="1385888"/>
            <a:ext cx="5646511" cy="3415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F6B35248-DFCD-764E-8C32-B4D0034B984D}"/>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731000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643467"/>
          </a:xfrm>
        </p:spPr>
        <p:txBody>
          <a:bodyPr>
            <a:noAutofit/>
          </a:bodyPr>
          <a:lstStyle/>
          <a:p>
            <a:r>
              <a:rPr lang="en-US" sz="2400" dirty="0">
                <a:solidFill>
                  <a:srgbClr val="A50021"/>
                </a:solidFill>
                <a:latin typeface="Times New Roman" panose="02020603050405020304" pitchFamily="18" charset="0"/>
                <a:cs typeface="Times New Roman" panose="02020603050405020304" pitchFamily="18" charset="0"/>
              </a:rPr>
              <a:t>Auto-Regression Model for Forecasting</a:t>
            </a:r>
          </a:p>
        </p:txBody>
      </p:sp>
      <p:sp>
        <p:nvSpPr>
          <p:cNvPr id="3" name="Content Placeholder 2"/>
          <p:cNvSpPr>
            <a:spLocks noGrp="1"/>
          </p:cNvSpPr>
          <p:nvPr>
            <p:ph idx="1"/>
          </p:nvPr>
        </p:nvSpPr>
        <p:spPr>
          <a:xfrm>
            <a:off x="468078" y="1567543"/>
            <a:ext cx="8425339" cy="4757057"/>
          </a:xfrm>
        </p:spPr>
        <p:txBody>
          <a:bodyPr>
            <a:normAutofit/>
          </a:bodyPr>
          <a:lstStyle/>
          <a:p>
            <a:r>
              <a:rPr lang="en-US" sz="2000" dirty="0">
                <a:latin typeface="Times New Roman" panose="02020603050405020304" pitchFamily="18" charset="0"/>
                <a:cs typeface="Times New Roman" panose="02020603050405020304" pitchFamily="18" charset="0"/>
              </a:rPr>
              <a:t>A natural starting point for forecasting model is to use past values of </a:t>
            </a:r>
            <a:r>
              <a:rPr lang="en-US" sz="2000" i="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that is, </a:t>
            </a:r>
            <a:r>
              <a:rPr lang="en-US" sz="2000" i="1" dirty="0">
                <a:latin typeface="Times New Roman" panose="02020603050405020304" pitchFamily="18" charset="0"/>
                <a:cs typeface="Times New Roman" panose="02020603050405020304" pitchFamily="18" charset="0"/>
              </a:rPr>
              <a:t>Y</a:t>
            </a:r>
            <a:r>
              <a:rPr lang="en-US" sz="2000" i="1" baseline="-25000" dirty="0">
                <a:latin typeface="Times New Roman" panose="02020603050405020304" pitchFamily="18" charset="0"/>
                <a:cs typeface="Times New Roman" panose="02020603050405020304" pitchFamily="18" charset="0"/>
              </a:rPr>
              <a:t>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i="1" baseline="-25000" dirty="0">
                <a:latin typeface="Times New Roman" panose="02020603050405020304" pitchFamily="18" charset="0"/>
                <a:cs typeface="Times New Roman" panose="02020603050405020304" pitchFamily="18" charset="0"/>
              </a:rPr>
              <a:t>t-2</a:t>
            </a:r>
            <a:r>
              <a:rPr lang="en-US" sz="2000" dirty="0">
                <a:latin typeface="Times New Roman" panose="02020603050405020304" pitchFamily="18" charset="0"/>
                <a:cs typeface="Times New Roman" panose="02020603050405020304" pitchFamily="18" charset="0"/>
              </a:rPr>
              <a:t>, … to predict  </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t</a:t>
            </a:r>
            <a:endParaRPr lang="en-US" sz="2000" i="1" baseline="-25000" dirty="0">
              <a:latin typeface="Times New Roman" panose="02020603050405020304" pitchFamily="18" charset="0"/>
              <a:cs typeface="Times New Roman" panose="02020603050405020304" pitchFamily="18" charset="0"/>
            </a:endParaRPr>
          </a:p>
          <a:p>
            <a:pPr lvl="7"/>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a:t>
            </a:r>
            <a:r>
              <a:rPr lang="en-US" sz="2000" dirty="0" err="1">
                <a:latin typeface="Times New Roman" panose="02020603050405020304" pitchFamily="18" charset="0"/>
                <a:cs typeface="Times New Roman" panose="02020603050405020304" pitchFamily="18" charset="0"/>
              </a:rPr>
              <a:t>autoregression</a:t>
            </a:r>
            <a:r>
              <a:rPr lang="en-US" sz="2000" dirty="0">
                <a:latin typeface="Times New Roman" panose="02020603050405020304" pitchFamily="18" charset="0"/>
                <a:cs typeface="Times New Roman" panose="02020603050405020304" pitchFamily="18" charset="0"/>
              </a:rPr>
              <a:t> is a regression model in which </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is regressed against its own lagged values.</a:t>
            </a:r>
          </a:p>
          <a:p>
            <a:pPr lvl="8"/>
            <a:endParaRPr lang="en-US" sz="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number of lags used as </a:t>
            </a:r>
            <a:r>
              <a:rPr lang="en-US" sz="2000" dirty="0" err="1">
                <a:latin typeface="Times New Roman" panose="02020603050405020304" pitchFamily="18" charset="0"/>
                <a:cs typeface="Times New Roman" panose="02020603050405020304" pitchFamily="18" charset="0"/>
              </a:rPr>
              <a:t>regressors</a:t>
            </a:r>
            <a:r>
              <a:rPr lang="en-US" sz="2000" dirty="0">
                <a:latin typeface="Times New Roman" panose="02020603050405020304" pitchFamily="18" charset="0"/>
                <a:cs typeface="Times New Roman" panose="02020603050405020304" pitchFamily="18" charset="0"/>
              </a:rPr>
              <a:t> is called the </a:t>
            </a:r>
            <a:r>
              <a:rPr lang="en-US" sz="2000" b="1" dirty="0">
                <a:solidFill>
                  <a:srgbClr val="0B5ED7"/>
                </a:solidFill>
                <a:latin typeface="Times New Roman" panose="02020603050405020304" pitchFamily="18" charset="0"/>
                <a:cs typeface="Times New Roman" panose="02020603050405020304" pitchFamily="18" charset="0"/>
              </a:rPr>
              <a:t>order</a:t>
            </a:r>
            <a:r>
              <a:rPr lang="en-US" sz="2000" dirty="0">
                <a:solidFill>
                  <a:srgbClr val="0B5ED7"/>
                </a:solidFill>
                <a:latin typeface="Times New Roman" panose="02020603050405020304" pitchFamily="18" charset="0"/>
                <a:cs typeface="Times New Roman" panose="02020603050405020304" pitchFamily="18" charset="0"/>
              </a:rPr>
              <a:t> of </a:t>
            </a:r>
            <a:r>
              <a:rPr lang="en-US" sz="2000" dirty="0" err="1">
                <a:solidFill>
                  <a:srgbClr val="0B5ED7"/>
                </a:solidFill>
                <a:latin typeface="Times New Roman" panose="02020603050405020304" pitchFamily="18" charset="0"/>
                <a:cs typeface="Times New Roman" panose="02020603050405020304" pitchFamily="18" charset="0"/>
              </a:rPr>
              <a:t>autoregression</a:t>
            </a:r>
            <a:endParaRPr lang="en-US" sz="2000" dirty="0">
              <a:solidFill>
                <a:srgbClr val="0B5ED7"/>
              </a:solidFill>
              <a:latin typeface="Times New Roman" panose="02020603050405020304" pitchFamily="18" charset="0"/>
              <a:cs typeface="Times New Roman" panose="02020603050405020304" pitchFamily="18" charset="0"/>
            </a:endParaRPr>
          </a:p>
          <a:p>
            <a:pPr lvl="8"/>
            <a:endParaRPr lang="en-US" sz="800" dirty="0">
              <a:latin typeface="Times New Roman" panose="02020603050405020304" pitchFamily="18" charset="0"/>
              <a:cs typeface="Times New Roman" panose="02020603050405020304" pitchFamily="18" charset="0"/>
            </a:endParaRPr>
          </a:p>
          <a:p>
            <a:pPr lvl="1">
              <a:spcBef>
                <a:spcPts val="0"/>
              </a:spcBef>
            </a:pPr>
            <a:r>
              <a:rPr lang="en-US" sz="1800" dirty="0">
                <a:latin typeface="Times New Roman" panose="02020603050405020304" pitchFamily="18" charset="0"/>
                <a:cs typeface="Times New Roman" panose="02020603050405020304" pitchFamily="18" charset="0"/>
              </a:rPr>
              <a:t>In first order </a:t>
            </a:r>
            <a:r>
              <a:rPr lang="en-US" sz="1800" dirty="0" err="1">
                <a:latin typeface="Times New Roman" panose="02020603050405020304" pitchFamily="18" charset="0"/>
                <a:cs typeface="Times New Roman" panose="02020603050405020304" pitchFamily="18" charset="0"/>
              </a:rPr>
              <a:t>autoregression</a:t>
            </a:r>
            <a:r>
              <a:rPr lang="en-US" sz="1800" dirty="0">
                <a:latin typeface="Times New Roman" panose="02020603050405020304" pitchFamily="18" charset="0"/>
                <a:cs typeface="Times New Roman" panose="02020603050405020304" pitchFamily="18" charset="0"/>
              </a:rPr>
              <a:t> (denoted as AR(1)),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is regressed against </a:t>
            </a:r>
            <a:r>
              <a:rPr lang="en-US" sz="1800" i="1" dirty="0">
                <a:latin typeface="Times New Roman" panose="02020603050405020304" pitchFamily="18" charset="0"/>
                <a:cs typeface="Times New Roman" panose="02020603050405020304" pitchFamily="18" charset="0"/>
              </a:rPr>
              <a:t>Y</a:t>
            </a:r>
            <a:r>
              <a:rPr lang="en-US" sz="1800" i="1" baseline="-25000" dirty="0">
                <a:latin typeface="Times New Roman" panose="02020603050405020304" pitchFamily="18" charset="0"/>
                <a:cs typeface="Times New Roman" panose="02020603050405020304" pitchFamily="18" charset="0"/>
              </a:rPr>
              <a:t>t-1</a:t>
            </a:r>
          </a:p>
          <a:p>
            <a:pPr lvl="8"/>
            <a:endParaRPr lang="en-US" sz="800" i="1" baseline="-25000" dirty="0">
              <a:latin typeface="Times New Roman" panose="02020603050405020304" pitchFamily="18" charset="0"/>
              <a:cs typeface="Times New Roman" panose="02020603050405020304" pitchFamily="18" charset="0"/>
            </a:endParaRPr>
          </a:p>
          <a:p>
            <a:pPr lvl="1">
              <a:spcBef>
                <a:spcPts val="0"/>
              </a:spcBef>
            </a:pPr>
            <a:r>
              <a:rPr lang="en-US" sz="1800" dirty="0">
                <a:latin typeface="Times New Roman" panose="02020603050405020304" pitchFamily="18" charset="0"/>
                <a:cs typeface="Times New Roman" panose="02020603050405020304" pitchFamily="18" charset="0"/>
              </a:rPr>
              <a:t>In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order </a:t>
            </a:r>
            <a:r>
              <a:rPr lang="en-US" sz="1800" dirty="0" err="1">
                <a:latin typeface="Times New Roman" panose="02020603050405020304" pitchFamily="18" charset="0"/>
                <a:cs typeface="Times New Roman" panose="02020603050405020304" pitchFamily="18" charset="0"/>
              </a:rPr>
              <a:t>autoregression</a:t>
            </a:r>
            <a:r>
              <a:rPr lang="en-US" sz="1800" dirty="0">
                <a:latin typeface="Times New Roman" panose="02020603050405020304" pitchFamily="18" charset="0"/>
                <a:cs typeface="Times New Roman" panose="02020603050405020304" pitchFamily="18" charset="0"/>
              </a:rPr>
              <a:t> (denoted as AR(</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regressed against, </a:t>
            </a:r>
            <a:r>
              <a:rPr lang="en-US" sz="1800" i="1" dirty="0">
                <a:latin typeface="Times New Roman" panose="02020603050405020304" pitchFamily="18" charset="0"/>
                <a:cs typeface="Times New Roman" panose="02020603050405020304" pitchFamily="18" charset="0"/>
              </a:rPr>
              <a:t>Y</a:t>
            </a:r>
            <a:r>
              <a:rPr lang="en-US" sz="1800" i="1" baseline="-25000" dirty="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Y</a:t>
            </a:r>
            <a:r>
              <a:rPr lang="en-US" sz="1800" i="1" baseline="-25000" dirty="0">
                <a:latin typeface="Times New Roman" panose="02020603050405020304" pitchFamily="18" charset="0"/>
                <a:cs typeface="Times New Roman" panose="02020603050405020304" pitchFamily="18" charset="0"/>
              </a:rPr>
              <a:t>t-2</a:t>
            </a:r>
            <a:r>
              <a:rPr lang="en-US" sz="1800"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Y</a:t>
            </a:r>
            <a:r>
              <a:rPr lang="en-US" sz="1800" i="1" baseline="-25000" dirty="0" err="1">
                <a:latin typeface="Times New Roman" panose="02020603050405020304" pitchFamily="18" charset="0"/>
                <a:cs typeface="Times New Roman" panose="02020603050405020304" pitchFamily="18" charset="0"/>
              </a:rPr>
              <a:t>t</a:t>
            </a:r>
            <a:r>
              <a:rPr lang="en-US" sz="1800" i="1" baseline="-25000"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p>
          <a:p>
            <a:pPr lvl="8"/>
            <a:endParaRPr lang="en-US" sz="800" dirty="0">
              <a:latin typeface="Times New Roman" panose="02020603050405020304" pitchFamily="18" charset="0"/>
              <a:cs typeface="Times New Roman" panose="02020603050405020304" pitchFamily="18" charset="0"/>
            </a:endParaRPr>
          </a:p>
          <a:p>
            <a:pPr marL="0" indent="0">
              <a:spcAft>
                <a:spcPts val="600"/>
              </a:spcAft>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2265C89A-F25A-E84F-95A8-38045D39E182}"/>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88968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27" y="2549216"/>
            <a:ext cx="8425339" cy="1143000"/>
          </a:xfrm>
        </p:spPr>
        <p:txBody>
          <a:bodyPr/>
          <a:lstStyle/>
          <a:p>
            <a:pPr algn="ctr"/>
            <a:r>
              <a:rPr lang="en-US" b="1" dirty="0">
                <a:solidFill>
                  <a:srgbClr val="9966FF"/>
                </a:solidFill>
                <a:latin typeface="Times New Roman" pitchFamily="18" charset="0"/>
                <a:cs typeface="Times New Roman" pitchFamily="18" charset="0"/>
              </a:rPr>
              <a:t>Regression Analysis</a:t>
            </a:r>
            <a:endParaRPr lang="en-IN" b="1" dirty="0">
              <a:solidFill>
                <a:srgbClr val="9966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
        <p:nvSpPr>
          <p:cNvPr id="3" name="Date Placeholder 2">
            <a:extLst>
              <a:ext uri="{FF2B5EF4-FFF2-40B4-BE49-F238E27FC236}">
                <a16:creationId xmlns:a16="http://schemas.microsoft.com/office/drawing/2014/main" id="{64AD00D7-71E2-524F-BF9A-A750860942E8}"/>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370414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643467"/>
          </a:xfrm>
        </p:spPr>
        <p:txBody>
          <a:bodyPr>
            <a:noAutofit/>
          </a:bodyPr>
          <a:lstStyle/>
          <a:p>
            <a:r>
              <a:rPr lang="en-US" sz="2800" i="1" dirty="0">
                <a:solidFill>
                  <a:srgbClr val="A50021"/>
                </a:solidFill>
                <a:latin typeface="Times New Roman" panose="02020603050405020304" pitchFamily="18" charset="0"/>
                <a:cs typeface="Times New Roman" panose="02020603050405020304" pitchFamily="18" charset="0"/>
              </a:rPr>
              <a:t>p</a:t>
            </a:r>
            <a:r>
              <a:rPr lang="en-US" sz="2800" dirty="0">
                <a:solidFill>
                  <a:srgbClr val="A50021"/>
                </a:solidFill>
                <a:latin typeface="Times New Roman" panose="02020603050405020304" pitchFamily="18" charset="0"/>
                <a:cs typeface="Times New Roman" panose="02020603050405020304" pitchFamily="18" charset="0"/>
              </a:rPr>
              <a:t>-</a:t>
            </a:r>
            <a:r>
              <a:rPr lang="en-US" sz="2800" dirty="0" err="1">
                <a:solidFill>
                  <a:srgbClr val="A50021"/>
                </a:solidFill>
                <a:latin typeface="Times New Roman" panose="02020603050405020304" pitchFamily="18" charset="0"/>
                <a:cs typeface="Times New Roman" panose="02020603050405020304" pitchFamily="18" charset="0"/>
              </a:rPr>
              <a:t>th</a:t>
            </a:r>
            <a:r>
              <a:rPr lang="en-US" sz="2800" dirty="0">
                <a:solidFill>
                  <a:srgbClr val="A50021"/>
                </a:solidFill>
                <a:latin typeface="Times New Roman" panose="02020603050405020304" pitchFamily="18" charset="0"/>
                <a:cs typeface="Times New Roman" panose="02020603050405020304" pitchFamily="18" charset="0"/>
              </a:rPr>
              <a:t> Order Auto-Regression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5070021"/>
                <a:ext cx="8425339" cy="1254578"/>
              </a:xfrm>
            </p:spPr>
            <p:txBody>
              <a:bodyPr>
                <a:normAutofit/>
              </a:bodyPr>
              <a:lstStyle/>
              <a:p>
                <a:r>
                  <a:rPr lang="en-US" sz="2000" dirty="0">
                    <a:solidFill>
                      <a:srgbClr val="0B5ED7"/>
                    </a:solidFill>
                    <a:latin typeface="Times New Roman" panose="02020603050405020304" pitchFamily="18" charset="0"/>
                    <a:cs typeface="Times New Roman" panose="02020603050405020304" pitchFamily="18" charset="0"/>
                  </a:rPr>
                  <a:t>For example, AR(1) is </a:t>
                </a:r>
                <a14:m>
                  <m:oMath xmlns:m="http://schemas.openxmlformats.org/officeDocument/2006/math">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𝑌</m:t>
                        </m:r>
                      </m:e>
                      <m:sub>
                        <m:r>
                          <a:rPr lang="en-IN" sz="2000" i="1">
                            <a:solidFill>
                              <a:srgbClr val="0B5ED7"/>
                            </a:solidFill>
                            <a:latin typeface="Cambria Math"/>
                          </a:rPr>
                          <m:t>𝑡</m:t>
                        </m:r>
                      </m:sub>
                    </m:sSub>
                    <m:r>
                      <a:rPr lang="en-IN" sz="2000" i="1">
                        <a:solidFill>
                          <a:srgbClr val="0B5ED7"/>
                        </a:solidFill>
                        <a:latin typeface="Cambria Math"/>
                      </a:rPr>
                      <m:t>=</m:t>
                    </m:r>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𝛽</m:t>
                        </m:r>
                      </m:e>
                      <m:sub>
                        <m:r>
                          <a:rPr lang="en-IN" sz="2000" i="1">
                            <a:solidFill>
                              <a:srgbClr val="0B5ED7"/>
                            </a:solidFill>
                            <a:latin typeface="Cambria Math"/>
                          </a:rPr>
                          <m:t>0</m:t>
                        </m:r>
                      </m:sub>
                    </m:sSub>
                    <m:r>
                      <a:rPr lang="en-IN" sz="2000" i="1">
                        <a:solidFill>
                          <a:srgbClr val="0B5ED7"/>
                        </a:solidFill>
                        <a:latin typeface="Cambria Math"/>
                      </a:rPr>
                      <m:t>+</m:t>
                    </m:r>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𝛽</m:t>
                        </m:r>
                      </m:e>
                      <m:sub>
                        <m:r>
                          <a:rPr lang="en-IN" sz="2000" i="1">
                            <a:solidFill>
                              <a:srgbClr val="0B5ED7"/>
                            </a:solidFill>
                            <a:latin typeface="Cambria Math"/>
                          </a:rPr>
                          <m:t>1</m:t>
                        </m:r>
                      </m:sub>
                    </m:sSub>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𝑌</m:t>
                        </m:r>
                      </m:e>
                      <m:sub>
                        <m:r>
                          <a:rPr lang="en-IN" sz="2000" i="1">
                            <a:solidFill>
                              <a:srgbClr val="0B5ED7"/>
                            </a:solidFill>
                            <a:latin typeface="Cambria Math"/>
                          </a:rPr>
                          <m:t>𝑡</m:t>
                        </m:r>
                        <m:r>
                          <a:rPr lang="en-IN" sz="2000" i="1">
                            <a:solidFill>
                              <a:srgbClr val="0B5ED7"/>
                            </a:solidFill>
                            <a:latin typeface="Cambria Math"/>
                          </a:rPr>
                          <m:t>−1</m:t>
                        </m:r>
                      </m:sub>
                    </m:sSub>
                    <m:r>
                      <a:rPr lang="en-IN" sz="2000" i="1">
                        <a:solidFill>
                          <a:srgbClr val="0B5ED7"/>
                        </a:solidFill>
                        <a:latin typeface="Cambria Math"/>
                      </a:rPr>
                      <m:t>+</m:t>
                    </m:r>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𝜀</m:t>
                        </m:r>
                      </m:e>
                      <m:sub>
                        <m:r>
                          <a:rPr lang="en-IN" sz="2000" i="1">
                            <a:solidFill>
                              <a:srgbClr val="0B5ED7"/>
                            </a:solidFill>
                            <a:latin typeface="Cambria Math"/>
                          </a:rPr>
                          <m:t>𝑡</m:t>
                        </m:r>
                      </m:sub>
                    </m:sSub>
                  </m:oMath>
                </a14:m>
                <a:endParaRPr lang="en-IN" sz="2000" dirty="0">
                  <a:solidFill>
                    <a:srgbClr val="0B5ED7"/>
                  </a:solidFill>
                </a:endParaRPr>
              </a:p>
              <a:p>
                <a:r>
                  <a:rPr lang="en-US" sz="2000" dirty="0">
                    <a:latin typeface="Times New Roman" pitchFamily="18" charset="0"/>
                    <a:cs typeface="Times New Roman" pitchFamily="18" charset="0"/>
                  </a:rPr>
                  <a:t>The task in AR analysis is to derive the "best" values for </a:t>
                </a:r>
                <a14:m>
                  <m:oMath xmlns:m="http://schemas.openxmlformats.org/officeDocument/2006/math">
                    <m:sSub>
                      <m:sSubPr>
                        <m:ctrlPr>
                          <a:rPr lang="en-IN" sz="2000" i="1">
                            <a:latin typeface="Cambria Math" panose="02040503050406030204" pitchFamily="18" charset="0"/>
                            <a:ea typeface="Calibri"/>
                            <a:cs typeface="Times New Roman"/>
                          </a:rPr>
                        </m:ctrlPr>
                      </m:sSubPr>
                      <m:e>
                        <m:r>
                          <a:rPr lang="en-IN" sz="2000" i="1">
                            <a:latin typeface="Cambria Math"/>
                            <a:ea typeface="Calibri"/>
                            <a:cs typeface="Times New Roman"/>
                          </a:rPr>
                          <m:t>𝛽</m:t>
                        </m:r>
                      </m:e>
                      <m:sub>
                        <m:r>
                          <a:rPr lang="en-US" sz="2000" b="0" i="1" smtClean="0">
                            <a:latin typeface="Cambria Math"/>
                            <a:ea typeface="Calibri"/>
                            <a:cs typeface="Times New Roman"/>
                          </a:rPr>
                          <m:t>𝑖</m:t>
                        </m:r>
                      </m:sub>
                    </m:sSub>
                  </m:oMath>
                </a14:m>
                <a:r>
                  <a:rPr lang="en-US" sz="2000" dirty="0"/>
                  <a:t> </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 0, 1, …,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 given a time series </a:t>
                </a:r>
                <a:r>
                  <a:rPr lang="en-US" sz="2000" i="1" dirty="0" err="1">
                    <a:latin typeface="Times New Roman" pitchFamily="18" charset="0"/>
                    <a:cs typeface="Times New Roman" pitchFamily="18" charset="0"/>
                  </a:rPr>
                  <a:t>Y</a:t>
                </a:r>
                <a:r>
                  <a:rPr lang="en-US" sz="2000" i="1" baseline="-25000" dirty="0" err="1">
                    <a:latin typeface="Times New Roman" pitchFamily="18" charset="0"/>
                    <a:cs typeface="Times New Roman" pitchFamily="18" charset="0"/>
                  </a:rPr>
                  <a:t>t</a:t>
                </a:r>
                <a:r>
                  <a:rPr lang="en-US" sz="2000" dirty="0">
                    <a:latin typeface="Times New Roman" pitchFamily="18" charset="0"/>
                    <a:cs typeface="Times New Roman" pitchFamily="18" charset="0"/>
                  </a:rPr>
                  <a:t>. </a:t>
                </a:r>
                <a:endParaRPr lang="en-IN" sz="2000" dirty="0">
                  <a:solidFill>
                    <a:srgbClr val="0B5ED7"/>
                  </a:solidFill>
                  <a:latin typeface="Times New Roman" pitchFamily="18" charset="0"/>
                  <a:cs typeface="Times New Roman"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5070021"/>
                <a:ext cx="8425339" cy="1254578"/>
              </a:xfrm>
              <a:blipFill rotWithShape="1">
                <a:blip r:embed="rId2"/>
                <a:stretch>
                  <a:fillRect l="-507" t="-2439"/>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7" name="Rectangle 6"/>
              <p:cNvSpPr/>
              <p:nvPr/>
            </p:nvSpPr>
            <p:spPr>
              <a:xfrm>
                <a:off x="892383" y="1371600"/>
                <a:ext cx="7734300" cy="343071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prstClr val="black"/>
                  </a:solidFill>
                </a:endParaRPr>
              </a:p>
              <a:p>
                <a:pPr algn="just"/>
                <a:endParaRPr lang="en-US" dirty="0">
                  <a:solidFill>
                    <a:prstClr val="black"/>
                  </a:solidFill>
                </a:endParaRPr>
              </a:p>
              <a:p>
                <a:pPr algn="just"/>
                <a:endParaRPr lang="en-IN" dirty="0">
                  <a:solidFill>
                    <a:prstClr val="black"/>
                  </a:solidFill>
                </a:endParaRPr>
              </a:p>
              <a:p>
                <a:pPr algn="just"/>
                <a:endParaRPr lang="en-US" sz="15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a:p>
                <a:pPr>
                  <a:lnSpc>
                    <a:spcPct val="115000"/>
                  </a:lnSpc>
                  <a:spcAft>
                    <a:spcPts val="1000"/>
                  </a:spcAft>
                </a:pPr>
                <a:r>
                  <a:rPr lang="en-US" dirty="0">
                    <a:solidFill>
                      <a:prstClr val="black"/>
                    </a:solidFill>
                    <a:latin typeface="Times New Roman" panose="02020603050405020304" pitchFamily="18" charset="0"/>
                    <a:cs typeface="Times New Roman" panose="02020603050405020304" pitchFamily="18" charset="0"/>
                  </a:rPr>
                  <a:t> In general, the </a:t>
                </a:r>
                <a:r>
                  <a:rPr lang="en-US" i="1" dirty="0">
                    <a:solidFill>
                      <a:prstClr val="black"/>
                    </a:solidFill>
                    <a:latin typeface="Times New Roman" panose="02020603050405020304" pitchFamily="18" charset="0"/>
                    <a:cs typeface="Times New Roman" panose="02020603050405020304" pitchFamily="18" charset="0"/>
                  </a:rPr>
                  <a:t>p</a:t>
                </a:r>
                <a:r>
                  <a:rPr lang="en-US" dirty="0">
                    <a:solidFill>
                      <a:prstClr val="black"/>
                    </a:solidFill>
                    <a:latin typeface="Times New Roman" panose="02020603050405020304" pitchFamily="18" charset="0"/>
                    <a:cs typeface="Times New Roman" panose="02020603050405020304" pitchFamily="18" charset="0"/>
                  </a:rPr>
                  <a:t>-</a:t>
                </a:r>
                <a:r>
                  <a:rPr lang="en-US" dirty="0" err="1">
                    <a:solidFill>
                      <a:prstClr val="black"/>
                    </a:solidFill>
                    <a:latin typeface="Times New Roman" panose="02020603050405020304" pitchFamily="18" charset="0"/>
                    <a:cs typeface="Times New Roman" panose="02020603050405020304" pitchFamily="18" charset="0"/>
                  </a:rPr>
                  <a:t>th</a:t>
                </a:r>
                <a:r>
                  <a:rPr lang="en-US" dirty="0">
                    <a:solidFill>
                      <a:prstClr val="black"/>
                    </a:solidFill>
                    <a:latin typeface="Times New Roman" panose="02020603050405020304" pitchFamily="18" charset="0"/>
                    <a:cs typeface="Times New Roman" panose="02020603050405020304" pitchFamily="18" charset="0"/>
                  </a:rPr>
                  <a:t> order autoregression model is defined as</a:t>
                </a: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2000" i="1" smtClean="0">
                              <a:solidFill>
                                <a:schemeClr val="tx1"/>
                              </a:solidFill>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𝑌</m:t>
                          </m:r>
                        </m:e>
                        <m:sub>
                          <m:r>
                            <a:rPr lang="en-IN" sz="2000" i="1">
                              <a:solidFill>
                                <a:schemeClr val="tx1"/>
                              </a:solidFill>
                              <a:effectLst/>
                              <a:latin typeface="Cambria Math"/>
                              <a:ea typeface="Calibri"/>
                              <a:cs typeface="Times New Roman"/>
                            </a:rPr>
                            <m:t>𝑡</m:t>
                          </m:r>
                        </m:sub>
                      </m:sSub>
                      <m:r>
                        <a:rPr lang="en-IN" sz="2000" i="1">
                          <a:solidFill>
                            <a:schemeClr val="tx1"/>
                          </a:solidFill>
                          <a:effectLst/>
                          <a:latin typeface="Cambria Math"/>
                          <a:ea typeface="Calibri"/>
                          <a:cs typeface="Times New Roman"/>
                        </a:rPr>
                        <m:t>=</m:t>
                      </m:r>
                      <m:sSub>
                        <m:sSubPr>
                          <m:ctrlPr>
                            <a:rPr lang="en-IN" sz="2000" i="1">
                              <a:solidFill>
                                <a:schemeClr val="tx1"/>
                              </a:solidFill>
                              <a:effectLst/>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𝛽</m:t>
                          </m:r>
                        </m:e>
                        <m:sub>
                          <m:r>
                            <a:rPr lang="en-IN" sz="2000" i="1">
                              <a:solidFill>
                                <a:schemeClr val="tx1"/>
                              </a:solidFill>
                              <a:effectLst/>
                              <a:latin typeface="Cambria Math"/>
                              <a:ea typeface="Calibri"/>
                              <a:cs typeface="Times New Roman"/>
                            </a:rPr>
                            <m:t>0</m:t>
                          </m:r>
                        </m:sub>
                      </m:sSub>
                      <m:r>
                        <a:rPr lang="en-IN" sz="2000" i="1">
                          <a:solidFill>
                            <a:schemeClr val="tx1"/>
                          </a:solidFill>
                          <a:effectLst/>
                          <a:latin typeface="Cambria Math"/>
                          <a:ea typeface="Calibri"/>
                          <a:cs typeface="Times New Roman"/>
                        </a:rPr>
                        <m:t>+</m:t>
                      </m:r>
                      <m:nary>
                        <m:naryPr>
                          <m:chr m:val="∑"/>
                          <m:limLoc m:val="undOvr"/>
                          <m:ctrlPr>
                            <a:rPr lang="en-IN" sz="2000" i="1" smtClean="0">
                              <a:solidFill>
                                <a:schemeClr val="tx1"/>
                              </a:solidFill>
                              <a:effectLst/>
                              <a:latin typeface="Cambria Math" panose="02040503050406030204" pitchFamily="18" charset="0"/>
                              <a:ea typeface="Calibri"/>
                              <a:cs typeface="Times New Roman"/>
                            </a:rPr>
                          </m:ctrlPr>
                        </m:naryPr>
                        <m:sub>
                          <m:r>
                            <a:rPr lang="en-IN" sz="2000" i="1">
                              <a:solidFill>
                                <a:schemeClr val="tx1"/>
                              </a:solidFill>
                              <a:effectLst/>
                              <a:latin typeface="Cambria Math"/>
                              <a:ea typeface="Calibri"/>
                              <a:cs typeface="Times New Roman"/>
                            </a:rPr>
                            <m:t>𝑖</m:t>
                          </m:r>
                          <m:r>
                            <a:rPr lang="en-IN" sz="2000" i="1">
                              <a:solidFill>
                                <a:schemeClr val="tx1"/>
                              </a:solidFill>
                              <a:effectLst/>
                              <a:latin typeface="Cambria Math"/>
                              <a:ea typeface="Calibri"/>
                              <a:cs typeface="Times New Roman"/>
                            </a:rPr>
                            <m:t>=1</m:t>
                          </m:r>
                        </m:sub>
                        <m:sup>
                          <m:r>
                            <a:rPr lang="en-IN" sz="2000" i="1">
                              <a:solidFill>
                                <a:schemeClr val="tx1"/>
                              </a:solidFill>
                              <a:effectLst/>
                              <a:latin typeface="Cambria Math"/>
                              <a:ea typeface="Calibri"/>
                              <a:cs typeface="Times New Roman"/>
                            </a:rPr>
                            <m:t>𝑝</m:t>
                          </m:r>
                        </m:sup>
                        <m:e>
                          <m:sSub>
                            <m:sSubPr>
                              <m:ctrlPr>
                                <a:rPr lang="en-IN" sz="2000" i="1">
                                  <a:solidFill>
                                    <a:schemeClr val="tx1"/>
                                  </a:solidFill>
                                  <a:effectLst/>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𝛽</m:t>
                              </m:r>
                            </m:e>
                            <m:sub>
                              <m:r>
                                <a:rPr lang="en-IN" sz="2000" i="1">
                                  <a:solidFill>
                                    <a:schemeClr val="tx1"/>
                                  </a:solidFill>
                                  <a:effectLst/>
                                  <a:latin typeface="Cambria Math"/>
                                  <a:ea typeface="Calibri"/>
                                  <a:cs typeface="Times New Roman"/>
                                </a:rPr>
                                <m:t>𝑖</m:t>
                              </m:r>
                            </m:sub>
                          </m:sSub>
                          <m:sSub>
                            <m:sSubPr>
                              <m:ctrlPr>
                                <a:rPr lang="en-IN" sz="2000" i="1">
                                  <a:solidFill>
                                    <a:schemeClr val="tx1"/>
                                  </a:solidFill>
                                  <a:effectLst/>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𝑌</m:t>
                              </m:r>
                            </m:e>
                            <m:sub>
                              <m:r>
                                <a:rPr lang="en-IN" sz="2000" i="1">
                                  <a:solidFill>
                                    <a:schemeClr val="tx1"/>
                                  </a:solidFill>
                                  <a:effectLst/>
                                  <a:latin typeface="Cambria Math"/>
                                  <a:ea typeface="Calibri"/>
                                  <a:cs typeface="Times New Roman"/>
                                </a:rPr>
                                <m:t>𝑡</m:t>
                              </m:r>
                              <m:r>
                                <a:rPr lang="en-IN" sz="2000" i="1">
                                  <a:solidFill>
                                    <a:schemeClr val="tx1"/>
                                  </a:solidFill>
                                  <a:effectLst/>
                                  <a:latin typeface="Cambria Math"/>
                                  <a:ea typeface="Calibri"/>
                                  <a:cs typeface="Times New Roman"/>
                                </a:rPr>
                                <m:t>−</m:t>
                              </m:r>
                              <m:r>
                                <a:rPr lang="en-IN" sz="2000" i="1">
                                  <a:solidFill>
                                    <a:schemeClr val="tx1"/>
                                  </a:solidFill>
                                  <a:effectLst/>
                                  <a:latin typeface="Cambria Math"/>
                                  <a:ea typeface="Calibri"/>
                                  <a:cs typeface="Times New Roman"/>
                                </a:rPr>
                                <m:t>𝑖</m:t>
                              </m:r>
                            </m:sub>
                          </m:sSub>
                        </m:e>
                      </m:nary>
                      <m:r>
                        <a:rPr lang="en-IN" sz="2000" i="1">
                          <a:solidFill>
                            <a:schemeClr val="tx1"/>
                          </a:solidFill>
                          <a:effectLst/>
                          <a:latin typeface="Cambria Math"/>
                          <a:ea typeface="Calibri"/>
                          <a:cs typeface="Times New Roman"/>
                        </a:rPr>
                        <m:t>+</m:t>
                      </m:r>
                      <m:sSub>
                        <m:sSubPr>
                          <m:ctrlPr>
                            <a:rPr lang="en-IN" sz="2000" i="1">
                              <a:solidFill>
                                <a:schemeClr val="tx1"/>
                              </a:solidFill>
                              <a:effectLst/>
                              <a:latin typeface="Cambria Math" panose="02040503050406030204" pitchFamily="18" charset="0"/>
                              <a:ea typeface="Calibri"/>
                              <a:cs typeface="Times New Roman"/>
                            </a:rPr>
                          </m:ctrlPr>
                        </m:sSubPr>
                        <m:e>
                          <m:r>
                            <a:rPr lang="en-IN" sz="2000" i="1">
                              <a:solidFill>
                                <a:schemeClr val="tx1"/>
                              </a:solidFill>
                              <a:effectLst/>
                              <a:latin typeface="Cambria Math"/>
                              <a:ea typeface="Calibri"/>
                              <a:cs typeface="Times New Roman"/>
                            </a:rPr>
                            <m:t>𝜀</m:t>
                          </m:r>
                        </m:e>
                        <m:sub>
                          <m:r>
                            <a:rPr lang="en-IN" sz="2000" i="1">
                              <a:solidFill>
                                <a:schemeClr val="tx1"/>
                              </a:solidFill>
                              <a:effectLst/>
                              <a:latin typeface="Cambria Math"/>
                              <a:ea typeface="Calibri"/>
                              <a:cs typeface="Times New Roman"/>
                            </a:rPr>
                            <m:t>𝑡</m:t>
                          </m:r>
                        </m:sub>
                      </m:sSub>
                    </m:oMath>
                  </m:oMathPara>
                </a14:m>
                <a:endParaRPr lang="en-US" sz="2000" i="1" dirty="0">
                  <a:solidFill>
                    <a:schemeClr val="tx1"/>
                  </a:solidFill>
                  <a:effectLst/>
                  <a:latin typeface="Cambria Math"/>
                  <a:ea typeface="Calibri"/>
                  <a:cs typeface="Times New Roman"/>
                </a:endParaRPr>
              </a:p>
              <a:p>
                <a:pPr>
                  <a:lnSpc>
                    <a:spcPct val="115000"/>
                  </a:lnSpc>
                  <a:spcAft>
                    <a:spcPts val="1000"/>
                  </a:spcAft>
                </a:pPr>
                <a:r>
                  <a:rPr lang="en-IN" dirty="0">
                    <a:solidFill>
                      <a:prstClr val="black"/>
                    </a:solidFill>
                    <a:latin typeface="Cambria Math" panose="02040503050406030204" pitchFamily="18" charset="0"/>
                    <a:cs typeface="Times New Roman" panose="02020603050405020304" pitchFamily="18" charset="0"/>
                  </a:rPr>
                  <a:t>      </a:t>
                </a:r>
                <a14:m>
                  <m:oMath xmlns:m="http://schemas.openxmlformats.org/officeDocument/2006/math">
                    <m:r>
                      <m:rPr>
                        <m:sty m:val="p"/>
                      </m:rPr>
                      <a:rPr lang="en-IN" dirty="0" smtClean="0">
                        <a:solidFill>
                          <a:prstClr val="black"/>
                        </a:solidFill>
                        <a:latin typeface="Cambria Math" panose="02040503050406030204" pitchFamily="18" charset="0"/>
                        <a:cs typeface="Times New Roman" panose="02020603050405020304" pitchFamily="18" charset="0"/>
                      </a:rPr>
                      <m:t>where</m:t>
                    </m:r>
                    <m:r>
                      <a:rPr lang="en-US" i="1" dirty="0" smtClean="0">
                        <a:solidFill>
                          <a:prstClr val="black"/>
                        </a:solidFill>
                        <a:latin typeface="Cambria Math"/>
                        <a:cs typeface="Times New Roman" panose="02020603050405020304" pitchFamily="18" charset="0"/>
                      </a:rPr>
                      <m:t>,</m:t>
                    </m:r>
                    <m:sSub>
                      <m:sSubPr>
                        <m:ctrlPr>
                          <a:rPr lang="en-IN" i="1" smtClean="0">
                            <a:solidFill>
                              <a:schemeClr val="tx1"/>
                            </a:solidFill>
                            <a:latin typeface="Cambria Math" panose="02040503050406030204" pitchFamily="18" charset="0"/>
                            <a:ea typeface="Calibri"/>
                            <a:cs typeface="Times New Roman"/>
                          </a:rPr>
                        </m:ctrlPr>
                      </m:sSubPr>
                      <m:e>
                        <m:sSub>
                          <m:sSubPr>
                            <m:ctrlPr>
                              <a:rPr lang="en-IN" i="1">
                                <a:solidFill>
                                  <a:schemeClr val="tx1"/>
                                </a:solidFill>
                                <a:latin typeface="Cambria Math" panose="02040503050406030204" pitchFamily="18" charset="0"/>
                                <a:ea typeface="Calibri"/>
                                <a:cs typeface="Times New Roman"/>
                              </a:rPr>
                            </m:ctrlPr>
                          </m:sSubPr>
                          <m:e>
                            <m:r>
                              <a:rPr lang="en-IN" i="1">
                                <a:solidFill>
                                  <a:schemeClr val="tx1"/>
                                </a:solidFill>
                                <a:latin typeface="Cambria Math"/>
                                <a:ea typeface="Calibri"/>
                                <a:cs typeface="Times New Roman"/>
                              </a:rPr>
                              <m:t>𝛽</m:t>
                            </m:r>
                          </m:e>
                          <m:sub>
                            <m:r>
                              <a:rPr lang="en-IN" i="1">
                                <a:solidFill>
                                  <a:schemeClr val="tx1"/>
                                </a:solidFill>
                                <a:latin typeface="Cambria Math"/>
                                <a:ea typeface="Calibri"/>
                                <a:cs typeface="Times New Roman"/>
                              </a:rPr>
                              <m:t>0</m:t>
                            </m:r>
                          </m:sub>
                        </m:sSub>
                        <m:r>
                          <a:rPr lang="en-US" b="0" i="1" smtClean="0">
                            <a:solidFill>
                              <a:schemeClr val="tx1"/>
                            </a:solidFill>
                            <a:latin typeface="Cambria Math"/>
                            <a:ea typeface="Calibri"/>
                            <a:cs typeface="Times New Roman"/>
                          </a:rPr>
                          <m:t>, </m:t>
                        </m:r>
                        <m:r>
                          <a:rPr lang="en-IN" i="1">
                            <a:solidFill>
                              <a:schemeClr val="tx1"/>
                            </a:solidFill>
                            <a:effectLst/>
                            <a:latin typeface="Cambria Math"/>
                            <a:ea typeface="Calibri"/>
                            <a:cs typeface="Times New Roman"/>
                          </a:rPr>
                          <m:t>𝛽</m:t>
                        </m:r>
                      </m:e>
                      <m:sub>
                        <m:r>
                          <a:rPr lang="en-US" b="0" i="1" smtClean="0">
                            <a:solidFill>
                              <a:schemeClr val="tx1"/>
                            </a:solidFill>
                            <a:effectLst/>
                            <a:latin typeface="Cambria Math"/>
                            <a:ea typeface="Calibri"/>
                            <a:cs typeface="Times New Roman"/>
                          </a:rPr>
                          <m:t>1</m:t>
                        </m:r>
                      </m:sub>
                    </m:sSub>
                    <m:r>
                      <a:rPr lang="en-US" b="0" i="1" smtClean="0">
                        <a:solidFill>
                          <a:schemeClr val="tx1"/>
                        </a:solidFill>
                        <a:effectLst/>
                        <a:latin typeface="Cambria Math"/>
                        <a:ea typeface="Calibri"/>
                        <a:cs typeface="Times New Roman"/>
                      </a:rPr>
                      <m:t>, …,</m:t>
                    </m:r>
                    <m:sSub>
                      <m:sSubPr>
                        <m:ctrlPr>
                          <a:rPr lang="en-IN" i="1">
                            <a:solidFill>
                              <a:schemeClr val="tx1"/>
                            </a:solidFill>
                            <a:latin typeface="Cambria Math" panose="02040503050406030204" pitchFamily="18" charset="0"/>
                            <a:ea typeface="Calibri"/>
                            <a:cs typeface="Times New Roman"/>
                          </a:rPr>
                        </m:ctrlPr>
                      </m:sSubPr>
                      <m:e>
                        <m:r>
                          <a:rPr lang="en-IN" i="1">
                            <a:solidFill>
                              <a:schemeClr val="tx1"/>
                            </a:solidFill>
                            <a:latin typeface="Cambria Math"/>
                            <a:ea typeface="Calibri"/>
                            <a:cs typeface="Times New Roman"/>
                          </a:rPr>
                          <m:t>𝛽</m:t>
                        </m:r>
                      </m:e>
                      <m:sub>
                        <m:r>
                          <a:rPr lang="en-US" b="0" i="1" smtClean="0">
                            <a:solidFill>
                              <a:schemeClr val="tx1"/>
                            </a:solidFill>
                            <a:latin typeface="Cambria Math"/>
                            <a:ea typeface="Calibri"/>
                            <a:cs typeface="Times New Roman"/>
                          </a:rPr>
                          <m:t>𝑝</m:t>
                        </m:r>
                      </m:sub>
                    </m:sSub>
                  </m:oMath>
                </a14:m>
                <a:r>
                  <a:rPr lang="en-IN" dirty="0">
                    <a:effectLst/>
                    <a:latin typeface="Calibri"/>
                    <a:ea typeface="Calibri"/>
                    <a:cs typeface="Times New Roman"/>
                  </a:rPr>
                  <a:t> </a:t>
                </a:r>
                <a:r>
                  <a:rPr lang="en-IN" dirty="0">
                    <a:solidFill>
                      <a:schemeClr val="tx1"/>
                    </a:solidFill>
                    <a:effectLst/>
                    <a:latin typeface="Times New Roman" pitchFamily="18" charset="0"/>
                    <a:ea typeface="Calibri"/>
                    <a:cs typeface="Times New Roman" pitchFamily="18" charset="0"/>
                  </a:rPr>
                  <a:t>is called </a:t>
                </a:r>
                <a:r>
                  <a:rPr lang="en-IN" dirty="0" err="1">
                    <a:solidFill>
                      <a:schemeClr val="tx1"/>
                    </a:solidFill>
                    <a:effectLst/>
                    <a:latin typeface="Times New Roman" pitchFamily="18" charset="0"/>
                    <a:ea typeface="Calibri"/>
                    <a:cs typeface="Times New Roman" pitchFamily="18" charset="0"/>
                  </a:rPr>
                  <a:t>autoregression</a:t>
                </a:r>
                <a:r>
                  <a:rPr lang="en-IN" dirty="0">
                    <a:solidFill>
                      <a:schemeClr val="tx1"/>
                    </a:solidFill>
                    <a:effectLst/>
                    <a:latin typeface="Times New Roman" pitchFamily="18" charset="0"/>
                    <a:ea typeface="Calibri"/>
                    <a:cs typeface="Times New Roman" pitchFamily="18" charset="0"/>
                  </a:rPr>
                  <a:t> coefficients and </a:t>
                </a:r>
                <a14:m>
                  <m:oMath xmlns:m="http://schemas.openxmlformats.org/officeDocument/2006/math">
                    <m:sSub>
                      <m:sSubPr>
                        <m:ctrlPr>
                          <a:rPr lang="en-IN" i="1">
                            <a:solidFill>
                              <a:schemeClr val="tx1"/>
                            </a:solidFill>
                            <a:latin typeface="Cambria Math" panose="02040503050406030204" pitchFamily="18" charset="0"/>
                            <a:ea typeface="Calibri"/>
                            <a:cs typeface="Times New Roman"/>
                          </a:rPr>
                        </m:ctrlPr>
                      </m:sSubPr>
                      <m:e>
                        <m:r>
                          <a:rPr lang="en-IN" i="1">
                            <a:solidFill>
                              <a:schemeClr val="tx1"/>
                            </a:solidFill>
                            <a:latin typeface="Cambria Math"/>
                            <a:ea typeface="Calibri"/>
                            <a:cs typeface="Times New Roman"/>
                          </a:rPr>
                          <m:t>𝜀</m:t>
                        </m:r>
                      </m:e>
                      <m:sub>
                        <m:r>
                          <a:rPr lang="en-IN" i="1">
                            <a:solidFill>
                              <a:schemeClr val="tx1"/>
                            </a:solidFill>
                            <a:latin typeface="Cambria Math"/>
                            <a:ea typeface="Calibri"/>
                            <a:cs typeface="Times New Roman"/>
                          </a:rPr>
                          <m:t>𝑡</m:t>
                        </m:r>
                      </m:sub>
                    </m:sSub>
                  </m:oMath>
                </a14:m>
                <a:r>
                  <a:rPr lang="en-IN" dirty="0">
                    <a:solidFill>
                      <a:schemeClr val="tx1"/>
                    </a:solidFill>
                    <a:effectLst/>
                    <a:latin typeface="Times New Roman" pitchFamily="18" charset="0"/>
                    <a:ea typeface="Calibri"/>
                    <a:cs typeface="Times New Roman" pitchFamily="18" charset="0"/>
                  </a:rPr>
                  <a:t> is the noise term or residue and in practice it is assumed to Gaussian white noise  </a:t>
                </a:r>
                <a:endParaRPr lang="en-IN" dirty="0">
                  <a:solidFill>
                    <a:prstClr val="black"/>
                  </a:solidFill>
                  <a:latin typeface="Times New Roman" panose="02020603050405020304" pitchFamily="18" charset="0"/>
                  <a:cs typeface="Times New Roman" panose="02020603050405020304" pitchFamily="18" charset="0"/>
                </a:endParaRPr>
              </a:p>
              <a:p>
                <a:pPr marL="685800" indent="-685800">
                  <a:spcBef>
                    <a:spcPct val="20000"/>
                  </a:spcBef>
                  <a:buClr>
                    <a:srgbClr val="0BD0D9"/>
                  </a:buClr>
                  <a:buSzPct val="95000"/>
                </a:pPr>
                <a:endParaRPr lang="en-IN" dirty="0">
                  <a:solidFill>
                    <a:prstClr val="black"/>
                  </a:solidFill>
                  <a:latin typeface="Times New Roman" panose="02020603050405020304" pitchFamily="18" charset="0"/>
                  <a:cs typeface="Times New Roman" panose="02020603050405020304" pitchFamily="18" charset="0"/>
                </a:endParaRPr>
              </a:p>
              <a:p>
                <a:pPr algn="just"/>
                <a:endParaRPr lang="en-IN" dirty="0">
                  <a:solidFill>
                    <a:prstClr val="black"/>
                  </a:solidFill>
                </a:endParaRPr>
              </a:p>
              <a:p>
                <a:pPr algn="just"/>
                <a:r>
                  <a:rPr lang="en-US" dirty="0">
                    <a:solidFill>
                      <a:prstClr val="black"/>
                    </a:solidFill>
                  </a:rPr>
                  <a:t>   </a:t>
                </a:r>
                <a:endParaRPr lang="en-IN" dirty="0">
                  <a:solidFill>
                    <a:prstClr val="black"/>
                  </a:solidFill>
                </a:endParaRPr>
              </a:p>
            </p:txBody>
          </p:sp>
        </mc:Choice>
        <mc:Fallback>
          <p:sp>
            <p:nvSpPr>
              <p:cNvPr id="7" name="Rectangle 6"/>
              <p:cNvSpPr>
                <a:spLocks noRot="1" noChangeAspect="1" noMove="1" noResize="1" noEditPoints="1" noAdjustHandles="1" noChangeArrowheads="1" noChangeShapeType="1" noTextEdit="1"/>
              </p:cNvSpPr>
              <p:nvPr/>
            </p:nvSpPr>
            <p:spPr>
              <a:xfrm>
                <a:off x="892383" y="1371600"/>
                <a:ext cx="7734300" cy="3430713"/>
              </a:xfrm>
              <a:prstGeom prst="rect">
                <a:avLst/>
              </a:prstGeom>
              <a:blipFill>
                <a:blip r:embed="rId3"/>
                <a:stretch>
                  <a:fillRect b="-1761"/>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892383" y="1371600"/>
            <a:ext cx="7734300" cy="53541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a:t>
            </a:r>
            <a:r>
              <a:rPr lang="en-US" sz="2000" b="1" i="1" dirty="0">
                <a:solidFill>
                  <a:prstClr val="black"/>
                </a:solidFill>
                <a:latin typeface="Times New Roman" pitchFamily="18" charset="0"/>
                <a:cs typeface="Times New Roman" pitchFamily="18" charset="0"/>
              </a:rPr>
              <a:t>p</a:t>
            </a:r>
            <a:r>
              <a:rPr lang="en-US" sz="2000" b="1" dirty="0">
                <a:solidFill>
                  <a:prstClr val="black"/>
                </a:solidFill>
                <a:latin typeface="Times New Roman" pitchFamily="18" charset="0"/>
                <a:cs typeface="Times New Roman" pitchFamily="18" charset="0"/>
              </a:rPr>
              <a:t>-</a:t>
            </a:r>
            <a:r>
              <a:rPr lang="en-US" sz="2000" b="1" dirty="0" err="1">
                <a:solidFill>
                  <a:prstClr val="black"/>
                </a:solidFill>
                <a:latin typeface="Times New Roman" pitchFamily="18" charset="0"/>
                <a:cs typeface="Times New Roman" pitchFamily="18" charset="0"/>
              </a:rPr>
              <a:t>th</a:t>
            </a:r>
            <a:r>
              <a:rPr lang="en-US" sz="2000" b="1" dirty="0">
                <a:solidFill>
                  <a:prstClr val="black"/>
                </a:solidFill>
                <a:latin typeface="Times New Roman" pitchFamily="18" charset="0"/>
                <a:cs typeface="Times New Roman" pitchFamily="18" charset="0"/>
              </a:rPr>
              <a:t> </a:t>
            </a:r>
            <a:r>
              <a:rPr lang="en-US" sz="2000" b="1" dirty="0" err="1">
                <a:solidFill>
                  <a:prstClr val="black"/>
                </a:solidFill>
                <a:latin typeface="Times New Roman" pitchFamily="18" charset="0"/>
                <a:cs typeface="Times New Roman" pitchFamily="18" charset="0"/>
              </a:rPr>
              <a:t>AutoRegression</a:t>
            </a:r>
            <a:r>
              <a:rPr lang="en-US" sz="2000" b="1" dirty="0">
                <a:solidFill>
                  <a:prstClr val="black"/>
                </a:solidFill>
                <a:latin typeface="Times New Roman" pitchFamily="18" charset="0"/>
                <a:cs typeface="Times New Roman" pitchFamily="18" charset="0"/>
              </a:rPr>
              <a:t> Model</a:t>
            </a:r>
            <a:endParaRPr lang="en-IN" sz="2000" b="1" dirty="0">
              <a:solidFill>
                <a:prstClr val="black"/>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46581980-CB23-B045-B11B-1A9B1AAC61A3}"/>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49355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6815" y="395553"/>
            <a:ext cx="8213272" cy="643467"/>
          </a:xfrm>
        </p:spPr>
        <p:txBody>
          <a:bodyPr>
            <a:noAutofit/>
          </a:bodyPr>
          <a:lstStyle/>
          <a:p>
            <a:r>
              <a:rPr lang="en-US" sz="3600" dirty="0">
                <a:solidFill>
                  <a:srgbClr val="A50021"/>
                </a:solidFill>
                <a:latin typeface="Times New Roman" panose="02020603050405020304" pitchFamily="18" charset="0"/>
                <a:cs typeface="Times New Roman" panose="02020603050405020304" pitchFamily="18" charset="0"/>
              </a:rPr>
              <a:t>Computing AR Coefficients</a:t>
            </a:r>
          </a:p>
        </p:txBody>
      </p:sp>
      <p:sp>
        <p:nvSpPr>
          <p:cNvPr id="3" name="Content Placeholder 2"/>
          <p:cNvSpPr>
            <a:spLocks noGrp="1"/>
          </p:cNvSpPr>
          <p:nvPr>
            <p:ph idx="1"/>
          </p:nvPr>
        </p:nvSpPr>
        <p:spPr>
          <a:xfrm>
            <a:off x="636815" y="1240798"/>
            <a:ext cx="8425339" cy="4977122"/>
          </a:xfrm>
        </p:spPr>
        <p:txBody>
          <a:bodyPr>
            <a:normAutofit fontScale="92500" lnSpcReduction="20000"/>
          </a:bodyPr>
          <a:lstStyle/>
          <a:p>
            <a:r>
              <a:rPr lang="en-US" sz="2000" dirty="0">
                <a:latin typeface="Times New Roman" pitchFamily="18" charset="0"/>
                <a:cs typeface="Times New Roman" panose="02020603050405020304" pitchFamily="18" charset="0"/>
              </a:rPr>
              <a:t>A number of techniques known for computing the AR coefficients</a:t>
            </a:r>
          </a:p>
          <a:p>
            <a:pPr lvl="8"/>
            <a:endParaRPr lang="en-US" sz="800" dirty="0">
              <a:latin typeface="Times New Roman" pitchFamily="18" charset="0"/>
              <a:cs typeface="Times New Roman" panose="02020603050405020304" pitchFamily="18" charset="0"/>
            </a:endParaRPr>
          </a:p>
          <a:p>
            <a:pPr>
              <a:spcBef>
                <a:spcPts val="0"/>
              </a:spcBef>
            </a:pPr>
            <a:r>
              <a:rPr lang="en-US" sz="2000" dirty="0">
                <a:latin typeface="Times New Roman" pitchFamily="18" charset="0"/>
                <a:cs typeface="Times New Roman" pitchFamily="18" charset="0"/>
              </a:rPr>
              <a:t>The most common method is called </a:t>
            </a:r>
            <a:r>
              <a:rPr lang="en-US" sz="2000" b="1" dirty="0">
                <a:solidFill>
                  <a:srgbClr val="0B5ED7"/>
                </a:solidFill>
                <a:latin typeface="Times New Roman" pitchFamily="18" charset="0"/>
                <a:cs typeface="Times New Roman" pitchFamily="18" charset="0"/>
              </a:rPr>
              <a:t>Least Squares Method </a:t>
            </a:r>
            <a:r>
              <a:rPr lang="en-US" sz="2000" dirty="0">
                <a:latin typeface="Times New Roman" pitchFamily="18" charset="0"/>
                <a:cs typeface="Times New Roman" pitchFamily="18" charset="0"/>
              </a:rPr>
              <a:t>(LSM)</a:t>
            </a:r>
          </a:p>
          <a:p>
            <a:pPr lvl="8"/>
            <a:endParaRPr lang="en-US" sz="800" dirty="0">
              <a:latin typeface="Times New Roman" pitchFamily="18" charset="0"/>
              <a:cs typeface="Times New Roman" pitchFamily="18" charset="0"/>
            </a:endParaRPr>
          </a:p>
          <a:p>
            <a:pPr>
              <a:spcBef>
                <a:spcPts val="0"/>
              </a:spcBef>
            </a:pPr>
            <a:r>
              <a:rPr lang="en-US" sz="2000" dirty="0">
                <a:latin typeface="Times New Roman" pitchFamily="18" charset="0"/>
                <a:cs typeface="Times New Roman" pitchFamily="18" charset="0"/>
              </a:rPr>
              <a:t>The  LSM is based upon the </a:t>
            </a:r>
            <a:r>
              <a:rPr lang="en-US" sz="2000" dirty="0">
                <a:solidFill>
                  <a:srgbClr val="C00000"/>
                </a:solidFill>
                <a:latin typeface="Times New Roman" pitchFamily="18" charset="0"/>
                <a:cs typeface="Times New Roman" pitchFamily="18" charset="0"/>
              </a:rPr>
              <a:t>Yule-Walker equations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Here, </a:t>
            </a:r>
            <a:r>
              <a:rPr lang="en-US" sz="2000" i="1" dirty="0" err="1">
                <a:latin typeface="Times New Roman" pitchFamily="18" charset="0"/>
                <a:cs typeface="Times New Roman" pitchFamily="18" charset="0"/>
              </a:rPr>
              <a:t>r</a:t>
            </a:r>
            <a:r>
              <a:rPr lang="en-US" sz="2000" i="1"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 1, 2 , 3, …, </a:t>
            </a:r>
            <a:r>
              <a:rPr lang="en-US" sz="2000" i="1" dirty="0">
                <a:latin typeface="Times New Roman" pitchFamily="18" charset="0"/>
                <a:cs typeface="Times New Roman" pitchFamily="18" charset="0"/>
              </a:rPr>
              <a:t>p-1</a:t>
            </a:r>
            <a:r>
              <a:rPr lang="en-US" sz="2000" dirty="0">
                <a:latin typeface="Times New Roman" pitchFamily="18" charset="0"/>
                <a:cs typeface="Times New Roman" pitchFamily="18" charset="0"/>
              </a:rPr>
              <a:t>) denotes the </a:t>
            </a:r>
            <a:r>
              <a:rPr lang="en-US" sz="2000" i="1" dirty="0" err="1">
                <a:latin typeface="Times New Roman" pitchFamily="18" charset="0"/>
                <a:cs typeface="Times New Roman" pitchFamily="18" charset="0"/>
              </a:rPr>
              <a:t>i</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 auto correlation coefficient.</a:t>
            </a:r>
          </a:p>
          <a:p>
            <a:pPr lvl="8"/>
            <a:endParaRPr lang="en-US" sz="800" dirty="0">
              <a:latin typeface="Times New Roman" pitchFamily="18" charset="0"/>
              <a:cs typeface="Times New Roman" pitchFamily="18" charset="0"/>
            </a:endParaRPr>
          </a:p>
          <a:p>
            <a:pPr>
              <a:spcBef>
                <a:spcPts val="0"/>
              </a:spcBef>
            </a:pPr>
            <a:r>
              <a:rPr lang="el-GR" sz="2000" i="1" dirty="0">
                <a:latin typeface="Times New Roman" pitchFamily="18" charset="0"/>
                <a:cs typeface="Times New Roman" pitchFamily="18" charset="0"/>
              </a:rPr>
              <a:t>β</a:t>
            </a:r>
            <a:r>
              <a:rPr lang="en-US" sz="2000" i="1"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can be chosen empirically, usually taken as zero.</a:t>
            </a:r>
          </a:p>
          <a:p>
            <a:endParaRPr lang="en-US" sz="800" dirty="0">
              <a:latin typeface="Times New Roman" panose="02020603050405020304" pitchFamily="18" charset="0"/>
              <a:cs typeface="Times New Roman" panose="02020603050405020304" pitchFamily="18" charset="0"/>
            </a:endParaRPr>
          </a:p>
          <a:p>
            <a:pPr marL="0" indent="0">
              <a:spcAft>
                <a:spcPts val="600"/>
              </a:spcAft>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055" y="2746604"/>
            <a:ext cx="5650101" cy="233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733F76D1-2D6B-2B43-AE06-A332BD1462AD}"/>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4098947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1" y="124461"/>
            <a:ext cx="8425339" cy="1143000"/>
          </a:xfrm>
        </p:spPr>
        <p:txBody>
          <a:bodyPr>
            <a:normAutofit/>
          </a:bodyPr>
          <a:lstStyle/>
          <a:p>
            <a:r>
              <a:rPr lang="en-US" sz="4000" dirty="0">
                <a:solidFill>
                  <a:srgbClr val="A50021"/>
                </a:solidFill>
                <a:latin typeface="Times New Roman" pitchFamily="18" charset="0"/>
                <a:cs typeface="Times New Roman" pitchFamily="18" charset="0"/>
              </a:rPr>
              <a:t>Reference</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sp>
        <p:nvSpPr>
          <p:cNvPr id="12" name="Content Placeholder 4"/>
          <p:cNvSpPr txBox="1">
            <a:spLocks/>
          </p:cNvSpPr>
          <p:nvPr/>
        </p:nvSpPr>
        <p:spPr>
          <a:xfrm>
            <a:off x="210780" y="2928512"/>
            <a:ext cx="8506500" cy="2227148"/>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a:solidFill>
                  <a:prstClr val="black"/>
                </a:solidFill>
              </a:rPr>
              <a:t>The detail material related to this lecture can be found in</a:t>
            </a:r>
          </a:p>
          <a:p>
            <a:pPr>
              <a:buClr>
                <a:srgbClr val="0BD0D9"/>
              </a:buClr>
            </a:pPr>
            <a:endParaRPr lang="en-US" dirty="0">
              <a:solidFill>
                <a:prstClr val="black"/>
              </a:solidFill>
            </a:endParaRPr>
          </a:p>
          <a:p>
            <a:pPr marL="393192" lvl="1" indent="0">
              <a:buClr>
                <a:srgbClr val="0BD0D9"/>
              </a:buClr>
              <a:buNone/>
            </a:pPr>
            <a:r>
              <a:rPr lang="en-IN" dirty="0">
                <a:solidFill>
                  <a:srgbClr val="073C8B"/>
                </a:solidFill>
              </a:rPr>
              <a:t>The Elements of Statistical Learning, Data Mining, Inference, and Prediction (2</a:t>
            </a:r>
            <a:r>
              <a:rPr lang="en-IN" baseline="30000" dirty="0">
                <a:solidFill>
                  <a:srgbClr val="073C8B"/>
                </a:solidFill>
              </a:rPr>
              <a:t>nd</a:t>
            </a:r>
            <a:r>
              <a:rPr lang="en-IN" dirty="0">
                <a:solidFill>
                  <a:srgbClr val="073C8B"/>
                </a:solidFill>
              </a:rPr>
              <a:t> </a:t>
            </a:r>
            <a:r>
              <a:rPr lang="en-IN" dirty="0" err="1">
                <a:solidFill>
                  <a:srgbClr val="073C8B"/>
                </a:solidFill>
              </a:rPr>
              <a:t>Edn</a:t>
            </a:r>
            <a:r>
              <a:rPr lang="en-IN" dirty="0">
                <a:solidFill>
                  <a:srgbClr val="073C8B"/>
                </a:solidFill>
              </a:rPr>
              <a:t>.), Trevor Hastie, Robert </a:t>
            </a:r>
            <a:r>
              <a:rPr lang="en-IN" dirty="0" err="1">
                <a:solidFill>
                  <a:srgbClr val="073C8B"/>
                </a:solidFill>
              </a:rPr>
              <a:t>Tibshirani</a:t>
            </a:r>
            <a:r>
              <a:rPr lang="en-IN" dirty="0">
                <a:solidFill>
                  <a:srgbClr val="073C8B"/>
                </a:solidFill>
              </a:rPr>
              <a:t>, Jerome Friedman, Springer, 2014.</a:t>
            </a:r>
            <a:endParaRPr lang="en-US" dirty="0">
              <a:solidFill>
                <a:srgbClr val="073C8B"/>
              </a:solidFill>
            </a:endParaRPr>
          </a:p>
          <a:p>
            <a:pPr marL="0" indent="0">
              <a:buClr>
                <a:srgbClr val="0BD0D9"/>
              </a:buClr>
              <a:buFont typeface="Wingdings 2"/>
              <a:buNone/>
            </a:pPr>
            <a:r>
              <a:rPr lang="en-US" dirty="0">
                <a:solidFill>
                  <a:prstClr val="black"/>
                </a:solidFill>
              </a:rPr>
              <a:t>	</a:t>
            </a:r>
            <a:endParaRPr lang="en-IN" dirty="0">
              <a:solidFill>
                <a:prstClr val="black"/>
              </a:solidFill>
            </a:endParaRPr>
          </a:p>
        </p:txBody>
      </p:sp>
      <p:sp>
        <p:nvSpPr>
          <p:cNvPr id="3" name="Date Placeholder 2">
            <a:extLst>
              <a:ext uri="{FF2B5EF4-FFF2-40B4-BE49-F238E27FC236}">
                <a16:creationId xmlns:a16="http://schemas.microsoft.com/office/drawing/2014/main" id="{D2ED9FFA-77CC-BD47-8F99-FD9533C26E91}"/>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023030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fontScale="92500" lnSpcReduction="10000"/>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4E901246-3566-3340-9C52-DDF19135FB2A}"/>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69359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119606"/>
            <a:ext cx="8760279" cy="643467"/>
          </a:xfrm>
        </p:spPr>
        <p:txBody>
          <a:bodyPr>
            <a:noAutofit/>
          </a:bodyPr>
          <a:lstStyle/>
          <a:p>
            <a:r>
              <a:rPr lang="en-US" sz="4000" dirty="0">
                <a:solidFill>
                  <a:srgbClr val="A50021"/>
                </a:solidFill>
                <a:latin typeface="Times New Roman" pitchFamily="18" charset="0"/>
                <a:cs typeface="Times New Roman" pitchFamily="18" charset="0"/>
              </a:rPr>
              <a:t>Regression Analysis</a:t>
            </a:r>
            <a:endParaRPr lang="en-IN" sz="4000" dirty="0">
              <a:solidFill>
                <a:srgbClr val="A50021"/>
              </a:solidFill>
              <a:latin typeface="Times New Roman" pitchFamily="18" charset="0"/>
              <a:cs typeface="Times New Roman" pitchFamily="18" charset="0"/>
            </a:endParaRPr>
          </a:p>
        </p:txBody>
      </p:sp>
      <p:sp>
        <p:nvSpPr>
          <p:cNvPr id="5" name="Content Placeholder 4"/>
          <p:cNvSpPr>
            <a:spLocks noGrp="1"/>
          </p:cNvSpPr>
          <p:nvPr>
            <p:ph idx="1"/>
          </p:nvPr>
        </p:nvSpPr>
        <p:spPr>
          <a:xfrm>
            <a:off x="261257" y="801417"/>
            <a:ext cx="8847665" cy="5594811"/>
          </a:xfrm>
        </p:spPr>
        <p:txBody>
          <a:bodyPr>
            <a:normAutofit/>
          </a:bodyPr>
          <a:lstStyle/>
          <a:p>
            <a:pPr algn="just"/>
            <a:r>
              <a:rPr lang="en-US" sz="2000" dirty="0">
                <a:latin typeface="Times New Roman" panose="02020603050405020304" pitchFamily="18" charset="0"/>
                <a:cs typeface="Times New Roman" panose="02020603050405020304" pitchFamily="18" charset="0"/>
              </a:rPr>
              <a:t>The regression analysis is a statistical method to deal with the formulation of mathematical model depicting relationship amongst variables, which can be used for the purpose of prediction of the values of dependent variable, given the values of independent variables.</a:t>
            </a:r>
          </a:p>
          <a:p>
            <a:pPr marL="0" indent="0" algn="just">
              <a:buNone/>
            </a:pPr>
            <a:endParaRPr lang="en-US" sz="800" b="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Classification of Regression Analysis Models</a:t>
            </a:r>
          </a:p>
          <a:p>
            <a:pPr lvl="1" algn="just"/>
            <a:r>
              <a:rPr lang="en-US" sz="1600" dirty="0">
                <a:latin typeface="Times New Roman" panose="02020603050405020304" pitchFamily="18" charset="0"/>
                <a:cs typeface="Times New Roman" panose="02020603050405020304" pitchFamily="18" charset="0"/>
              </a:rPr>
              <a:t>Linear regression models</a:t>
            </a:r>
          </a:p>
          <a:p>
            <a:pPr marL="708660" lvl="1" indent="4763" algn="just">
              <a:buFont typeface="+mj-lt"/>
              <a:buAutoNum type="arabicPeriod"/>
            </a:pPr>
            <a:r>
              <a:rPr lang="en-US" sz="1600" dirty="0">
                <a:latin typeface="Times New Roman" panose="02020603050405020304" pitchFamily="18" charset="0"/>
                <a:cs typeface="Times New Roman" panose="02020603050405020304" pitchFamily="18" charset="0"/>
              </a:rPr>
              <a:t>   Simple linear regression</a:t>
            </a:r>
          </a:p>
          <a:p>
            <a:pPr marL="708660" lvl="1" indent="4763" algn="just">
              <a:buFont typeface="+mj-lt"/>
              <a:buAutoNum type="arabicPeriod"/>
            </a:pPr>
            <a:r>
              <a:rPr lang="en-US" sz="1600" dirty="0">
                <a:latin typeface="Times New Roman" panose="02020603050405020304" pitchFamily="18" charset="0"/>
                <a:cs typeface="Times New Roman" panose="02020603050405020304" pitchFamily="18" charset="0"/>
              </a:rPr>
              <a:t>   Multiple linear regression</a:t>
            </a:r>
          </a:p>
          <a:p>
            <a:pPr lvl="1" algn="just"/>
            <a:r>
              <a:rPr lang="en-US" sz="1600" dirty="0">
                <a:latin typeface="Times New Roman" panose="02020603050405020304" pitchFamily="18" charset="0"/>
                <a:cs typeface="Times New Roman" panose="02020603050405020304" pitchFamily="18" charset="0"/>
              </a:rPr>
              <a:t>Non-linear regression models</a:t>
            </a:r>
          </a:p>
          <a:p>
            <a:pPr marL="0" indent="0" algn="just">
              <a:buNone/>
            </a:pPr>
            <a:endParaRPr lang="en-US" sz="1800" b="0" dirty="0">
              <a:latin typeface="Times New Roman" panose="02020603050405020304" pitchFamily="18" charset="0"/>
              <a:cs typeface="Times New Roman" panose="02020603050405020304" pitchFamily="18" charset="0"/>
            </a:endParaRPr>
          </a:p>
          <a:p>
            <a:pPr marL="0" indent="0" algn="just">
              <a:buNone/>
            </a:pPr>
            <a:endParaRPr lang="en-US" sz="1800" b="0" dirty="0">
              <a:latin typeface="Times New Roman" panose="02020603050405020304" pitchFamily="18" charset="0"/>
              <a:cs typeface="Times New Roman" panose="02020603050405020304" pitchFamily="18" charset="0"/>
            </a:endParaRPr>
          </a:p>
          <a:p>
            <a:pPr marL="0" indent="0" algn="just">
              <a:buNone/>
            </a:pPr>
            <a:endParaRPr lang="en-US" sz="1800" b="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78999599"/>
              </p:ext>
            </p:extLst>
          </p:nvPr>
        </p:nvGraphicFramePr>
        <p:xfrm>
          <a:off x="895726" y="4385495"/>
          <a:ext cx="7578725" cy="2010733"/>
        </p:xfrm>
        <a:graphic>
          <a:graphicData uri="http://schemas.openxmlformats.org/presentationml/2006/ole">
            <mc:AlternateContent xmlns:mc="http://schemas.openxmlformats.org/markup-compatibility/2006">
              <mc:Choice xmlns:v="urn:schemas-microsoft-com:vml" Requires="v">
                <p:oleObj spid="_x0000_s16530" name="Visio" r:id="rId3" imgW="7578630" imgH="2140968" progId="Visio.Drawing.11">
                  <p:embed/>
                </p:oleObj>
              </mc:Choice>
              <mc:Fallback>
                <p:oleObj name="Visio" r:id="rId3" imgW="7578630" imgH="2140968" progId="Visio.Drawing.11">
                  <p:embed/>
                  <p:pic>
                    <p:nvPicPr>
                      <p:cNvPr id="0" name=""/>
                      <p:cNvPicPr/>
                      <p:nvPr/>
                    </p:nvPicPr>
                    <p:blipFill>
                      <a:blip r:embed="rId4"/>
                      <a:stretch>
                        <a:fillRect/>
                      </a:stretch>
                    </p:blipFill>
                    <p:spPr>
                      <a:xfrm>
                        <a:off x="895726" y="4385495"/>
                        <a:ext cx="7578725" cy="2010733"/>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F2B081E9-0BC6-9242-8EE8-1F6197E9A02C}"/>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50573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280247"/>
            <a:ext cx="8727622" cy="643467"/>
          </a:xfrm>
        </p:spPr>
        <p:txBody>
          <a:bodyPr>
            <a:noAutofit/>
          </a:bodyPr>
          <a:lstStyle/>
          <a:p>
            <a:r>
              <a:rPr lang="en-US" sz="3200" dirty="0">
                <a:solidFill>
                  <a:srgbClr val="A50021"/>
                </a:solidFill>
                <a:latin typeface="Times New Roman" pitchFamily="18" charset="0"/>
                <a:cs typeface="Times New Roman" pitchFamily="18" charset="0"/>
              </a:rPr>
              <a:t>Simple Linear Regression Model</a:t>
            </a:r>
            <a:endParaRPr lang="en-IN" sz="32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66549" y="1051245"/>
                <a:ext cx="8847665" cy="5505003"/>
              </a:xfrm>
            </p:spPr>
            <p:txBody>
              <a:bodyPr>
                <a:normAutofit/>
              </a:bodyPr>
              <a:lstStyle/>
              <a:p>
                <a:pPr marL="0" indent="0" algn="just">
                  <a:buNone/>
                </a:pPr>
                <a:r>
                  <a:rPr lang="en-US" sz="2000" b="1"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simple linear regression, we have only two variables:</a:t>
                </a:r>
              </a:p>
              <a:p>
                <a:pPr algn="just"/>
                <a:r>
                  <a:rPr lang="en-US" sz="1800" dirty="0">
                    <a:latin typeface="Times New Roman" panose="02020603050405020304" pitchFamily="18" charset="0"/>
                    <a:cs typeface="Times New Roman" panose="02020603050405020304" pitchFamily="18" charset="0"/>
                  </a:rPr>
                  <a:t>Dependent variable (also called </a:t>
                </a:r>
                <a:r>
                  <a:rPr lang="en-US" sz="1800" dirty="0">
                    <a:solidFill>
                      <a:srgbClr val="0B5ED7"/>
                    </a:solidFill>
                    <a:latin typeface="Times New Roman" panose="02020603050405020304" pitchFamily="18" charset="0"/>
                    <a:cs typeface="Times New Roman" panose="02020603050405020304" pitchFamily="18" charset="0"/>
                  </a:rPr>
                  <a:t>Response</a:t>
                </a:r>
                <a:r>
                  <a:rPr lang="en-US" sz="1800" dirty="0">
                    <a:latin typeface="Times New Roman" panose="02020603050405020304" pitchFamily="18" charset="0"/>
                    <a:cs typeface="Times New Roman" panose="02020603050405020304" pitchFamily="18" charset="0"/>
                  </a:rPr>
                  <a:t>), usually denoted as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𝑌</m:t>
                    </m:r>
                  </m:oMath>
                </a14:m>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Independent variable (alternatively called </a:t>
                </a:r>
                <a:r>
                  <a:rPr lang="en-US" sz="1800" dirty="0">
                    <a:solidFill>
                      <a:srgbClr val="0B5ED7"/>
                    </a:solidFill>
                    <a:latin typeface="Times New Roman" panose="02020603050405020304" pitchFamily="18" charset="0"/>
                    <a:cs typeface="Times New Roman" panose="02020603050405020304" pitchFamily="18" charset="0"/>
                  </a:rPr>
                  <a:t>Regressor</a:t>
                </a:r>
                <a:r>
                  <a:rPr lang="en-US" sz="1800" dirty="0">
                    <a:latin typeface="Times New Roman" panose="02020603050405020304" pitchFamily="18" charset="0"/>
                    <a:cs typeface="Times New Roman" panose="02020603050405020304" pitchFamily="18" charset="0"/>
                  </a:rPr>
                  <a:t>), usually denoted as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𝑥</m:t>
                    </m:r>
                  </m:oMath>
                </a14:m>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A reasonable form of a relationship between the Response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𝑌</m:t>
                    </m:r>
                  </m:oMath>
                </a14:m>
                <a:r>
                  <a:rPr lang="en-US" sz="1800" dirty="0">
                    <a:latin typeface="Times New Roman" panose="02020603050405020304" pitchFamily="18" charset="0"/>
                    <a:cs typeface="Times New Roman" panose="02020603050405020304" pitchFamily="18" charset="0"/>
                  </a:rPr>
                  <a:t> and the Regressor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𝑥</m:t>
                    </m:r>
                  </m:oMath>
                </a14:m>
                <a:r>
                  <a:rPr lang="en-US" sz="1800" dirty="0">
                    <a:latin typeface="Times New Roman" panose="02020603050405020304" pitchFamily="18" charset="0"/>
                    <a:cs typeface="Times New Roman" panose="02020603050405020304" pitchFamily="18" charset="0"/>
                  </a:rPr>
                  <a:t> is the linear relationship, that is in the form </a:t>
                </a:r>
                <a14:m>
                  <m:oMath xmlns:m="http://schemas.openxmlformats.org/officeDocument/2006/math">
                    <m:r>
                      <a:rPr lang="en-US" sz="1800" i="1">
                        <a:latin typeface="Cambria Math" panose="02040503050406030204" pitchFamily="18" charset="0"/>
                        <a:cs typeface="Times New Roman" panose="02020603050405020304" pitchFamily="18" charset="0"/>
                      </a:rPr>
                      <m:t>𝑌</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𝛽</m:t>
                    </m:r>
                    <m:r>
                      <a:rPr lang="en-US" sz="1800" i="1">
                        <a:latin typeface="Cambria Math" panose="02040503050406030204" pitchFamily="18" charset="0"/>
                        <a:ea typeface="Cambria Math" panose="02040503050406030204" pitchFamily="18" charset="0"/>
                        <a:cs typeface="Times New Roman" panose="02020603050405020304" pitchFamily="18" charset="0"/>
                      </a:rPr>
                      <m:t>𝑥</m:t>
                    </m:r>
                  </m:oMath>
                </a14:m>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b="0" dirty="0">
                  <a:latin typeface="Times New Roman" panose="02020603050405020304" pitchFamily="18" charset="0"/>
                  <a:cs typeface="Times New Roman" panose="02020603050405020304" pitchFamily="18" charset="0"/>
                </a:endParaRPr>
              </a:p>
              <a:p>
                <a:pPr marL="0" indent="0" algn="just">
                  <a:buNone/>
                </a:pPr>
                <a:endParaRPr lang="en-IN" sz="10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000" dirty="0">
                  <a:latin typeface="Times New Roman" panose="02020603050405020304" pitchFamily="18" charset="0"/>
                  <a:cs typeface="Times New Roman" panose="02020603050405020304" pitchFamily="18" charset="0"/>
                </a:endParaRPr>
              </a:p>
              <a:p>
                <a:pPr marL="0" indent="0" algn="just">
                  <a:buNone/>
                </a:pPr>
                <a:r>
                  <a:rPr lang="en-IN" sz="1800" b="1" dirty="0">
                    <a:solidFill>
                      <a:srgbClr val="0B5ED7"/>
                    </a:solidFill>
                    <a:latin typeface="Times New Roman" panose="02020603050405020304" pitchFamily="18" charset="0"/>
                    <a:cs typeface="Times New Roman" panose="02020603050405020304" pitchFamily="18" charset="0"/>
                  </a:rPr>
                  <a:t>Note: </a:t>
                </a:r>
              </a:p>
              <a:p>
                <a:pPr algn="just"/>
                <a:r>
                  <a:rPr lang="en-IN" sz="1800" dirty="0">
                    <a:solidFill>
                      <a:srgbClr val="0B5ED7"/>
                    </a:solidFill>
                    <a:latin typeface="Times New Roman" panose="02020603050405020304" pitchFamily="18" charset="0"/>
                    <a:cs typeface="Times New Roman" panose="02020603050405020304" pitchFamily="18" charset="0"/>
                  </a:rPr>
                  <a:t>There are infinite number of lines (and hence </a:t>
                </a:r>
                <a14:m>
                  <m:oMath xmlns:m="http://schemas.openxmlformats.org/officeDocument/2006/math">
                    <m:sSub>
                      <m:sSubPr>
                        <m:ctrlPr>
                          <a:rPr lang="en-IN" sz="1800" i="1" smtClean="0">
                            <a:solidFill>
                              <a:srgbClr val="0B5ED7"/>
                            </a:solidFill>
                            <a:latin typeface="Cambria Math" panose="02040503050406030204" pitchFamily="18" charset="0"/>
                            <a:cs typeface="Times New Roman" panose="02020603050405020304" pitchFamily="18" charset="0"/>
                          </a:rPr>
                        </m:ctrlPr>
                      </m:sSubPr>
                      <m:e>
                        <m:r>
                          <a:rPr lang="en-US" sz="18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1800" b="0" i="1" smtClean="0">
                            <a:solidFill>
                              <a:srgbClr val="0B5ED7"/>
                            </a:solidFill>
                            <a:latin typeface="Cambria Math" panose="02040503050406030204" pitchFamily="18" charset="0"/>
                            <a:cs typeface="Times New Roman" panose="02020603050405020304" pitchFamily="18" charset="0"/>
                          </a:rPr>
                          <m:t>𝑠</m:t>
                        </m:r>
                      </m:sub>
                    </m:sSub>
                    <m:r>
                      <a:rPr lang="en-US" sz="1800" b="0" i="1" smtClean="0">
                        <a:solidFill>
                          <a:srgbClr val="0B5ED7"/>
                        </a:solidFill>
                        <a:latin typeface="Cambria Math" panose="02040503050406030204" pitchFamily="18" charset="0"/>
                        <a:cs typeface="Times New Roman" panose="02020603050405020304" pitchFamily="18" charset="0"/>
                      </a:rPr>
                      <m:t> </m:t>
                    </m:r>
                    <m:r>
                      <a:rPr lang="en-US" sz="1800" b="0" i="1" smtClean="0">
                        <a:solidFill>
                          <a:srgbClr val="0B5ED7"/>
                        </a:solidFill>
                        <a:latin typeface="Cambria Math" panose="02040503050406030204" pitchFamily="18" charset="0"/>
                        <a:cs typeface="Times New Roman" panose="02020603050405020304" pitchFamily="18" charset="0"/>
                      </a:rPr>
                      <m:t>𝑎𝑛𝑑</m:t>
                    </m:r>
                    <m:r>
                      <a:rPr lang="en-US" sz="1800" b="0" i="1" smtClean="0">
                        <a:solidFill>
                          <a:srgbClr val="0B5ED7"/>
                        </a:solidFill>
                        <a:latin typeface="Cambria Math" panose="02040503050406030204" pitchFamily="18" charset="0"/>
                        <a:cs typeface="Times New Roman" panose="02020603050405020304" pitchFamily="18" charset="0"/>
                      </a:rPr>
                      <m:t> </m:t>
                    </m:r>
                    <m:sSub>
                      <m:sSubPr>
                        <m:ctrlPr>
                          <a:rPr lang="en-US" sz="1800" b="0" i="1" smtClean="0">
                            <a:solidFill>
                              <a:srgbClr val="0B5ED7"/>
                            </a:solidFill>
                            <a:latin typeface="Cambria Math" panose="02040503050406030204" pitchFamily="18" charset="0"/>
                            <a:cs typeface="Times New Roman" panose="02020603050405020304" pitchFamily="18" charset="0"/>
                          </a:rPr>
                        </m:ctrlPr>
                      </m:sSubPr>
                      <m:e>
                        <m:r>
                          <a:rPr lang="en-US"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solidFill>
                              <a:srgbClr val="0B5ED7"/>
                            </a:solidFill>
                            <a:latin typeface="Cambria Math" panose="02040503050406030204" pitchFamily="18" charset="0"/>
                            <a:cs typeface="Times New Roman" panose="02020603050405020304" pitchFamily="18" charset="0"/>
                          </a:rPr>
                          <m:t>𝑠</m:t>
                        </m:r>
                      </m:sub>
                    </m:sSub>
                  </m:oMath>
                </a14:m>
                <a:r>
                  <a:rPr lang="en-IN" sz="1800" dirty="0">
                    <a:solidFill>
                      <a:srgbClr val="0B5ED7"/>
                    </a:solidFill>
                    <a:latin typeface="Times New Roman" panose="02020603050405020304" pitchFamily="18" charset="0"/>
                    <a:cs typeface="Times New Roman" panose="02020603050405020304" pitchFamily="18" charset="0"/>
                  </a:rPr>
                  <a:t>)</a:t>
                </a:r>
              </a:p>
              <a:p>
                <a:pPr lvl="8" algn="just"/>
                <a:endParaRPr lang="en-IN" sz="600" dirty="0">
                  <a:solidFill>
                    <a:srgbClr val="0B5ED7"/>
                  </a:solidFill>
                  <a:latin typeface="Times New Roman" panose="02020603050405020304" pitchFamily="18" charset="0"/>
                  <a:cs typeface="Times New Roman" panose="02020603050405020304" pitchFamily="18" charset="0"/>
                </a:endParaRPr>
              </a:p>
              <a:p>
                <a:pPr algn="just"/>
                <a:r>
                  <a:rPr lang="en-IN" sz="1800" dirty="0">
                    <a:solidFill>
                      <a:srgbClr val="0B5ED7"/>
                    </a:solidFill>
                    <a:latin typeface="Times New Roman" panose="02020603050405020304" pitchFamily="18" charset="0"/>
                    <a:cs typeface="Times New Roman" panose="02020603050405020304" pitchFamily="18" charset="0"/>
                  </a:rPr>
                  <a:t>The concept of regression analysis deal with finding the best relationship between </a:t>
                </a:r>
                <a14:m>
                  <m:oMath xmlns:m="http://schemas.openxmlformats.org/officeDocument/2006/math">
                    <m:r>
                      <a:rPr lang="en-IN" sz="1800" i="1" dirty="0" smtClean="0">
                        <a:solidFill>
                          <a:srgbClr val="0B5ED7"/>
                        </a:solidFill>
                        <a:latin typeface="Cambria Math" panose="02040503050406030204" pitchFamily="18" charset="0"/>
                        <a:cs typeface="Times New Roman" panose="02020603050405020304" pitchFamily="18" charset="0"/>
                      </a:rPr>
                      <m:t>𝑌</m:t>
                    </m:r>
                  </m:oMath>
                </a14:m>
                <a:r>
                  <a:rPr lang="en-IN" sz="1800" dirty="0">
                    <a:solidFill>
                      <a:srgbClr val="0B5ED7"/>
                    </a:solidFill>
                    <a:latin typeface="Times New Roman" panose="02020603050405020304" pitchFamily="18" charset="0"/>
                    <a:cs typeface="Times New Roman" panose="02020603050405020304" pitchFamily="18" charset="0"/>
                  </a:rPr>
                  <a:t> and </a:t>
                </a:r>
                <a14:m>
                  <m:oMath xmlns:m="http://schemas.openxmlformats.org/officeDocument/2006/math">
                    <m:r>
                      <a:rPr lang="en-IN" sz="1800" i="1" dirty="0" smtClean="0">
                        <a:solidFill>
                          <a:srgbClr val="0B5ED7"/>
                        </a:solidFill>
                        <a:latin typeface="Cambria Math" panose="02040503050406030204" pitchFamily="18" charset="0"/>
                        <a:cs typeface="Times New Roman" panose="02020603050405020304" pitchFamily="18" charset="0"/>
                      </a:rPr>
                      <m:t>𝑥</m:t>
                    </m:r>
                  </m:oMath>
                </a14:m>
                <a:r>
                  <a:rPr lang="en-IN" sz="1800" dirty="0">
                    <a:solidFill>
                      <a:srgbClr val="0B5ED7"/>
                    </a:solidFill>
                    <a:latin typeface="Times New Roman" panose="02020603050405020304" pitchFamily="18" charset="0"/>
                    <a:cs typeface="Times New Roman" panose="02020603050405020304" pitchFamily="18" charset="0"/>
                  </a:rPr>
                  <a:t> (and hence best fitted values of </a:t>
                </a:r>
                <a14:m>
                  <m:oMath xmlns:m="http://schemas.openxmlformats.org/officeDocument/2006/math">
                    <m:r>
                      <a:rPr lang="en-US" sz="18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sz="18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IN" sz="1800" dirty="0">
                    <a:solidFill>
                      <a:srgbClr val="0B5ED7"/>
                    </a:solidFill>
                    <a:latin typeface="Times New Roman" panose="02020603050405020304" pitchFamily="18" charset="0"/>
                    <a:cs typeface="Times New Roman" panose="02020603050405020304" pitchFamily="18" charset="0"/>
                  </a:rPr>
                  <a:t>) quantifying the strength of that relationship.</a:t>
                </a:r>
              </a:p>
              <a:p>
                <a:pPr marL="862013" indent="-285750" algn="just"/>
                <a:endParaRPr lang="en-IN" sz="1800" dirty="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266549" y="1051245"/>
                <a:ext cx="8847665" cy="5505003"/>
              </a:xfrm>
              <a:blipFill>
                <a:blip r:embed="rId3"/>
                <a:stretch>
                  <a:fillRect l="-717" r="-57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60710797"/>
              </p:ext>
            </p:extLst>
          </p:nvPr>
        </p:nvGraphicFramePr>
        <p:xfrm>
          <a:off x="3092890" y="3202408"/>
          <a:ext cx="3194981" cy="1804557"/>
        </p:xfrm>
        <a:graphic>
          <a:graphicData uri="http://schemas.openxmlformats.org/presentationml/2006/ole">
            <mc:AlternateContent xmlns:mc="http://schemas.openxmlformats.org/markup-compatibility/2006">
              <mc:Choice xmlns:v="urn:schemas-microsoft-com:vml" Requires="v">
                <p:oleObj spid="_x0000_s17556" name="Visio" r:id="rId4" imgW="4123980" imgH="2575794" progId="Visio.Drawing.11">
                  <p:embed/>
                </p:oleObj>
              </mc:Choice>
              <mc:Fallback>
                <p:oleObj name="Visio" r:id="rId4" imgW="4123980" imgH="2575794" progId="Visio.Drawing.11">
                  <p:embed/>
                  <p:pic>
                    <p:nvPicPr>
                      <p:cNvPr id="0" name=""/>
                      <p:cNvPicPr/>
                      <p:nvPr/>
                    </p:nvPicPr>
                    <p:blipFill>
                      <a:blip r:embed="rId5"/>
                      <a:stretch>
                        <a:fillRect/>
                      </a:stretch>
                    </p:blipFill>
                    <p:spPr>
                      <a:xfrm>
                        <a:off x="3092890" y="3202408"/>
                        <a:ext cx="3194981" cy="1804557"/>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D83C37FC-1849-AC41-9C29-ABABB585784D}"/>
              </a:ext>
            </a:extLst>
          </p:cNvPr>
          <p:cNvSpPr>
            <a:spLocks noGrp="1"/>
          </p:cNvSpPr>
          <p:nvPr>
            <p:ph type="dt" sz="half" idx="10"/>
          </p:nvPr>
        </p:nvSpPr>
        <p:spPr/>
        <p:txBody>
          <a:bodyPr/>
          <a:lstStyle/>
          <a:p>
            <a:r>
              <a:rPr lang="en-IN"/>
              <a:t>IIITS: IDA - M2021</a:t>
            </a:r>
            <a:endParaRPr lang="en-IN" dirty="0"/>
          </a:p>
        </p:txBody>
      </p:sp>
      <p:sp>
        <p:nvSpPr>
          <p:cNvPr id="9" name="Rectangle 8">
            <a:extLst>
              <a:ext uri="{FF2B5EF4-FFF2-40B4-BE49-F238E27FC236}">
                <a16:creationId xmlns:a16="http://schemas.microsoft.com/office/drawing/2014/main" id="{671CD0F1-FC7E-954C-89B5-DC0819E313A1}"/>
              </a:ext>
            </a:extLst>
          </p:cNvPr>
          <p:cNvSpPr/>
          <p:nvPr/>
        </p:nvSpPr>
        <p:spPr>
          <a:xfrm>
            <a:off x="4896091" y="3213983"/>
            <a:ext cx="763930" cy="245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C208124-898D-7C47-85A7-35D9B219D31E}"/>
              </a:ext>
            </a:extLst>
          </p:cNvPr>
          <p:cNvPicPr>
            <a:picLocks noChangeAspect="1"/>
          </p:cNvPicPr>
          <p:nvPr/>
        </p:nvPicPr>
        <p:blipFill>
          <a:blip r:embed="rId6"/>
          <a:stretch>
            <a:fillRect/>
          </a:stretch>
        </p:blipFill>
        <p:spPr>
          <a:xfrm>
            <a:off x="4500375" y="3174976"/>
            <a:ext cx="1308100" cy="393700"/>
          </a:xfrm>
          <a:prstGeom prst="rect">
            <a:avLst/>
          </a:prstGeom>
        </p:spPr>
      </p:pic>
    </p:spTree>
    <p:extLst>
      <p:ext uri="{BB962C8B-B14F-4D97-AF65-F5344CB8AC3E}">
        <p14:creationId xmlns:p14="http://schemas.microsoft.com/office/powerpoint/2010/main" val="383884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08" y="144781"/>
            <a:ext cx="8564336" cy="643467"/>
          </a:xfrm>
        </p:spPr>
        <p:txBody>
          <a:bodyPr>
            <a:noAutofit/>
          </a:bodyPr>
          <a:lstStyle/>
          <a:p>
            <a:r>
              <a:rPr lang="en-US" sz="3200" dirty="0">
                <a:solidFill>
                  <a:srgbClr val="A50021"/>
                </a:solidFill>
                <a:latin typeface="Times New Roman" pitchFamily="18" charset="0"/>
                <a:cs typeface="Times New Roman" pitchFamily="18" charset="0"/>
              </a:rPr>
              <a:t>Regression Analysis</a:t>
            </a:r>
            <a:endParaRPr lang="en-IN" sz="32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44855" y="1314450"/>
                <a:ext cx="9216633" cy="5407032"/>
              </a:xfrm>
            </p:spPr>
            <p:txBody>
              <a:bodyPr>
                <a:normAutofit fontScale="92500" lnSpcReduction="20000"/>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b="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b="0" dirty="0">
                  <a:latin typeface="Times New Roman" panose="02020603050405020304" pitchFamily="18" charset="0"/>
                  <a:cs typeface="Times New Roman" panose="02020603050405020304" pitchFamily="18" charset="0"/>
                </a:endParaRPr>
              </a:p>
              <a:p>
                <a:pPr marL="0" indent="0" algn="just">
                  <a:buNone/>
                </a:pPr>
                <a:endParaRPr lang="en-US" sz="1800" b="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Given the set </a:t>
                </a:r>
                <a14:m>
                  <m:oMath xmlns:m="http://schemas.openxmlformats.org/officeDocument/2006/math">
                    <m:d>
                      <m:dPr>
                        <m:begChr m:val="["/>
                        <m:endChr m:val="]"/>
                        <m:ctrlPr>
                          <a:rPr lang="en-US" sz="1800" b="0" i="1" smtClean="0">
                            <a:latin typeface="Cambria Math" panose="02040503050406030204" pitchFamily="18" charset="0"/>
                            <a:cs typeface="Times New Roman" panose="02020603050405020304" pitchFamily="18" charset="0"/>
                          </a:rPr>
                        </m:ctrlPr>
                      </m:dPr>
                      <m:e>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𝑥</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e>
                        </m:d>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=1,2,……,</m:t>
                        </m:r>
                        <m:r>
                          <a:rPr lang="en-US" sz="1800" b="0" i="1" smtClean="0">
                            <a:latin typeface="Cambria Math" panose="02040503050406030204" pitchFamily="18" charset="0"/>
                            <a:cs typeface="Times New Roman" panose="02020603050405020304" pitchFamily="18" charset="0"/>
                          </a:rPr>
                          <m:t>𝑛</m:t>
                        </m:r>
                      </m:e>
                    </m:d>
                  </m:oMath>
                </a14:m>
                <a:r>
                  <a:rPr lang="en-US" sz="1800" dirty="0">
                    <a:latin typeface="Times New Roman" panose="02020603050405020304" pitchFamily="18" charset="0"/>
                    <a:cs typeface="Times New Roman" panose="02020603050405020304" pitchFamily="18" charset="0"/>
                  </a:rPr>
                  <a:t> of data involving </a:t>
                </a:r>
                <a14:m>
                  <m:oMath xmlns:m="http://schemas.openxmlformats.org/officeDocument/2006/math">
                    <m:r>
                      <a:rPr lang="en-US" sz="1800" i="1">
                        <a:latin typeface="Cambria Math" panose="02040503050406030204" pitchFamily="18" charset="0"/>
                        <a:cs typeface="Times New Roman" panose="02020603050405020304" pitchFamily="18" charset="0"/>
                      </a:rPr>
                      <m:t>𝑛</m:t>
                    </m:r>
                  </m:oMath>
                </a14:m>
                <a:r>
                  <a:rPr lang="en-US" sz="1800" dirty="0">
                    <a:latin typeface="Times New Roman" panose="02020603050405020304" pitchFamily="18" charset="0"/>
                    <a:cs typeface="Times New Roman" panose="02020603050405020304" pitchFamily="18" charset="0"/>
                  </a:rPr>
                  <a:t> pairs of </a:t>
                </a:r>
                <a14:m>
                  <m:oMath xmlns:m="http://schemas.openxmlformats.org/officeDocument/2006/math">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𝑦</m:t>
                    </m:r>
                    <m:r>
                      <a:rPr lang="en-US" sz="1800" b="0" i="1"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values, our objective is to find “true” or population regression line such that </a:t>
                </a:r>
                <a14:m>
                  <m:oMath xmlns:m="http://schemas.openxmlformats.org/officeDocument/2006/math">
                    <m:r>
                      <a:rPr lang="en-US" sz="1800" i="1">
                        <a:latin typeface="Cambria Math" panose="02040503050406030204" pitchFamily="18" charset="0"/>
                        <a:cs typeface="Times New Roman" panose="02020603050405020304" pitchFamily="18" charset="0"/>
                      </a:rPr>
                      <m:t>𝑌</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𝛽</m:t>
                    </m:r>
                    <m:r>
                      <a:rPr lang="en-US" sz="1800" i="1">
                        <a:latin typeface="Cambria Math" panose="02040503050406030204" pitchFamily="18" charset="0"/>
                        <a:ea typeface="Cambria Math" panose="02040503050406030204" pitchFamily="18" charset="0"/>
                        <a:cs typeface="Times New Roman" panose="02020603050405020304" pitchFamily="18" charset="0"/>
                      </a:rPr>
                      <m:t>𝑥</m:t>
                    </m:r>
                    <m:r>
                      <a:rPr lang="en-US" sz="1800" i="1">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1800" i="1" dirty="0">
                  <a:latin typeface="Times New Roman" panose="02020603050405020304" pitchFamily="18" charset="0"/>
                  <a:cs typeface="Times New Roman" panose="02020603050405020304" pitchFamily="18" charset="0"/>
                </a:endParaRPr>
              </a:p>
              <a:p>
                <a:pPr marL="0" indent="0" algn="just">
                  <a:buNone/>
                </a:pPr>
                <a:endParaRPr lang="en-US" sz="1100" b="0" i="1" dirty="0">
                  <a:latin typeface="Cambria Math" panose="020405030504060302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Here,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b="0" dirty="0">
                    <a:latin typeface="Times New Roman" panose="02020603050405020304" pitchFamily="18" charset="0"/>
                    <a:cs typeface="Times New Roman" panose="02020603050405020304" pitchFamily="18" charset="0"/>
                  </a:rPr>
                  <a:t> is a random variable with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𝐸</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US" sz="1800" b="0" i="1" smtClean="0">
                        <a:latin typeface="Cambria Math" panose="02040503050406030204" pitchFamily="18" charset="0"/>
                        <a:cs typeface="Times New Roman" panose="02020603050405020304" pitchFamily="18" charset="0"/>
                      </a:rPr>
                      <m:t>=0</m:t>
                    </m:r>
                  </m:oMath>
                </a14:m>
                <a:r>
                  <a:rPr lang="en-US" sz="1800" b="0" dirty="0">
                    <a:latin typeface="Times New Roman" panose="02020603050405020304" pitchFamily="18" charset="0"/>
                    <a:cs typeface="Times New Roman" panose="02020603050405020304" pitchFamily="18" charset="0"/>
                  </a:rPr>
                  <a:t> and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𝑣𝑎𝑟</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800" b="0" i="1" smtClean="0">
                            <a:latin typeface="Cambria Math" panose="02040503050406030204" pitchFamily="18" charset="0"/>
                            <a:cs typeface="Times New Roman" panose="02020603050405020304" pitchFamily="18" charset="0"/>
                          </a:rPr>
                          <m:t>2</m:t>
                        </m:r>
                      </m:sup>
                    </m:sSup>
                  </m:oMath>
                </a14:m>
                <a:r>
                  <a:rPr lang="en-US" sz="1800" b="0" dirty="0">
                    <a:latin typeface="Times New Roman" panose="02020603050405020304" pitchFamily="18" charset="0"/>
                    <a:cs typeface="Times New Roman" panose="02020603050405020304" pitchFamily="18" charset="0"/>
                  </a:rPr>
                  <a:t>. The quantity </a:t>
                </a:r>
                <a14:m>
                  <m:oMath xmlns:m="http://schemas.openxmlformats.org/officeDocument/2006/math">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1800" i="1">
                            <a:latin typeface="Cambria Math" panose="02040503050406030204" pitchFamily="18" charset="0"/>
                            <a:cs typeface="Times New Roman" panose="02020603050405020304" pitchFamily="18" charset="0"/>
                          </a:rPr>
                          <m:t>2</m:t>
                        </m:r>
                      </m:sup>
                    </m:sSup>
                  </m:oMath>
                </a14:m>
                <a:r>
                  <a:rPr lang="en-US" sz="1800" b="0" dirty="0">
                    <a:latin typeface="Times New Roman" panose="02020603050405020304" pitchFamily="18" charset="0"/>
                    <a:cs typeface="Times New Roman" panose="02020603050405020304" pitchFamily="18" charset="0"/>
                  </a:rPr>
                  <a:t> is often called the </a:t>
                </a:r>
                <a:r>
                  <a:rPr lang="en-US" sz="1800" b="1" dirty="0">
                    <a:solidFill>
                      <a:srgbClr val="A50021"/>
                    </a:solidFill>
                    <a:latin typeface="Times New Roman" panose="02020603050405020304" pitchFamily="18" charset="0"/>
                    <a:cs typeface="Times New Roman" panose="02020603050405020304" pitchFamily="18" charset="0"/>
                  </a:rPr>
                  <a:t>error variance</a:t>
                </a:r>
                <a:r>
                  <a:rPr lang="en-US" sz="1800" b="0" dirty="0">
                    <a:latin typeface="Times New Roman" panose="02020603050405020304" pitchFamily="18" charset="0"/>
                    <a:cs typeface="Times New Roman" panose="02020603050405020304" pitchFamily="18" charset="0"/>
                  </a:rPr>
                  <a:t>.</a:t>
                </a:r>
              </a:p>
              <a:p>
                <a:pPr marL="0" indent="0" algn="just">
                  <a:buNone/>
                </a:pPr>
                <a:r>
                  <a:rPr lang="en-US" sz="1900" b="1" dirty="0">
                    <a:solidFill>
                      <a:srgbClr val="0B5ED7"/>
                    </a:solidFill>
                    <a:latin typeface="Times New Roman" pitchFamily="18" charset="0"/>
                    <a:cs typeface="Times New Roman" panose="02020603050405020304" pitchFamily="18" charset="0"/>
                  </a:rPr>
                  <a:t>Note: </a:t>
                </a:r>
              </a:p>
              <a:p>
                <a:pPr algn="just"/>
                <a14:m>
                  <m:oMath xmlns:m="http://schemas.openxmlformats.org/officeDocument/2006/math">
                    <m:r>
                      <a:rPr lang="en-US" sz="1900" i="1">
                        <a:solidFill>
                          <a:srgbClr val="0B5ED7"/>
                        </a:solidFill>
                        <a:latin typeface="Cambria Math" panose="02040503050406030204" pitchFamily="18" charset="0"/>
                        <a:cs typeface="Times New Roman" panose="02020603050405020304" pitchFamily="18" charset="0"/>
                      </a:rPr>
                      <m:t>𝐸</m:t>
                    </m:r>
                    <m:d>
                      <m:dPr>
                        <m:ctrlPr>
                          <a:rPr lang="en-US" sz="1900" i="1">
                            <a:solidFill>
                              <a:srgbClr val="0B5ED7"/>
                            </a:solidFill>
                            <a:latin typeface="Cambria Math" panose="02040503050406030204" pitchFamily="18" charset="0"/>
                            <a:cs typeface="Times New Roman" panose="02020603050405020304" pitchFamily="18" charset="0"/>
                          </a:rPr>
                        </m:ctrlPr>
                      </m:dPr>
                      <m:e>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e>
                    </m:d>
                    <m:r>
                      <a:rPr lang="en-US" sz="1900" i="1">
                        <a:solidFill>
                          <a:srgbClr val="0B5ED7"/>
                        </a:solidFill>
                        <a:latin typeface="Cambria Math" panose="02040503050406030204" pitchFamily="18" charset="0"/>
                        <a:cs typeface="Times New Roman" panose="02020603050405020304" pitchFamily="18" charset="0"/>
                      </a:rPr>
                      <m:t>=0</m:t>
                    </m:r>
                  </m:oMath>
                </a14:m>
                <a:r>
                  <a:rPr lang="en-US" sz="1900" b="0" dirty="0">
                    <a:solidFill>
                      <a:srgbClr val="0B5ED7"/>
                    </a:solidFill>
                    <a:latin typeface="Times New Roman" panose="02020603050405020304" pitchFamily="18" charset="0"/>
                    <a:cs typeface="Times New Roman" panose="02020603050405020304" pitchFamily="18" charset="0"/>
                  </a:rPr>
                  <a:t> implies that at a specific </a:t>
                </a:r>
                <a14:m>
                  <m:oMath xmlns:m="http://schemas.openxmlformats.org/officeDocument/2006/math">
                    <m:r>
                      <a:rPr lang="en-US" sz="1900" b="0" i="1" smtClean="0">
                        <a:solidFill>
                          <a:srgbClr val="0B5ED7"/>
                        </a:solidFill>
                        <a:latin typeface="Cambria Math" panose="02040503050406030204" pitchFamily="18" charset="0"/>
                        <a:cs typeface="Times New Roman" panose="02020603050405020304" pitchFamily="18" charset="0"/>
                      </a:rPr>
                      <m:t>𝑥</m:t>
                    </m:r>
                  </m:oMath>
                </a14:m>
                <a:r>
                  <a:rPr lang="en-US" sz="1900" b="0" dirty="0">
                    <a:solidFill>
                      <a:srgbClr val="0B5ED7"/>
                    </a:solidFill>
                    <a:latin typeface="Times New Roman" panose="02020603050405020304" pitchFamily="18" charset="0"/>
                    <a:cs typeface="Times New Roman" panose="02020603050405020304" pitchFamily="18" charset="0"/>
                  </a:rPr>
                  <a:t>, the </a:t>
                </a:r>
                <a14:m>
                  <m:oMath xmlns:m="http://schemas.openxmlformats.org/officeDocument/2006/math">
                    <m:r>
                      <a:rPr lang="en-US" sz="1900" b="0" i="1" smtClean="0">
                        <a:solidFill>
                          <a:srgbClr val="0B5ED7"/>
                        </a:solidFill>
                        <a:latin typeface="Cambria Math" panose="02040503050406030204" pitchFamily="18" charset="0"/>
                        <a:cs typeface="Times New Roman" panose="02020603050405020304" pitchFamily="18" charset="0"/>
                      </a:rPr>
                      <m:t>𝑦</m:t>
                    </m:r>
                  </m:oMath>
                </a14:m>
                <a:r>
                  <a:rPr lang="en-US" sz="1900" b="0" dirty="0">
                    <a:solidFill>
                      <a:srgbClr val="0B5ED7"/>
                    </a:solidFill>
                    <a:latin typeface="Times New Roman" panose="02020603050405020304" pitchFamily="18" charset="0"/>
                    <a:cs typeface="Times New Roman" panose="02020603050405020304" pitchFamily="18" charset="0"/>
                  </a:rPr>
                  <a:t> values are distributed around the “true” regression line </a:t>
                </a:r>
                <a14:m>
                  <m:oMath xmlns:m="http://schemas.openxmlformats.org/officeDocument/2006/math">
                    <m:r>
                      <a:rPr lang="en-US" sz="1900" i="1">
                        <a:solidFill>
                          <a:srgbClr val="0B5ED7"/>
                        </a:solidFill>
                        <a:latin typeface="Cambria Math" panose="02040503050406030204" pitchFamily="18" charset="0"/>
                        <a:cs typeface="Times New Roman" panose="02020603050405020304" pitchFamily="18" charset="0"/>
                      </a:rPr>
                      <m:t>𝑌</m:t>
                    </m:r>
                    <m:r>
                      <a:rPr lang="en-US" sz="1900" i="1">
                        <a:solidFill>
                          <a:srgbClr val="0B5ED7"/>
                        </a:solidFill>
                        <a:latin typeface="Cambria Math" panose="02040503050406030204" pitchFamily="18" charset="0"/>
                        <a:cs typeface="Times New Roman" panose="02020603050405020304" pitchFamily="18" charset="0"/>
                      </a:rPr>
                      <m:t>=</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𝑥</m:t>
                    </m:r>
                  </m:oMath>
                </a14:m>
                <a:r>
                  <a:rPr lang="en-US" sz="1900" b="0" dirty="0">
                    <a:solidFill>
                      <a:srgbClr val="0B5ED7"/>
                    </a:solidFill>
                    <a:latin typeface="Times New Roman" panose="02020603050405020304" pitchFamily="18" charset="0"/>
                    <a:cs typeface="Times New Roman" panose="02020603050405020304" pitchFamily="18" charset="0"/>
                  </a:rPr>
                  <a:t> (i.e., the positive and negative errors around the true line is reasonable).</a:t>
                </a:r>
              </a:p>
              <a:p>
                <a:pPr algn="just">
                  <a:lnSpc>
                    <a:spcPct val="150000"/>
                  </a:lnSpc>
                </a:pPr>
                <a14:m>
                  <m:oMath xmlns:m="http://schemas.openxmlformats.org/officeDocument/2006/math">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90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and</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900" b="0" dirty="0">
                    <a:solidFill>
                      <a:srgbClr val="0B5ED7"/>
                    </a:solidFill>
                    <a:latin typeface="Times New Roman" panose="02020603050405020304" pitchFamily="18" charset="0"/>
                    <a:cs typeface="Times New Roman" panose="02020603050405020304" pitchFamily="18" charset="0"/>
                  </a:rPr>
                  <a:t> are called </a:t>
                </a:r>
                <a:r>
                  <a:rPr lang="en-US" sz="1900" b="1" dirty="0">
                    <a:solidFill>
                      <a:srgbClr val="A50021"/>
                    </a:solidFill>
                    <a:latin typeface="Times New Roman" panose="02020603050405020304" pitchFamily="18" charset="0"/>
                    <a:cs typeface="Times New Roman" panose="02020603050405020304" pitchFamily="18" charset="0"/>
                  </a:rPr>
                  <a:t>regression coefficients</a:t>
                </a:r>
                <a:r>
                  <a:rPr lang="en-US" sz="1900" b="0" dirty="0">
                    <a:solidFill>
                      <a:srgbClr val="0B5ED7"/>
                    </a:solidFill>
                    <a:latin typeface="Times New Roman" panose="02020603050405020304" pitchFamily="18" charset="0"/>
                    <a:cs typeface="Times New Roman" panose="02020603050405020304" pitchFamily="18" charset="0"/>
                  </a:rPr>
                  <a:t>.</a:t>
                </a:r>
              </a:p>
              <a:p>
                <a:pPr algn="just">
                  <a:lnSpc>
                    <a:spcPct val="150000"/>
                  </a:lnSpc>
                </a:pPr>
                <a14:m>
                  <m:oMath xmlns:m="http://schemas.openxmlformats.org/officeDocument/2006/math">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90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and</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 </m:t>
                    </m:r>
                    <m:r>
                      <a:rPr lang="en-US" sz="19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900" dirty="0">
                    <a:solidFill>
                      <a:srgbClr val="0B5ED7"/>
                    </a:solidFill>
                    <a:latin typeface="Times New Roman" panose="02020603050405020304" pitchFamily="18" charset="0"/>
                    <a:cs typeface="Times New Roman" panose="02020603050405020304" pitchFamily="18" charset="0"/>
                  </a:rPr>
                  <a:t> values are to be estimated from the data.</a:t>
                </a:r>
              </a:p>
              <a:p>
                <a:pPr algn="just">
                  <a:lnSpc>
                    <a:spcPct val="150000"/>
                  </a:lnSpc>
                </a:pPr>
                <a:endParaRPr lang="en-US" sz="1900" b="0" dirty="0">
                  <a:solidFill>
                    <a:srgbClr val="0B5ED7"/>
                  </a:solidFill>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44855" y="1314450"/>
                <a:ext cx="9216633" cy="5407032"/>
              </a:xfrm>
              <a:blipFill>
                <a:blip r:embed="rId2"/>
                <a:stretch>
                  <a:fillRect l="-413" r="-55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pic>
        <p:nvPicPr>
          <p:cNvPr id="18490"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773" y="904492"/>
            <a:ext cx="4499656" cy="21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E4D43AC1-2C6B-944E-9D0F-822BFFB5CACB}"/>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31068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29" y="144781"/>
            <a:ext cx="8033657" cy="643467"/>
          </a:xfrm>
        </p:spPr>
        <p:txBody>
          <a:bodyPr>
            <a:noAutofit/>
          </a:bodyPr>
          <a:lstStyle/>
          <a:p>
            <a:r>
              <a:rPr lang="en-US" sz="2400" dirty="0">
                <a:solidFill>
                  <a:srgbClr val="A50021"/>
                </a:solidFill>
                <a:latin typeface="Times New Roman" pitchFamily="18" charset="0"/>
                <a:cs typeface="Times New Roman" pitchFamily="18" charset="0"/>
              </a:rPr>
              <a:t>True versus Fitted Regression Line</a:t>
            </a:r>
            <a:endParaRPr lang="en-IN" sz="24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26749" y="872068"/>
                <a:ext cx="9080626" cy="5849414"/>
              </a:xfrm>
            </p:spPr>
            <p:txBody>
              <a:bodyPr>
                <a:normAutofit/>
              </a:bodyPr>
              <a:lstStyle/>
              <a:p>
                <a:pPr algn="just"/>
                <a:r>
                  <a:rPr lang="en-US" sz="1800" b="0" dirty="0">
                    <a:latin typeface="Times New Roman" panose="02020603050405020304" pitchFamily="18" charset="0"/>
                    <a:cs typeface="Times New Roman" panose="02020603050405020304" pitchFamily="18" charset="0"/>
                  </a:rPr>
                  <a:t>The task in regression analysis is to estimate the regression coefficients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𝛼</m:t>
                    </m:r>
                    <m:r>
                      <a:rPr lang="en-US" sz="1800" i="1">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800">
                        <a:latin typeface="Cambria Math" panose="02040503050406030204" pitchFamily="18" charset="0"/>
                        <a:ea typeface="Cambria Math" panose="02040503050406030204" pitchFamily="18" charset="0"/>
                        <a:cs typeface="Times New Roman" panose="02020603050405020304" pitchFamily="18" charset="0"/>
                      </a:rPr>
                      <m:t>and</m:t>
                    </m:r>
                    <m:r>
                      <a:rPr lang="en-US" sz="1800" i="1">
                        <a:latin typeface="Cambria Math" panose="02040503050406030204" pitchFamily="18" charset="0"/>
                        <a:ea typeface="Cambria Math" panose="02040503050406030204" pitchFamily="18" charset="0"/>
                        <a:cs typeface="Times New Roman" panose="02020603050405020304" pitchFamily="18" charset="0"/>
                      </a:rPr>
                      <m:t> </m:t>
                    </m:r>
                    <m:r>
                      <a:rPr lang="en-US" sz="1800" i="1">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800" b="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Suppose, we denote the estimates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for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800" b="0" dirty="0">
                    <a:latin typeface="Times New Roman" panose="02020603050405020304" pitchFamily="18" charset="0"/>
                    <a:cs typeface="Times New Roman" panose="02020603050405020304" pitchFamily="18" charset="0"/>
                  </a:rPr>
                  <a:t> and </a:t>
                </a:r>
                <a:r>
                  <a:rPr lang="en-US" sz="1800" b="0" i="1" dirty="0">
                    <a:latin typeface="Times New Roman" panose="02020603050405020304" pitchFamily="18" charset="0"/>
                    <a:cs typeface="Times New Roman" panose="02020603050405020304" pitchFamily="18" charset="0"/>
                  </a:rPr>
                  <a:t>b</a:t>
                </a:r>
                <a:r>
                  <a:rPr lang="en-US" sz="1800" b="0" dirty="0">
                    <a:latin typeface="Times New Roman" panose="02020603050405020304" pitchFamily="18" charset="0"/>
                    <a:cs typeface="Times New Roman" panose="02020603050405020304" pitchFamily="18" charset="0"/>
                  </a:rPr>
                  <a:t> for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800" dirty="0">
                    <a:latin typeface="Times New Roman" panose="02020603050405020304" pitchFamily="18" charset="0"/>
                    <a:cs typeface="Times New Roman" panose="02020603050405020304" pitchFamily="18" charset="0"/>
                  </a:rPr>
                  <a:t>. Then the fitted regression line is</a:t>
                </a:r>
              </a:p>
              <a:p>
                <a:pPr marL="0" indent="0" algn="ctr">
                  <a:buNone/>
                </a:pPr>
                <a14:m>
                  <m:oMath xmlns:m="http://schemas.openxmlformats.org/officeDocument/2006/math">
                    <m:acc>
                      <m:accPr>
                        <m:chr m:val="̂"/>
                        <m:ctrlPr>
                          <a:rPr lang="en-US" sz="1800" i="1" smtClean="0">
                            <a:latin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cs typeface="Times New Roman" panose="02020603050405020304" pitchFamily="18" charset="0"/>
                          </a:rPr>
                          <m:t>𝑌</m:t>
                        </m:r>
                      </m:e>
                    </m:acc>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𝑏𝑥</m:t>
                    </m:r>
                  </m:oMath>
                </a14:m>
                <a:r>
                  <a:rPr lang="en-US" sz="1800" i="1" dirty="0">
                    <a:latin typeface="Times New Roman" panose="02020603050405020304" pitchFamily="18" charset="0"/>
                    <a:cs typeface="Times New Roman" panose="02020603050405020304" pitchFamily="18" charset="0"/>
                  </a:rPr>
                  <a:t> </a:t>
                </a:r>
              </a:p>
              <a:p>
                <a:pPr marL="0" indent="0" algn="just">
                  <a:buNone/>
                </a:pPr>
                <a:r>
                  <a:rPr lang="en-US" sz="1800" b="0" dirty="0">
                    <a:latin typeface="Times New Roman" panose="02020603050405020304" pitchFamily="18" charset="0"/>
                    <a:cs typeface="Times New Roman" panose="02020603050405020304" pitchFamily="18" charset="0"/>
                  </a:rPr>
                  <a:t>where </a:t>
                </a:r>
                <a14:m>
                  <m:oMath xmlns:m="http://schemas.openxmlformats.org/officeDocument/2006/math">
                    <m:acc>
                      <m:accPr>
                        <m:chr m:val="̂"/>
                        <m:ctrlPr>
                          <a:rPr lang="en-US" sz="1800" b="0" i="1" smtClean="0">
                            <a:latin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cs typeface="Times New Roman" panose="02020603050405020304" pitchFamily="18" charset="0"/>
                          </a:rPr>
                          <m:t>𝑌</m:t>
                        </m:r>
                      </m:e>
                    </m:acc>
                    <m:r>
                      <a:rPr lang="en-US" sz="1800" b="0" i="1" smtClean="0">
                        <a:latin typeface="Cambria Math" panose="02040503050406030204" pitchFamily="18" charset="0"/>
                        <a:cs typeface="Times New Roman" panose="02020603050405020304" pitchFamily="18" charset="0"/>
                      </a:rPr>
                      <m:t> </m:t>
                    </m:r>
                  </m:oMath>
                </a14:m>
                <a:r>
                  <a:rPr lang="en-US" sz="1800" b="0" dirty="0">
                    <a:latin typeface="Times New Roman" panose="02020603050405020304" pitchFamily="18" charset="0"/>
                    <a:cs typeface="Times New Roman" panose="02020603050405020304" pitchFamily="18" charset="0"/>
                  </a:rPr>
                  <a:t>is the predicted or fitted value.</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26749" y="872068"/>
                <a:ext cx="9080626" cy="5849414"/>
              </a:xfrm>
              <a:blipFill rotWithShape="1">
                <a:blip r:embed="rId3"/>
                <a:stretch>
                  <a:fillRect l="-604" t="-52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034322"/>
              </p:ext>
            </p:extLst>
          </p:nvPr>
        </p:nvGraphicFramePr>
        <p:xfrm>
          <a:off x="934766" y="2563359"/>
          <a:ext cx="5784850" cy="3213100"/>
        </p:xfrm>
        <a:graphic>
          <a:graphicData uri="http://schemas.openxmlformats.org/presentationml/2006/ole">
            <mc:AlternateContent xmlns:mc="http://schemas.openxmlformats.org/markup-compatibility/2006">
              <mc:Choice xmlns:v="urn:schemas-microsoft-com:vml" Requires="v">
                <p:oleObj spid="_x0000_s19603" name="Visio" r:id="rId4" imgW="5784480" imgH="3212531" progId="Visio.Drawing.11">
                  <p:embed/>
                </p:oleObj>
              </mc:Choice>
              <mc:Fallback>
                <p:oleObj name="Visio" r:id="rId4" imgW="5784480" imgH="3212531" progId="Visio.Drawing.11">
                  <p:embed/>
                  <p:pic>
                    <p:nvPicPr>
                      <p:cNvPr id="0" name=""/>
                      <p:cNvPicPr/>
                      <p:nvPr/>
                    </p:nvPicPr>
                    <p:blipFill>
                      <a:blip r:embed="rId5"/>
                      <a:stretch>
                        <a:fillRect/>
                      </a:stretch>
                    </p:blipFill>
                    <p:spPr>
                      <a:xfrm>
                        <a:off x="934766" y="2563359"/>
                        <a:ext cx="5784850" cy="3213100"/>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CD6D46A-F694-E543-9A3D-F0D931021FB2}"/>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82759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69421" y="622453"/>
                <a:ext cx="9092067" cy="643467"/>
              </a:xfrm>
            </p:spPr>
            <p:txBody>
              <a:bodyPr>
                <a:noAutofit/>
              </a:bodyPr>
              <a:lstStyle/>
              <a:p>
                <a:r>
                  <a:rPr lang="en-US" sz="2400" b="1" dirty="0">
                    <a:solidFill>
                      <a:srgbClr val="A50021"/>
                    </a:solidFill>
                    <a:latin typeface="Times New Roman" pitchFamily="18" charset="0"/>
                    <a:cs typeface="Times New Roman" pitchFamily="18" charset="0"/>
                  </a:rPr>
                  <a:t>Least Square Method </a:t>
                </a:r>
                <a:r>
                  <a:rPr lang="en-US" sz="2400" dirty="0">
                    <a:solidFill>
                      <a:srgbClr val="A50021"/>
                    </a:solidFill>
                    <a:latin typeface="Times New Roman" pitchFamily="18" charset="0"/>
                    <a:cs typeface="Times New Roman" pitchFamily="18" charset="0"/>
                  </a:rPr>
                  <a:t>to estimate </a:t>
                </a:r>
                <a14:m>
                  <m:oMath xmlns:m="http://schemas.openxmlformats.org/officeDocument/2006/math">
                    <m:r>
                      <a:rPr lang="en-US" sz="2400" i="1" smtClean="0">
                        <a:solidFill>
                          <a:srgbClr val="A50021"/>
                        </a:solidFill>
                        <a:latin typeface="Cambria Math" panose="02040503050406030204" pitchFamily="18" charset="0"/>
                        <a:ea typeface="Cambria Math" panose="02040503050406030204" pitchFamily="18" charset="0"/>
                        <a:cs typeface="Times New Roman" pitchFamily="18" charset="0"/>
                      </a:rPr>
                      <m:t>𝛼</m:t>
                    </m:r>
                    <m:r>
                      <a:rPr lang="en-US" sz="2400" b="0" i="1" smtClean="0">
                        <a:solidFill>
                          <a:srgbClr val="A50021"/>
                        </a:solidFill>
                        <a:latin typeface="Cambria Math" panose="02040503050406030204" pitchFamily="18" charset="0"/>
                        <a:ea typeface="Cambria Math" panose="02040503050406030204" pitchFamily="18" charset="0"/>
                        <a:cs typeface="Times New Roman" pitchFamily="18" charset="0"/>
                      </a:rPr>
                      <m:t> </m:t>
                    </m:r>
                    <m:r>
                      <m:rPr>
                        <m:sty m:val="p"/>
                      </m:rPr>
                      <a:rPr lang="en-US" sz="2400" b="0" i="0" smtClean="0">
                        <a:solidFill>
                          <a:srgbClr val="A50021"/>
                        </a:solidFill>
                        <a:latin typeface="Cambria Math" panose="02040503050406030204" pitchFamily="18" charset="0"/>
                        <a:ea typeface="Cambria Math" panose="02040503050406030204" pitchFamily="18" charset="0"/>
                        <a:cs typeface="Times New Roman" pitchFamily="18" charset="0"/>
                      </a:rPr>
                      <m:t>and</m:t>
                    </m:r>
                    <m:r>
                      <a:rPr lang="en-US" sz="2400" b="0" i="1" smtClean="0">
                        <a:solidFill>
                          <a:srgbClr val="A50021"/>
                        </a:solidFill>
                        <a:latin typeface="Cambria Math" panose="02040503050406030204" pitchFamily="18" charset="0"/>
                        <a:ea typeface="Cambria Math" panose="02040503050406030204" pitchFamily="18" charset="0"/>
                        <a:cs typeface="Times New Roman" pitchFamily="18" charset="0"/>
                      </a:rPr>
                      <m:t> </m:t>
                    </m:r>
                    <m:r>
                      <a:rPr lang="en-US" sz="2400" i="1" smtClean="0">
                        <a:solidFill>
                          <a:srgbClr val="A50021"/>
                        </a:solidFill>
                        <a:latin typeface="Cambria Math" panose="02040503050406030204" pitchFamily="18" charset="0"/>
                        <a:ea typeface="Cambria Math" panose="02040503050406030204" pitchFamily="18" charset="0"/>
                        <a:cs typeface="Times New Roman" pitchFamily="18" charset="0"/>
                      </a:rPr>
                      <m:t>𝛽</m:t>
                    </m:r>
                  </m:oMath>
                </a14:m>
                <a:endParaRPr lang="en-IN" sz="24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69421" y="622453"/>
                <a:ext cx="9092067" cy="643467"/>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26749" y="1641753"/>
                <a:ext cx="9080626" cy="4647022"/>
              </a:xfrm>
            </p:spPr>
            <p:txBody>
              <a:bodyPr>
                <a:normAutofit/>
              </a:bodyPr>
              <a:lstStyle/>
              <a:p>
                <a:pPr marL="0" indent="0" algn="just">
                  <a:buNone/>
                </a:pPr>
                <a:r>
                  <a:rPr lang="en-US" sz="1800" b="0" dirty="0">
                    <a:latin typeface="Times New Roman" panose="02020603050405020304" pitchFamily="18" charset="0"/>
                    <a:cs typeface="Times New Roman" panose="02020603050405020304" pitchFamily="18" charset="0"/>
                  </a:rPr>
                  <a:t>This method uses the concept of </a:t>
                </a:r>
                <a:r>
                  <a:rPr lang="en-US" sz="1800" b="0" dirty="0">
                    <a:solidFill>
                      <a:schemeClr val="accent1">
                        <a:lumMod val="75000"/>
                      </a:schemeClr>
                    </a:solidFill>
                    <a:latin typeface="Times New Roman" panose="02020603050405020304" pitchFamily="18" charset="0"/>
                    <a:cs typeface="Times New Roman" panose="02020603050405020304" pitchFamily="18" charset="0"/>
                  </a:rPr>
                  <a:t>residual. </a:t>
                </a:r>
                <a:r>
                  <a:rPr lang="en-US" sz="1800" b="0" dirty="0">
                    <a:latin typeface="Times New Roman" panose="02020603050405020304" pitchFamily="18" charset="0"/>
                    <a:cs typeface="Times New Roman" panose="02020603050405020304" pitchFamily="18" charset="0"/>
                  </a:rPr>
                  <a:t>A residual is essentially an error in the fit of the model </a:t>
                </a:r>
                <a14:m>
                  <m:oMath xmlns:m="http://schemas.openxmlformats.org/officeDocument/2006/math">
                    <m:acc>
                      <m:accPr>
                        <m:chr m:val="̂"/>
                        <m:ctrlPr>
                          <a:rPr lang="en-US" sz="1800" i="1">
                            <a:latin typeface="Cambria Math" panose="02040503050406030204" pitchFamily="18" charset="0"/>
                            <a:cs typeface="Times New Roman" panose="02020603050405020304" pitchFamily="18" charset="0"/>
                          </a:rPr>
                        </m:ctrlPr>
                      </m:accPr>
                      <m:e>
                        <m:r>
                          <m:rPr>
                            <m:sty m:val="p"/>
                          </m:rPr>
                          <a:rPr lang="en-US" sz="1800">
                            <a:latin typeface="Cambria Math" panose="02040503050406030204" pitchFamily="18" charset="0"/>
                            <a:cs typeface="Times New Roman" panose="02020603050405020304" pitchFamily="18" charset="0"/>
                          </a:rPr>
                          <m:t>Y</m:t>
                        </m:r>
                      </m:e>
                    </m:acc>
                    <m:r>
                      <a:rPr lang="en-US" sz="180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𝑎</m:t>
                    </m:r>
                    <m:r>
                      <a:rPr lang="en-US" sz="180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𝑏𝑥</m:t>
                    </m:r>
                  </m:oMath>
                </a14:m>
                <a:r>
                  <a:rPr lang="en-US" sz="1800" dirty="0">
                    <a:latin typeface="Times New Roman" panose="02020603050405020304" pitchFamily="18" charset="0"/>
                    <a:cs typeface="Times New Roman" panose="02020603050405020304" pitchFamily="18" charset="0"/>
                  </a:rPr>
                  <a:t>. Thus, </a:t>
                </a: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𝑖</m:t>
                        </m:r>
                      </m:e>
                      <m:sup>
                        <m:r>
                          <a:rPr lang="en-US" sz="1800" b="0" i="1" smtClean="0">
                            <a:latin typeface="Cambria Math" panose="02040503050406030204" pitchFamily="18" charset="0"/>
                            <a:cs typeface="Times New Roman" panose="02020603050405020304" pitchFamily="18" charset="0"/>
                          </a:rPr>
                          <m:t>𝑡h</m:t>
                        </m:r>
                      </m:sup>
                    </m:sSup>
                  </m:oMath>
                </a14:m>
                <a:r>
                  <a:rPr lang="en-US" sz="1800" dirty="0">
                    <a:latin typeface="Times New Roman" panose="02020603050405020304" pitchFamily="18" charset="0"/>
                    <a:cs typeface="Times New Roman" panose="02020603050405020304" pitchFamily="18" charset="0"/>
                  </a:rPr>
                  <a:t> residual is</a:t>
                </a:r>
              </a:p>
              <a:p>
                <a:pPr marL="0" indent="0" algn="just">
                  <a:buNone/>
                </a:pPr>
                <a:endParaRPr lang="en-US" sz="800"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𝑒</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𝑌</m:t>
                        </m:r>
                      </m:e>
                      <m:sub>
                        <m:r>
                          <a:rPr lang="en-US" sz="1800" b="0" i="1" smtClean="0">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acc>
                          <m:accPr>
                            <m:chr m:val="̂"/>
                            <m:ctrlPr>
                              <a:rPr lang="en-US" sz="1800" b="0" i="1" smtClean="0">
                                <a:latin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cs typeface="Times New Roman" panose="02020603050405020304" pitchFamily="18" charset="0"/>
                              </a:rPr>
                              <m:t>𝑌</m:t>
                            </m:r>
                          </m:e>
                        </m:acc>
                      </m:e>
                      <m:sub>
                        <m:r>
                          <a:rPr lang="en-US" sz="1800" b="0" i="1" smtClean="0">
                            <a:latin typeface="Cambria Math" panose="02040503050406030204" pitchFamily="18" charset="0"/>
                            <a:cs typeface="Times New Roman" panose="02020603050405020304" pitchFamily="18" charset="0"/>
                          </a:rPr>
                          <m:t>𝑖</m:t>
                        </m:r>
                      </m:sub>
                    </m:sSub>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=1,2,3,……,</m:t>
                    </m:r>
                    <m:r>
                      <a:rPr lang="en-US" sz="1800" b="0" i="1" smtClean="0">
                        <a:latin typeface="Cambria Math" panose="02040503050406030204" pitchFamily="18" charset="0"/>
                        <a:cs typeface="Times New Roman" panose="02020603050405020304" pitchFamily="18" charset="0"/>
                      </a:rPr>
                      <m:t>𝑛</m:t>
                    </m:r>
                  </m:oMath>
                </a14:m>
                <a:endParaRPr lang="en-US" sz="1800" dirty="0">
                  <a:latin typeface="Times New Roman" panose="02020603050405020304" pitchFamily="18" charset="0"/>
                  <a:cs typeface="Times New Roman" panose="02020603050405020304" pitchFamily="18" charset="0"/>
                </a:endParaRPr>
              </a:p>
              <a:p>
                <a:pPr marL="0" indent="0" algn="just">
                  <a:buNone/>
                </a:pPr>
                <a:r>
                  <a:rPr lang="en-US" sz="1800" b="0" dirty="0">
                    <a:latin typeface="Times New Roman" panose="02020603050405020304" pitchFamily="18" charset="0"/>
                    <a:cs typeface="Times New Roman" panose="02020603050405020304" pitchFamily="18" charset="0"/>
                  </a:rPr>
                  <a:t> </a:t>
                </a:r>
                <a:endParaRPr lang="en-US" sz="1800" b="0" dirty="0">
                  <a:solidFill>
                    <a:schemeClr val="accent1">
                      <a:lumMod val="75000"/>
                    </a:schemeClr>
                  </a:solidFill>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26749" y="1641753"/>
                <a:ext cx="9080626" cy="4647022"/>
              </a:xfrm>
              <a:blipFill rotWithShape="1">
                <a:blip r:embed="rId4"/>
                <a:stretch>
                  <a:fillRect l="-604" t="-655" r="-537"/>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25113292"/>
              </p:ext>
            </p:extLst>
          </p:nvPr>
        </p:nvGraphicFramePr>
        <p:xfrm>
          <a:off x="1744026" y="3418961"/>
          <a:ext cx="5100572" cy="2787663"/>
        </p:xfrm>
        <a:graphic>
          <a:graphicData uri="http://schemas.openxmlformats.org/presentationml/2006/ole">
            <mc:AlternateContent xmlns:mc="http://schemas.openxmlformats.org/markup-compatibility/2006">
              <mc:Choice xmlns:v="urn:schemas-microsoft-com:vml" Requires="v">
                <p:oleObj spid="_x0000_s20628" name="Visio" r:id="rId5" imgW="6651720" imgH="3635225" progId="Visio.Drawing.11">
                  <p:embed/>
                </p:oleObj>
              </mc:Choice>
              <mc:Fallback>
                <p:oleObj name="Visio" r:id="rId5" imgW="6651720" imgH="3635225" progId="Visio.Drawing.11">
                  <p:embed/>
                  <p:pic>
                    <p:nvPicPr>
                      <p:cNvPr id="0" name=""/>
                      <p:cNvPicPr/>
                      <p:nvPr/>
                    </p:nvPicPr>
                    <p:blipFill>
                      <a:blip r:embed="rId6"/>
                      <a:stretch>
                        <a:fillRect/>
                      </a:stretch>
                    </p:blipFill>
                    <p:spPr>
                      <a:xfrm>
                        <a:off x="1744026" y="3418961"/>
                        <a:ext cx="5100572" cy="2787663"/>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593C074E-4A1D-3746-B916-AF0AD20CE46E}"/>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10815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56468" y="276464"/>
            <a:ext cx="8254093" cy="512383"/>
          </a:xfrm>
        </p:spPr>
        <p:txBody>
          <a:bodyPr>
            <a:noAutofit/>
          </a:bodyPr>
          <a:lstStyle/>
          <a:p>
            <a:r>
              <a:rPr lang="en-US" sz="3200" dirty="0">
                <a:solidFill>
                  <a:srgbClr val="A50021"/>
                </a:solidFill>
                <a:latin typeface="Times New Roman" pitchFamily="18" charset="0"/>
                <a:cs typeface="Times New Roman" pitchFamily="18" charset="0"/>
              </a:rPr>
              <a:t>Least Square method</a:t>
            </a:r>
            <a:endParaRPr lang="en-IN" sz="32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2158" y="958532"/>
                <a:ext cx="8562711" cy="5259387"/>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The </a:t>
                </a:r>
                <a:r>
                  <a:rPr lang="en-US" sz="1800" dirty="0">
                    <a:solidFill>
                      <a:srgbClr val="0B5ED7"/>
                    </a:solidFill>
                    <a:latin typeface="Times New Roman" panose="02020603050405020304" pitchFamily="18" charset="0"/>
                    <a:cs typeface="Times New Roman" panose="02020603050405020304" pitchFamily="18" charset="0"/>
                  </a:rPr>
                  <a:t>residual</a:t>
                </a:r>
                <a:r>
                  <a:rPr lang="en-US" sz="1800" dirty="0">
                    <a:latin typeface="Times New Roman" panose="02020603050405020304" pitchFamily="18" charset="0"/>
                    <a:cs typeface="Times New Roman" panose="02020603050405020304" pitchFamily="18" charset="0"/>
                  </a:rPr>
                  <a:t> </a:t>
                </a:r>
                <a:r>
                  <a:rPr lang="en-US" sz="1800" dirty="0">
                    <a:solidFill>
                      <a:srgbClr val="0B5ED7"/>
                    </a:solidFill>
                    <a:latin typeface="Times New Roman" panose="02020603050405020304" pitchFamily="18" charset="0"/>
                    <a:cs typeface="Times New Roman" panose="02020603050405020304" pitchFamily="18" charset="0"/>
                  </a:rPr>
                  <a:t>sum of squares </a:t>
                </a:r>
                <a:r>
                  <a:rPr lang="en-US" sz="1800" dirty="0">
                    <a:latin typeface="Times New Roman" panose="02020603050405020304" pitchFamily="18" charset="0"/>
                    <a:cs typeface="Times New Roman" panose="02020603050405020304" pitchFamily="18" charset="0"/>
                  </a:rPr>
                  <a:t>is often called </a:t>
                </a:r>
                <a:r>
                  <a:rPr lang="en-US" sz="1800" b="1" dirty="0">
                    <a:solidFill>
                      <a:srgbClr val="A50021"/>
                    </a:solidFill>
                    <a:latin typeface="Times New Roman" panose="02020603050405020304" pitchFamily="18" charset="0"/>
                    <a:cs typeface="Times New Roman" panose="02020603050405020304" pitchFamily="18" charset="0"/>
                  </a:rPr>
                  <a:t>the sum of squares of the errors </a:t>
                </a:r>
                <a:r>
                  <a:rPr lang="en-US" sz="1800" dirty="0">
                    <a:latin typeface="Times New Roman" panose="02020603050405020304" pitchFamily="18" charset="0"/>
                    <a:cs typeface="Times New Roman" panose="02020603050405020304" pitchFamily="18" charset="0"/>
                  </a:rPr>
                  <a:t>about the fitted line and is denoted as SSE</a:t>
                </a:r>
              </a:p>
              <a:p>
                <a:pPr lvl="8"/>
                <a:endParaRPr lang="en-US" sz="5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SSE = </a:t>
                </a:r>
                <a14:m>
                  <m:oMath xmlns:m="http://schemas.openxmlformats.org/officeDocument/2006/math">
                    <m:nary>
                      <m:naryPr>
                        <m:chr m:val="∑"/>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e>
                    </m:nary>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nary>
                      <m:naryPr>
                        <m:chr m:val="∑"/>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m:rPr>
                                <m:nor/>
                              </m:rPr>
                              <a:rPr lang="en-US" sz="2000" dirty="0">
                                <a:latin typeface="Times New Roman" panose="02020603050405020304" pitchFamily="18" charset="0"/>
                                <a:ea typeface="Tahoma" panose="020B0604030504040204" pitchFamily="34" charset="0"/>
                                <a:cs typeface="Times New Roman" panose="02020603050405020304" pitchFamily="18" charset="0"/>
                              </a:rPr>
                              <m:t>−</m:t>
                            </m:r>
                            <m:sSub>
                              <m:sSubPr>
                                <m:ctrlPr>
                                  <a:rPr lang="en-US" sz="2000" i="1">
                                    <a:latin typeface="Cambria Math" panose="02040503050406030204" pitchFamily="18" charset="0"/>
                                  </a:rPr>
                                </m:ctrlPr>
                              </m:sSubPr>
                              <m:e>
                                <m:r>
                                  <a:rPr lang="cy-GB" sz="2000" i="1">
                                    <a:latin typeface="Cambria Math" panose="02040503050406030204" pitchFamily="18" charset="0"/>
                                  </a:rPr>
                                  <m:t>ŷ</m:t>
                                </m:r>
                              </m:e>
                              <m:sub>
                                <m:r>
                                  <a:rPr lang="en-US" sz="2000">
                                    <a:latin typeface="Cambria Math" panose="02040503050406030204" pitchFamily="18" charset="0"/>
                                  </a:rPr>
                                  <m:t>𝑖</m:t>
                                </m:r>
                              </m:sub>
                            </m:sSub>
                            <m:r>
                              <m:rPr>
                                <m:nor/>
                              </m:rPr>
                              <a:rPr lang="en-US" sz="2000" dirty="0">
                                <a:latin typeface="Times New Roman" panose="02020603050405020304" pitchFamily="18" charset="0"/>
                                <a:ea typeface="Tahoma" panose="020B0604030504040204" pitchFamily="34" charset="0"/>
                                <a:cs typeface="Times New Roman" panose="020206030504050203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r>
                                      <a:rPr lang="en-US" sz="2000" b="0" i="1" smtClean="0">
                                        <a:latin typeface="Cambria Math"/>
                                      </a:rPr>
                                      <m:t>𝑥</m:t>
                                    </m:r>
                                    <m:r>
                                      <a:rPr lang="en-US" sz="2000" b="0" i="1" baseline="-25000" smtClean="0">
                                        <a:latin typeface="Cambria Math"/>
                                      </a:rPr>
                                      <m:t>𝑖</m:t>
                                    </m:r>
                                  </m:e>
                                  <m:sub/>
                                </m:sSub>
                                <m:r>
                                  <a:rPr lang="en-US" sz="2000" i="1">
                                    <a:latin typeface="Cambria Math" panose="02040503050406030204" pitchFamily="18" charset="0"/>
                                  </a:rPr>
                                  <m:t>)</m:t>
                                </m:r>
                              </m:e>
                              <m:sup>
                                <m:r>
                                  <a:rPr lang="en-US" sz="2000" i="1">
                                    <a:latin typeface="Cambria Math" panose="02040503050406030204" pitchFamily="18" charset="0"/>
                                  </a:rPr>
                                  <m:t>2</m:t>
                                </m:r>
                              </m:sup>
                            </m:sSup>
                          </m:e>
                        </m:nary>
                      </m:e>
                    </m:nary>
                  </m:oMath>
                </a14:m>
                <a:endParaRPr lang="en-US" sz="2000" dirty="0">
                  <a:latin typeface="Times New Roman" panose="02020603050405020304" pitchFamily="18" charset="0"/>
                </a:endParaRPr>
              </a:p>
              <a:p>
                <a:pPr marL="0" indent="0" algn="ctr">
                  <a:buNone/>
                </a:pPr>
                <a:endParaRPr lang="en-US" sz="1800" dirty="0">
                  <a:latin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We are to minimize the value of SSE and hence to determine the parameters of </a:t>
                </a:r>
                <a:r>
                  <a:rPr lang="en-US" sz="1900" i="1" dirty="0">
                    <a:latin typeface="Times New Roman" panose="02020603050405020304" pitchFamily="18" charset="0"/>
                    <a:cs typeface="Times New Roman" panose="02020603050405020304" pitchFamily="18" charset="0"/>
                  </a:rPr>
                  <a:t>a</a:t>
                </a:r>
                <a:r>
                  <a:rPr lang="en-US" sz="1900" dirty="0">
                    <a:latin typeface="Times New Roman" panose="02020603050405020304" pitchFamily="18" charset="0"/>
                    <a:cs typeface="Times New Roman" panose="02020603050405020304" pitchFamily="18" charset="0"/>
                  </a:rPr>
                  <a:t> and </a:t>
                </a:r>
                <a:r>
                  <a:rPr lang="en-US" sz="1900" i="1" dirty="0">
                    <a:latin typeface="Times New Roman" panose="02020603050405020304" pitchFamily="18" charset="0"/>
                    <a:cs typeface="Times New Roman" panose="02020603050405020304" pitchFamily="18" charset="0"/>
                  </a:rPr>
                  <a:t>b</a:t>
                </a:r>
                <a:r>
                  <a:rPr lang="en-US" sz="1900" dirty="0">
                    <a:latin typeface="Times New Roman" panose="02020603050405020304" pitchFamily="18" charset="0"/>
                    <a:cs typeface="Times New Roman" panose="02020603050405020304" pitchFamily="18" charset="0"/>
                  </a:rPr>
                  <a:t>.</a:t>
                </a:r>
              </a:p>
              <a:p>
                <a:pPr lvl="8"/>
                <a:endParaRPr lang="en-US" sz="7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Differentiating SSE with respect to </a:t>
                </a:r>
                <a:r>
                  <a:rPr lang="en-US" sz="1900" i="1" dirty="0">
                    <a:latin typeface="Times New Roman" panose="02020603050405020304" pitchFamily="18" charset="0"/>
                    <a:cs typeface="Times New Roman" panose="02020603050405020304" pitchFamily="18" charset="0"/>
                  </a:rPr>
                  <a:t>a</a:t>
                </a:r>
                <a:r>
                  <a:rPr lang="en-US" sz="1900" dirty="0">
                    <a:latin typeface="Times New Roman" panose="02020603050405020304" pitchFamily="18" charset="0"/>
                    <a:cs typeface="Times New Roman" panose="02020603050405020304" pitchFamily="18" charset="0"/>
                  </a:rPr>
                  <a:t> and </a:t>
                </a:r>
                <a:r>
                  <a:rPr lang="en-US" sz="1900" i="1" dirty="0">
                    <a:latin typeface="Times New Roman" panose="02020603050405020304" pitchFamily="18" charset="0"/>
                    <a:cs typeface="Times New Roman" panose="02020603050405020304" pitchFamily="18" charset="0"/>
                  </a:rPr>
                  <a:t>b</a:t>
                </a:r>
                <a:r>
                  <a:rPr lang="en-US" sz="1900" dirty="0">
                    <a:latin typeface="Times New Roman" panose="02020603050405020304" pitchFamily="18" charset="0"/>
                    <a:cs typeface="Times New Roman" panose="02020603050405020304" pitchFamily="18" charset="0"/>
                  </a:rPr>
                  <a:t>, we have</a:t>
                </a:r>
              </a:p>
              <a:p>
                <a:endParaRPr lang="en-US" sz="1800" i="1" dirty="0">
                  <a:latin typeface="Cambria Math" panose="02040503050406030204" pitchFamily="18" charset="0"/>
                  <a:cs typeface="Times New Roman" panose="02020603050405020304" pitchFamily="18" charset="0"/>
                </a:endParaRPr>
              </a:p>
              <a:p>
                <a:pPr marL="0" indent="0">
                  <a:buNone/>
                </a:pPr>
                <a:r>
                  <a:rPr lang="en-US" sz="1800" i="1" dirty="0">
                    <a:latin typeface="Cambria Math" panose="02040503050406030204" pitchFamily="18" charset="0"/>
                    <a:cs typeface="Times New Roman" panose="02020603050405020304" pitchFamily="18" charset="0"/>
                  </a:rPr>
                  <a:t>    		 </a:t>
                </a:r>
                <a14:m>
                  <m:oMath xmlns:m="http://schemas.openxmlformats.org/officeDocument/2006/math">
                    <m:f>
                      <m:fPr>
                        <m:ctrlPr>
                          <a:rPr lang="en-US" sz="1600" i="1" smtClean="0">
                            <a:latin typeface="Cambria Math" panose="02040503050406030204" pitchFamily="18" charset="0"/>
                            <a:cs typeface="Times New Roman" panose="02020603050405020304" pitchFamily="18" charset="0"/>
                          </a:rPr>
                        </m:ctrlPr>
                      </m:fPr>
                      <m:num>
                        <m:r>
                          <a:rPr lang="en-US" sz="160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𝑆𝑆𝐸</m:t>
                        </m:r>
                        <m:r>
                          <a:rPr lang="en-US" sz="1600" b="0" i="1" smtClean="0">
                            <a:latin typeface="Cambria Math" panose="02040503050406030204" pitchFamily="18" charset="0"/>
                            <a:cs typeface="Times New Roman" panose="02020603050405020304" pitchFamily="18" charset="0"/>
                          </a:rPr>
                          <m:t>)</m:t>
                        </m:r>
                      </m:num>
                      <m:den>
                        <m:r>
                          <a:rPr lang="en-US" sz="160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𝑎</m:t>
                        </m:r>
                      </m:den>
                    </m:f>
                    <m:r>
                      <a:rPr lang="en-US" sz="1600" b="0" i="1" smtClean="0">
                        <a:latin typeface="Cambria Math" panose="02040503050406030204" pitchFamily="18" charset="0"/>
                        <a:cs typeface="Times New Roman" panose="02020603050405020304" pitchFamily="18" charset="0"/>
                      </a:rPr>
                      <m:t>=−2</m:t>
                    </m:r>
                    <m:nary>
                      <m:naryPr>
                        <m:chr m:val="∑"/>
                        <m:ctrlPr>
                          <a:rPr lang="en-US" sz="1600" b="0" i="1" smtClean="0">
                            <a:latin typeface="Cambria Math" panose="02040503050406030204" pitchFamily="18" charset="0"/>
                            <a:cs typeface="Times New Roman" panose="02020603050405020304" pitchFamily="18" charset="0"/>
                          </a:rPr>
                        </m:ctrlPr>
                      </m:naryPr>
                      <m:sub>
                        <m:r>
                          <m:rPr>
                            <m:brk m:alnAt="23"/>
                          </m:rPr>
                          <a:rPr lang="en-US" sz="1600" b="0" i="1" smtClean="0">
                            <a:latin typeface="Cambria Math" panose="02040503050406030204" pitchFamily="18" charset="0"/>
                            <a:cs typeface="Times New Roman" panose="02020603050405020304" pitchFamily="18" charset="0"/>
                          </a:rPr>
                          <m:t>𝑖</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𝑛</m:t>
                        </m:r>
                      </m:sup>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r>
                                  <a:rPr lang="en-US" sz="1800" i="1">
                                    <a:latin typeface="Cambria Math" panose="02040503050406030204" pitchFamily="18" charset="0"/>
                                  </a:rPr>
                                  <m:t>𝑏</m:t>
                                </m:r>
                                <m:r>
                                  <a:rPr lang="en-US" sz="1800" i="1">
                                    <a:latin typeface="Cambria Math"/>
                                  </a:rPr>
                                  <m:t>𝑥</m:t>
                                </m:r>
                                <m:r>
                                  <a:rPr lang="en-US" sz="1800" i="1" baseline="-25000">
                                    <a:latin typeface="Cambria Math"/>
                                  </a:rPr>
                                  <m:t>𝑖</m:t>
                                </m:r>
                              </m:e>
                            </m:d>
                          </m:e>
                          <m:sup/>
                        </m:sSup>
                      </m:e>
                    </m:nary>
                  </m:oMath>
                </a14:m>
                <a:endParaRPr lang="en-US" sz="1800" b="0" i="1" dirty="0">
                  <a:latin typeface="Cambria Math" panose="02040503050406030204" pitchFamily="18" charset="0"/>
                  <a:cs typeface="Times New Roman" panose="02020603050405020304" pitchFamily="18" charset="0"/>
                </a:endParaRPr>
              </a:p>
              <a:p>
                <a:pPr marL="0" indent="0">
                  <a:buNone/>
                </a:pPr>
                <a:endParaRPr lang="en-US" sz="1800" b="0" i="1" dirty="0">
                  <a:latin typeface="Cambria Math" panose="02040503050406030204" pitchFamily="18" charset="0"/>
                  <a:cs typeface="Times New Roman" panose="02020603050405020304" pitchFamily="18" charset="0"/>
                </a:endParaRPr>
              </a:p>
              <a:p>
                <a:pPr marL="0" indent="0">
                  <a:buNone/>
                </a:pPr>
                <a:r>
                  <a:rPr lang="en-US" sz="18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𝑆𝑆𝐸</m:t>
                        </m:r>
                        <m:r>
                          <a:rPr lang="en-US" sz="1600" i="1">
                            <a:latin typeface="Cambria Math" panose="02040503050406030204" pitchFamily="18" charset="0"/>
                            <a:cs typeface="Times New Roman" panose="02020603050405020304" pitchFamily="18" charset="0"/>
                          </a:rPr>
                          <m:t>)</m:t>
                        </m:r>
                      </m:num>
                      <m:den>
                        <m:r>
                          <a:rPr lang="en-US" sz="1600" i="1">
                            <a:latin typeface="Cambria Math" panose="02040503050406030204" pitchFamily="18" charset="0"/>
                            <a:cs typeface="Times New Roman" panose="02020603050405020304" pitchFamily="18" charset="0"/>
                          </a:rPr>
                          <m:t>𝜕</m:t>
                        </m:r>
                        <m:r>
                          <a:rPr lang="en-US" sz="1600" b="0" i="1" smtClean="0">
                            <a:latin typeface="Cambria Math"/>
                            <a:cs typeface="Times New Roman" panose="02020603050405020304" pitchFamily="18" charset="0"/>
                          </a:rPr>
                          <m:t>𝑏</m:t>
                        </m:r>
                      </m:den>
                    </m:f>
                    <m:r>
                      <a:rPr lang="en-US" sz="1600" i="1">
                        <a:latin typeface="Cambria Math" panose="02040503050406030204" pitchFamily="18" charset="0"/>
                        <a:cs typeface="Times New Roman" panose="02020603050405020304" pitchFamily="18" charset="0"/>
                      </a:rPr>
                      <m:t>=−2</m:t>
                    </m:r>
                    <m:nary>
                      <m:naryPr>
                        <m:chr m:val="∑"/>
                        <m:ctrlPr>
                          <a:rPr lang="en-US" sz="1600" i="1">
                            <a:latin typeface="Cambria Math" panose="02040503050406030204" pitchFamily="18" charset="0"/>
                            <a:cs typeface="Times New Roman" panose="02020603050405020304" pitchFamily="18" charset="0"/>
                          </a:rPr>
                        </m:ctrlPr>
                      </m:naryPr>
                      <m:sub>
                        <m:r>
                          <m:rPr>
                            <m:brk m:alnAt="23"/>
                          </m:rPr>
                          <a:rPr lang="en-US" sz="1600" i="1">
                            <a:latin typeface="Cambria Math" panose="02040503050406030204" pitchFamily="18" charset="0"/>
                            <a:cs typeface="Times New Roman" panose="02020603050405020304" pitchFamily="18" charset="0"/>
                          </a:rPr>
                          <m:t>𝑖</m:t>
                        </m:r>
                        <m:r>
                          <a:rPr lang="en-US" sz="1600" i="1">
                            <a:latin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𝑛</m:t>
                        </m:r>
                      </m:sup>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r>
                              <a:rPr lang="en-US" sz="1800" i="1">
                                <a:latin typeface="Cambria Math" panose="02040503050406030204" pitchFamily="18" charset="0"/>
                              </a:rPr>
                              <m:t>𝑏</m:t>
                            </m:r>
                            <m:r>
                              <a:rPr lang="en-US" sz="1800" i="1">
                                <a:latin typeface="Cambria Math"/>
                              </a:rPr>
                              <m:t>𝑥</m:t>
                            </m:r>
                            <m:r>
                              <a:rPr lang="en-US" sz="1800" i="1" baseline="-25000">
                                <a:latin typeface="Cambria Math"/>
                              </a:rPr>
                              <m:t>𝑖</m:t>
                            </m:r>
                          </m:e>
                        </m:d>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𝑖</m:t>
                            </m:r>
                          </m:sub>
                        </m:sSub>
                      </m:e>
                    </m:nary>
                  </m:oMath>
                </a14:m>
                <a:endParaRPr lang="en-US" sz="1800" dirty="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For minimum value of SSE,      </a:t>
                </a:r>
                <a14:m>
                  <m:oMath xmlns:m="http://schemas.openxmlformats.org/officeDocument/2006/math">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𝑆𝑆𝐸</m:t>
                        </m:r>
                        <m:r>
                          <a:rPr lang="en-US" sz="1800" i="1">
                            <a:latin typeface="Cambria Math" panose="02040503050406030204" pitchFamily="18" charset="0"/>
                            <a:cs typeface="Times New Roman" panose="02020603050405020304" pitchFamily="18" charset="0"/>
                          </a:rPr>
                          <m:t>)</m:t>
                        </m:r>
                      </m:num>
                      <m:den>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𝑎</m:t>
                        </m:r>
                      </m:den>
                    </m:f>
                    <m:r>
                      <a:rPr lang="en-US" sz="1800" i="1">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0</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a:cs typeface="Times New Roman" panose="02020603050405020304" pitchFamily="18" charset="0"/>
                  </a:rPr>
                  <a:t>          </a:t>
                </a:r>
                <a14:m>
                  <m:oMath xmlns:m="http://schemas.openxmlformats.org/officeDocument/2006/math">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𝑆𝑆𝐸</m:t>
                        </m:r>
                        <m:r>
                          <a:rPr lang="en-US" sz="1800" i="1">
                            <a:latin typeface="Cambria Math" panose="02040503050406030204" pitchFamily="18" charset="0"/>
                            <a:cs typeface="Times New Roman" panose="02020603050405020304" pitchFamily="18" charset="0"/>
                          </a:rPr>
                          <m:t>)</m:t>
                        </m:r>
                      </m:num>
                      <m:den>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𝑏</m:t>
                        </m:r>
                      </m:den>
                    </m:f>
                    <m:r>
                      <a:rPr lang="en-US" sz="1800" i="1">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0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2158" y="958532"/>
                <a:ext cx="8562711" cy="5259387"/>
              </a:xfrm>
              <a:blipFill>
                <a:blip r:embed="rId2"/>
                <a:stretch>
                  <a:fillRect l="-444" t="-120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
        <p:nvSpPr>
          <p:cNvPr id="2" name="Date Placeholder 1">
            <a:extLst>
              <a:ext uri="{FF2B5EF4-FFF2-40B4-BE49-F238E27FC236}">
                <a16:creationId xmlns:a16="http://schemas.microsoft.com/office/drawing/2014/main" id="{93E42D1D-702F-9A47-804B-B9515433FF63}"/>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8209934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13296</TotalTime>
  <Words>2517</Words>
  <Application>Microsoft Macintosh PowerPoint</Application>
  <PresentationFormat>Custom</PresentationFormat>
  <Paragraphs>381</Paragraphs>
  <Slides>33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Cambria Math</vt:lpstr>
      <vt:lpstr>Garamond</vt:lpstr>
      <vt:lpstr>Gill Sans MT</vt:lpstr>
      <vt:lpstr>Times New Roman</vt:lpstr>
      <vt:lpstr>Wingdings 2</vt:lpstr>
      <vt:lpstr>Parcel</vt:lpstr>
      <vt:lpstr>Visio</vt:lpstr>
      <vt:lpstr>Introduction to  Data Analytics</vt:lpstr>
      <vt:lpstr>This TOPIC includes…</vt:lpstr>
      <vt:lpstr>Regression Analysis</vt:lpstr>
      <vt:lpstr>Regression Analysis</vt:lpstr>
      <vt:lpstr>Simple Linear Regression Model</vt:lpstr>
      <vt:lpstr>Regression Analysis</vt:lpstr>
      <vt:lpstr>True versus Fitted Regression Line</vt:lpstr>
      <vt:lpstr>Least Square Method to estimate α and β</vt:lpstr>
      <vt:lpstr>Least Square method</vt:lpstr>
      <vt:lpstr>Least Square method to estimate α and β</vt:lpstr>
      <vt:lpstr>R^2  : Measure of Quality of Fit</vt:lpstr>
      <vt:lpstr>R^2  : Measure of Quality of Fit</vt:lpstr>
      <vt:lpstr>Multiple Linear Regression</vt:lpstr>
      <vt:lpstr>Multiple Linear Regression</vt:lpstr>
      <vt:lpstr>Multiple Linear Regression</vt:lpstr>
      <vt:lpstr>Non Linear Regression Model</vt:lpstr>
      <vt:lpstr>Solving for Polynomial Regression Model</vt:lpstr>
      <vt:lpstr>Auto-Regression Analysis</vt:lpstr>
      <vt:lpstr>Auto Regression Analysis</vt:lpstr>
      <vt:lpstr>Auto Regression Analysis</vt:lpstr>
      <vt:lpstr>Auto Regression Analysis</vt:lpstr>
      <vt:lpstr>Use of Time Series Data</vt:lpstr>
      <vt:lpstr>Modeling with Time Series Data</vt:lpstr>
      <vt:lpstr>Auto-Regression Model for Forecasting</vt:lpstr>
      <vt:lpstr>Some Notations and Concepts</vt:lpstr>
      <vt:lpstr>Some Notations and Concepts</vt:lpstr>
      <vt:lpstr>Some Notations and Concepts</vt:lpstr>
      <vt:lpstr>Some Notations and Concepts</vt:lpstr>
      <vt:lpstr>Auto-Regression Model for Forecasting</vt:lpstr>
      <vt:lpstr>p-th Order Auto-Regression Model</vt:lpstr>
      <vt:lpstr>Computing AR Coefficients</vt:lpstr>
      <vt:lpstr>Reference</vt:lpstr>
      <vt:lpstr>PowerPoint Presentation</vt:lpstr>
    </vt:vector>
  </TitlesOfParts>
  <Manager/>
  <Company>IIIT Sri City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Sreeja S R</dc:creator>
  <cp:keywords/>
  <dc:description/>
  <cp:lastModifiedBy>Microsoft Office User</cp:lastModifiedBy>
  <cp:revision>793</cp:revision>
  <cp:lastPrinted>2021-03-04T16:20:47Z</cp:lastPrinted>
  <dcterms:created xsi:type="dcterms:W3CDTF">2016-07-28T11:27:44Z</dcterms:created>
  <dcterms:modified xsi:type="dcterms:W3CDTF">2021-10-18T05:26:30Z</dcterms:modified>
  <cp:category/>
</cp:coreProperties>
</file>